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Default Extension="bin" ContentType="application/vnd.openxmlformats-officedocument.presentationml.printerSettings"/>
  <Override PartName="/ppt/slideLayouts/slideLayout20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55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3.xml" ContentType="application/vnd.openxmlformats-officedocument.presentationml.slide+xml"/>
  <Override PartName="/ppt/theme/theme1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theme/theme5.xml" ContentType="application/vnd.openxmlformats-officedocument.theme+xml"/>
  <Override PartName="/ppt/slides/slide11.xml" ContentType="application/vnd.openxmlformats-officedocument.presentationml.slide+xml"/>
  <Override PartName="/ppt/slideLayouts/slideLayout4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Masters/slideMaster3.xml" ContentType="application/vnd.openxmlformats-officedocument.presentationml.slideMaster+xml"/>
  <Override PartName="/ppt/notesSlides/notesSlide8.xml" ContentType="application/vnd.openxmlformats-officedocument.presentationml.notesSlide+xml"/>
  <Override PartName="/ppt/slideLayouts/slideLayout1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15.xml" ContentType="application/vnd.openxmlformats-officedocument.presentationml.slide+xml"/>
  <Override PartName="/ppt/slides/slide2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40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37.xml" ContentType="application/vnd.openxmlformats-officedocument.presentationml.slideLayout+xml"/>
  <Override PartName="/ppt/slideLayouts/slideLayout18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44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slideLayouts/slideLayout11.xml" ContentType="application/vnd.openxmlformats-officedocument.presentationml.slideLayout+xml"/>
  <Override PartName="/ppt/slideLayouts/slideLayout30.xml" ContentType="application/vnd.openxmlformats-officedocument.presentationml.slideLayout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28.xml" ContentType="application/vnd.openxmlformats-officedocument.presentationml.slide+xml"/>
  <Override PartName="/ppt/theme/theme6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Override PartName="/ppt/notesSlides/notesSlide9.xml" ContentType="application/vnd.openxmlformats-officedocument.presentationml.notesSlide+xml"/>
  <Override PartName="/ppt/slideLayouts/slideLayout1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53.xml" ContentType="application/vnd.openxmlformats-officedocument.presentationml.slideLayout+xml"/>
  <Default Extension="rels" ContentType="application/vnd.openxmlformats-package.relationships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1.xml" ContentType="application/vnd.openxmlformats-officedocument.presentationml.slide+xml"/>
  <Override PartName="/ppt/slides/slide2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theme/theme7.xml" ContentType="application/vnd.openxmlformats-officedocument.theme+xml"/>
  <Override PartName="/ppt/slideMasters/slideMaster5.xml" ContentType="application/vnd.openxmlformats-officedocument.presentationml.slideMaster+xml"/>
  <Override PartName="/ppt/slideLayouts/slideLayout4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viewProps.xml" ContentType="application/vnd.openxmlformats-officedocument.presentationml.viewProps+xml"/>
  <Override PartName="/ppt/slides/slide29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4.xml" ContentType="application/vnd.openxmlformats-officedocument.presentationml.slideLayout+xml"/>
  <Override PartName="/ppt/notesMasters/notesMaster1.xml" ContentType="application/vnd.openxmlformats-officedocument.presentationml.notesMaster+xml"/>
  <Override PartName="/docProps/app.xml" ContentType="application/vnd.openxmlformats-officedocument.extended-properties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22.xml" ContentType="application/vnd.openxmlformats-officedocument.presentationml.slide+xml"/>
  <Override PartName="/ppt/slideLayouts/slideLayout2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3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6.xml" ContentType="application/vnd.openxmlformats-officedocument.presentationml.slide+xml"/>
  <Override PartName="/ppt/slideMasters/slideMaster2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26.xml" ContentType="application/vnd.openxmlformats-officedocument.presentationml.slide+xml"/>
  <Override PartName="/ppt/theme/theme4.xml" ContentType="application/vnd.openxmlformats-officedocument.theme+xml"/>
  <Override PartName="/ppt/slides/slide10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51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44"/>
  </p:notesMasterIdLst>
  <p:handoutMasterIdLst>
    <p:handoutMasterId r:id="rId45"/>
  </p:handoutMasterIdLst>
  <p:sldIdLst>
    <p:sldId id="293" r:id="rId6"/>
    <p:sldId id="267" r:id="rId7"/>
    <p:sldId id="257" r:id="rId8"/>
    <p:sldId id="263" r:id="rId9"/>
    <p:sldId id="264" r:id="rId10"/>
    <p:sldId id="279" r:id="rId11"/>
    <p:sldId id="266" r:id="rId12"/>
    <p:sldId id="262" r:id="rId13"/>
    <p:sldId id="272" r:id="rId14"/>
    <p:sldId id="275" r:id="rId15"/>
    <p:sldId id="294" r:id="rId16"/>
    <p:sldId id="269" r:id="rId17"/>
    <p:sldId id="265" r:id="rId18"/>
    <p:sldId id="276" r:id="rId19"/>
    <p:sldId id="259" r:id="rId20"/>
    <p:sldId id="260" r:id="rId21"/>
    <p:sldId id="295" r:id="rId22"/>
    <p:sldId id="297" r:id="rId23"/>
    <p:sldId id="298" r:id="rId24"/>
    <p:sldId id="299" r:id="rId25"/>
    <p:sldId id="301" r:id="rId26"/>
    <p:sldId id="302" r:id="rId27"/>
    <p:sldId id="300" r:id="rId28"/>
    <p:sldId id="277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9" r:id="rId37"/>
    <p:sldId id="290" r:id="rId38"/>
    <p:sldId id="278" r:id="rId39"/>
    <p:sldId id="291" r:id="rId40"/>
    <p:sldId id="273" r:id="rId41"/>
    <p:sldId id="274" r:id="rId42"/>
    <p:sldId id="292" r:id="rId43"/>
  </p:sldIdLst>
  <p:sldSz cx="9144000" cy="5143500" type="screen16x9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"/>
      </p:ext>
    </p:extLst>
  </p:showPr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  <p:ext uri="{FD5EFAAD-0ECE-453E-9831-46B23BE46B34}">
      <p15:chartTrackingRefBased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>
    <p:restoredLeft sz="15620"/>
    <p:restoredTop sz="94660"/>
  </p:normalViewPr>
  <p:slideViewPr>
    <p:cSldViewPr snapToObjects="1">
      <p:cViewPr varScale="1">
        <p:scale>
          <a:sx n="160" d="100"/>
          <a:sy n="160" d="100"/>
        </p:scale>
        <p:origin x="204" y="13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9" Type="http://schemas.openxmlformats.org/officeDocument/2006/relationships/slide" Target="slides/slide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notesMaster" Target="notesMasters/notesMaster1.xml"/><Relationship Id="rId4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6075A2-92B8-4E48-87B9-82B42E3D468C}" type="datetimeFigureOut">
              <a:rPr lang="en-GB" smtClean="0"/>
              <a:pPr/>
              <a:t>9/18/18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A14614-D53E-4DBC-851C-F096CFCBFD1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947610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C700D6-A9AE-46D6-A314-1708B827FC19}" type="datetimeFigureOut">
              <a:rPr lang="en-GB" smtClean="0"/>
              <a:pPr/>
              <a:t>9/18/18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4C71BD-9B59-43C7-AD57-69F0115D69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35987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dirty="0">
                <a:latin typeface="FSAlbert" panose="02000603040000020004" pitchFamily="2" charset="0"/>
              </a:rPr>
              <a:t>Enabling State project works with SJE </a:t>
            </a:r>
          </a:p>
          <a:p>
            <a:endParaRPr lang="en-GB" sz="1200" b="0" dirty="0">
              <a:latin typeface="FSAlbert" panose="02000603040000020004" pitchFamily="2" charset="0"/>
            </a:endParaRPr>
          </a:p>
          <a:p>
            <a:r>
              <a:rPr lang="en-GB" sz="1200" b="0" dirty="0">
                <a:latin typeface="FSAlbert" panose="02000603040000020004" pitchFamily="2" charset="0"/>
              </a:rPr>
              <a:t>3 propositions</a:t>
            </a:r>
          </a:p>
          <a:p>
            <a:pPr marL="168330" indent="-168330">
              <a:buFont typeface="Arial" charset="0"/>
              <a:buChar char="•"/>
            </a:pPr>
            <a:r>
              <a:rPr lang="en-GB" sz="1200" b="0" dirty="0">
                <a:latin typeface="FSAlbert" panose="02000603040000020004" pitchFamily="2" charset="0"/>
              </a:rPr>
              <a:t>Worked ok for most of us</a:t>
            </a:r>
          </a:p>
          <a:p>
            <a:pPr marL="168330" indent="-168330">
              <a:buFont typeface="Arial" charset="0"/>
              <a:buChar char="•"/>
            </a:pPr>
            <a:r>
              <a:rPr lang="en-GB" sz="1200" b="0" dirty="0">
                <a:latin typeface="FSAlbert" panose="02000603040000020004" pitchFamily="2" charset="0"/>
              </a:rPr>
              <a:t>Always failed the same people over and over</a:t>
            </a:r>
          </a:p>
          <a:p>
            <a:pPr marL="168330" indent="-168330">
              <a:buFont typeface="Arial" charset="0"/>
              <a:buChar char="•"/>
            </a:pPr>
            <a:r>
              <a:rPr lang="en-GB" sz="1200" b="0" dirty="0">
                <a:latin typeface="FSAlbert" panose="02000603040000020004" pitchFamily="2" charset="0"/>
              </a:rPr>
              <a:t>2000s showed us that throwing money at these problems isn’t the answer – not about more of the same</a:t>
            </a:r>
          </a:p>
          <a:p>
            <a:endParaRPr lang="en-GB" sz="1200" b="0" dirty="0">
              <a:latin typeface="FSAlbert" panose="02000603040000020004" pitchFamily="2" charset="0"/>
            </a:endParaRPr>
          </a:p>
          <a:p>
            <a:r>
              <a:rPr lang="en-GB" sz="1200" b="0" dirty="0">
                <a:latin typeface="FSAlbert" panose="02000603040000020004" pitchFamily="2" charset="0"/>
              </a:rPr>
              <a:t>We disagree – the challenge is ours as citizens and communities, we can and will use our assets to meet that challenge.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094E3-5E70-4FB6-9299-4C42E482984D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38950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36850-052E-44FC-B4DE-31FC79CE24B1}" type="slidenum">
              <a:rPr lang="en-GB" smtClean="0"/>
              <a:pPr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18712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36850-052E-44FC-B4DE-31FC79CE24B1}" type="slidenum">
              <a:rPr lang="en-GB" smtClean="0"/>
              <a:pPr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588512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36850-052E-44FC-B4DE-31FC79CE24B1}" type="slidenum">
              <a:rPr lang="en-GB" smtClean="0"/>
              <a:pPr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266407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36850-052E-44FC-B4DE-31FC79CE24B1}" type="slidenum">
              <a:rPr lang="en-GB" smtClean="0"/>
              <a:pPr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199612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36850-052E-44FC-B4DE-31FC79CE24B1}" type="slidenum">
              <a:rPr lang="en-GB" smtClean="0"/>
              <a:pPr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83881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36850-052E-44FC-B4DE-31FC79CE24B1}" type="slidenum">
              <a:rPr lang="en-GB" smtClean="0"/>
              <a:pPr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714389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36850-052E-44FC-B4DE-31FC79CE24B1}" type="slidenum">
              <a:rPr lang="en-GB" smtClean="0"/>
              <a:pPr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862083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Promoting collective ownership of the Community Plan</a:t>
            </a:r>
          </a:p>
          <a:p>
            <a:endParaRPr lang="en-GB" dirty="0"/>
          </a:p>
          <a:p>
            <a:r>
              <a:rPr lang="en-GB" dirty="0"/>
              <a:t>Integrating the cross-cutting themes </a:t>
            </a:r>
          </a:p>
          <a:p>
            <a:endParaRPr lang="en-GB" dirty="0"/>
          </a:p>
          <a:p>
            <a:r>
              <a:rPr lang="en-GB" dirty="0"/>
              <a:t>Continually engaging with local communities and delivering on expectations</a:t>
            </a:r>
          </a:p>
          <a:p>
            <a:endParaRPr lang="en-GB" dirty="0"/>
          </a:p>
          <a:p>
            <a:r>
              <a:rPr lang="en-GB" dirty="0"/>
              <a:t>Absence of a legislative and political ‘push’ behind  the process</a:t>
            </a:r>
          </a:p>
          <a:p>
            <a:endParaRPr lang="en-GB" dirty="0"/>
          </a:p>
          <a:p>
            <a:r>
              <a:rPr lang="en-GB" dirty="0"/>
              <a:t>Developing a more strategic outlook with long-term resources allocated</a:t>
            </a:r>
          </a:p>
          <a:p>
            <a:endParaRPr lang="en-GB" dirty="0"/>
          </a:p>
          <a:p>
            <a:r>
              <a:rPr lang="en-GB" dirty="0"/>
              <a:t>Identifying, collecting and using data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BB85C0-4DD2-461A-940D-60C21B3B5BDC}" type="slidenum">
              <a:rPr lang="en-GB" smtClean="0">
                <a:solidFill>
                  <a:prstClr val="black"/>
                </a:solidFill>
              </a:rPr>
              <a:pPr/>
              <a:t>33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62987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24D58-1E8D-3B4D-A37E-948552D43D9C}" type="datetimeFigureOut">
              <a:rPr lang="en-US" smtClean="0"/>
              <a:pPr/>
              <a:t>9/18/18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EB714-00DB-7E4F-AEE3-127989D00D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24D58-1E8D-3B4D-A37E-948552D43D9C}" type="datetimeFigureOut">
              <a:rPr lang="en-US" smtClean="0"/>
              <a:pPr/>
              <a:t>9/18/18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EB714-00DB-7E4F-AEE3-127989D00D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24D58-1E8D-3B4D-A37E-948552D43D9C}" type="datetimeFigureOut">
              <a:rPr lang="en-US" smtClean="0"/>
              <a:pPr/>
              <a:t>9/18/18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EB714-00DB-7E4F-AEE3-127989D00D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792046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276" y="330177"/>
            <a:ext cx="6069482" cy="50456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485439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03689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114110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186080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969272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384042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45743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24D58-1E8D-3B4D-A37E-948552D43D9C}" type="datetimeFigureOut">
              <a:rPr lang="en-US" smtClean="0"/>
              <a:pPr/>
              <a:t>9/18/18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EB714-00DB-7E4F-AEE3-127989D00D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834547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128009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255531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056608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276" y="330177"/>
            <a:ext cx="6069482" cy="50456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178040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364874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946001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464210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390289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37568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24D58-1E8D-3B4D-A37E-948552D43D9C}" type="datetimeFigureOut">
              <a:rPr lang="en-US" smtClean="0"/>
              <a:pPr/>
              <a:t>9/18/18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EB714-00DB-7E4F-AEE3-127989D00D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771414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231883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730716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741644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371915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276" y="330177"/>
            <a:ext cx="6069482" cy="50456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1522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318393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499146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472630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81291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24D58-1E8D-3B4D-A37E-948552D43D9C}" type="datetimeFigureOut">
              <a:rPr lang="en-US" smtClean="0"/>
              <a:pPr/>
              <a:t>9/18/18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EB714-00DB-7E4F-AEE3-127989D00D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86686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808980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646543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77320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513121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3FE63-98C3-BE4E-A12E-42089B8F65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6F5FD-26ED-3D40-AC8B-3A54C32367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455252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3FE63-98C3-BE4E-A12E-42089B8F65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6F5FD-26ED-3D40-AC8B-3A54C32367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7478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3FE63-98C3-BE4E-A12E-42089B8F65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6F5FD-26ED-3D40-AC8B-3A54C32367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873290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3FE63-98C3-BE4E-A12E-42089B8F65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6F5FD-26ED-3D40-AC8B-3A54C32367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25981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3FE63-98C3-BE4E-A12E-42089B8F65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6F5FD-26ED-3D40-AC8B-3A54C32367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18317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24D58-1E8D-3B4D-A37E-948552D43D9C}" type="datetimeFigureOut">
              <a:rPr lang="en-US" smtClean="0"/>
              <a:pPr/>
              <a:t>9/18/18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EB714-00DB-7E4F-AEE3-127989D00D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3FE63-98C3-BE4E-A12E-42089B8F65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6F5FD-26ED-3D40-AC8B-3A54C32367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454279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3FE63-98C3-BE4E-A12E-42089B8F65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6F5FD-26ED-3D40-AC8B-3A54C32367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468233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3FE63-98C3-BE4E-A12E-42089B8F65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6F5FD-26ED-3D40-AC8B-3A54C32367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112069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3FE63-98C3-BE4E-A12E-42089B8F65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6F5FD-26ED-3D40-AC8B-3A54C32367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967560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3FE63-98C3-BE4E-A12E-42089B8F65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6F5FD-26ED-3D40-AC8B-3A54C32367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634277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3FE63-98C3-BE4E-A12E-42089B8F65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6F5FD-26ED-3D40-AC8B-3A54C32367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47001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24D58-1E8D-3B4D-A37E-948552D43D9C}" type="datetimeFigureOut">
              <a:rPr lang="en-US" smtClean="0"/>
              <a:pPr/>
              <a:t>9/18/18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EB714-00DB-7E4F-AEE3-127989D00D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24D58-1E8D-3B4D-A37E-948552D43D9C}" type="datetimeFigureOut">
              <a:rPr lang="en-US" smtClean="0"/>
              <a:pPr/>
              <a:t>9/18/18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EB714-00DB-7E4F-AEE3-127989D00D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24D58-1E8D-3B4D-A37E-948552D43D9C}" type="datetimeFigureOut">
              <a:rPr lang="en-US" smtClean="0"/>
              <a:pPr/>
              <a:t>9/18/18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EB714-00DB-7E4F-AEE3-127989D00D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24D58-1E8D-3B4D-A37E-948552D43D9C}" type="datetimeFigureOut">
              <a:rPr lang="en-US" smtClean="0"/>
              <a:pPr/>
              <a:t>9/18/18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EB714-00DB-7E4F-AEE3-127989D00D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24D58-1E8D-3B4D-A37E-948552D43D9C}" type="datetimeFigureOut">
              <a:rPr lang="en-US" smtClean="0"/>
              <a:pPr/>
              <a:t>9/18/18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CEB714-00DB-7E4F-AEE3-127989D00DE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1155" y="284087"/>
            <a:ext cx="5941460" cy="571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8" name="Picture 7" descr="CUKT logo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481629" y="225542"/>
            <a:ext cx="1447038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83341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rgbClr val="194053"/>
          </a:solidFill>
          <a:latin typeface="Helvetica"/>
          <a:ea typeface="+mj-ea"/>
          <a:cs typeface="Helvetica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rgbClr val="194053"/>
          </a:solidFill>
          <a:latin typeface="Helvetica"/>
          <a:ea typeface="+mn-ea"/>
          <a:cs typeface="Helvetica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194053"/>
          </a:solidFill>
          <a:latin typeface="Helvetica"/>
          <a:ea typeface="+mn-ea"/>
          <a:cs typeface="Helvetica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rgbClr val="194053"/>
          </a:solidFill>
          <a:latin typeface="Helvetica"/>
          <a:ea typeface="+mn-ea"/>
          <a:cs typeface="Helvetica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rgbClr val="194053"/>
          </a:solidFill>
          <a:latin typeface="Helvetica"/>
          <a:ea typeface="+mn-ea"/>
          <a:cs typeface="Helvetica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rgbClr val="194053"/>
          </a:solidFill>
          <a:latin typeface="Helvetica"/>
          <a:ea typeface="+mn-ea"/>
          <a:cs typeface="Helvetica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1155" y="284087"/>
            <a:ext cx="5941460" cy="571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8" name="Picture 7" descr="CUKT logo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481629" y="225542"/>
            <a:ext cx="1447038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42345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rgbClr val="194053"/>
          </a:solidFill>
          <a:latin typeface="Helvetica"/>
          <a:ea typeface="+mj-ea"/>
          <a:cs typeface="Helvetica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rgbClr val="194053"/>
          </a:solidFill>
          <a:latin typeface="Helvetica"/>
          <a:ea typeface="+mn-ea"/>
          <a:cs typeface="Helvetica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194053"/>
          </a:solidFill>
          <a:latin typeface="Helvetica"/>
          <a:ea typeface="+mn-ea"/>
          <a:cs typeface="Helvetica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rgbClr val="194053"/>
          </a:solidFill>
          <a:latin typeface="Helvetica"/>
          <a:ea typeface="+mn-ea"/>
          <a:cs typeface="Helvetica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rgbClr val="194053"/>
          </a:solidFill>
          <a:latin typeface="Helvetica"/>
          <a:ea typeface="+mn-ea"/>
          <a:cs typeface="Helvetica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rgbClr val="194053"/>
          </a:solidFill>
          <a:latin typeface="Helvetica"/>
          <a:ea typeface="+mn-ea"/>
          <a:cs typeface="Helvetica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1155" y="284087"/>
            <a:ext cx="5941460" cy="571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8" name="Picture 7" descr="CUKT logo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481629" y="225542"/>
            <a:ext cx="1447038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66587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rgbClr val="194053"/>
          </a:solidFill>
          <a:latin typeface="Helvetica"/>
          <a:ea typeface="+mj-ea"/>
          <a:cs typeface="Helvetica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rgbClr val="194053"/>
          </a:solidFill>
          <a:latin typeface="Helvetica"/>
          <a:ea typeface="+mn-ea"/>
          <a:cs typeface="Helvetica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194053"/>
          </a:solidFill>
          <a:latin typeface="Helvetica"/>
          <a:ea typeface="+mn-ea"/>
          <a:cs typeface="Helvetica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rgbClr val="194053"/>
          </a:solidFill>
          <a:latin typeface="Helvetica"/>
          <a:ea typeface="+mn-ea"/>
          <a:cs typeface="Helvetica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rgbClr val="194053"/>
          </a:solidFill>
          <a:latin typeface="Helvetica"/>
          <a:ea typeface="+mn-ea"/>
          <a:cs typeface="Helvetica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rgbClr val="194053"/>
          </a:solidFill>
          <a:latin typeface="Helvetica"/>
          <a:ea typeface="+mn-ea"/>
          <a:cs typeface="Helvetica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3FE63-98C3-BE4E-A12E-42089B8F65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C6F5FD-26ED-3D40-AC8B-3A54C32367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5267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3.jpeg"/><Relationship Id="rId3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38.jpeg"/><Relationship Id="rId3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4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rnegie Wellbeing p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2766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v1 Carnegie Wellbeing OECD PP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6265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rnegie Wellbeing p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12598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871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3.4 Carnegie Wellbeing CIH PP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v3.4 Carnegie Wellbeing CIH PP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1 Carnegie Presentation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2026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3.4 Carnegie Wellbeing CIH PP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3.4 Carnegie Wellbeing CIH PP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v1 3691 Carnegie Wellbeing slid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6784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1 3691 Carnegie Wellbeing slides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5078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1 3691 Carnegie Wellbeing slides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5735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3.4 Carnegie Wellbeing CIH PP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1 3691 Carnegie Wellbeing slides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6052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1 3691 Carnegie Wellbeing slides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1123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1 3691 Carnegie Wellbeing slides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376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1 3691 Carnegie Wellbeing slides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6373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 descr="v1 Carnegie Presentation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0180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5540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1271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3270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0328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3038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3.4 Carnegie Wellbeing CIH PP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4842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358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urves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60960" y="2854764"/>
            <a:ext cx="3498834" cy="2288737"/>
          </a:xfrm>
          <a:prstGeom prst="rect">
            <a:avLst/>
          </a:prstGeom>
        </p:spPr>
      </p:pic>
      <p:sp>
        <p:nvSpPr>
          <p:cNvPr id="4" name="Title 11"/>
          <p:cNvSpPr txBox="1">
            <a:spLocks/>
          </p:cNvSpPr>
          <p:nvPr/>
        </p:nvSpPr>
        <p:spPr>
          <a:xfrm>
            <a:off x="316276" y="497817"/>
            <a:ext cx="6069482" cy="50456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94053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sz="3000" dirty="0"/>
              <a:t>Embedding Wellbeing</a:t>
            </a:r>
            <a:br>
              <a:rPr lang="en-US" sz="3000" dirty="0"/>
            </a:br>
            <a:r>
              <a:rPr lang="en-US" sz="3000" dirty="0">
                <a:solidFill>
                  <a:srgbClr val="E3BF3D"/>
                </a:solidFill>
              </a:rPr>
              <a:t>in Northern Ireland</a:t>
            </a:r>
          </a:p>
        </p:txBody>
      </p:sp>
      <p:pic>
        <p:nvPicPr>
          <p:cNvPr id="5" name="Picture 4" descr="map-NI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299079" y="1560514"/>
            <a:ext cx="6678234" cy="27640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756" y="1450317"/>
            <a:ext cx="2365964" cy="881403"/>
          </a:xfrm>
        </p:spPr>
        <p:txBody>
          <a:bodyPr>
            <a:normAutofit/>
          </a:bodyPr>
          <a:lstStyle/>
          <a:p>
            <a:r>
              <a:rPr lang="en-GB" sz="2700" dirty="0">
                <a:solidFill>
                  <a:schemeClr val="bg1">
                    <a:lumMod val="50000"/>
                  </a:schemeClr>
                </a:solidFill>
              </a:rPr>
              <a:t>Project </a:t>
            </a:r>
            <a:br>
              <a:rPr lang="en-GB" sz="27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GB" sz="2700" dirty="0">
                <a:solidFill>
                  <a:schemeClr val="bg1">
                    <a:lumMod val="50000"/>
                  </a:schemeClr>
                </a:solidFill>
              </a:rPr>
              <a:t>Participants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4132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16276" y="1457937"/>
            <a:ext cx="2365964" cy="485163"/>
          </a:xfrm>
        </p:spPr>
        <p:txBody>
          <a:bodyPr>
            <a:normAutofit/>
          </a:bodyPr>
          <a:lstStyle/>
          <a:p>
            <a:r>
              <a:rPr lang="en-GB" sz="2700" dirty="0">
                <a:solidFill>
                  <a:srgbClr val="7F7F7F"/>
                </a:solidFill>
              </a:rPr>
              <a:t>Challenges</a:t>
            </a:r>
          </a:p>
        </p:txBody>
      </p:sp>
      <p:sp>
        <p:nvSpPr>
          <p:cNvPr id="7" name="Title 11"/>
          <p:cNvSpPr txBox="1">
            <a:spLocks/>
          </p:cNvSpPr>
          <p:nvPr/>
        </p:nvSpPr>
        <p:spPr>
          <a:xfrm>
            <a:off x="316276" y="497817"/>
            <a:ext cx="6069482" cy="50456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94053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sz="3000" dirty="0"/>
              <a:t>Embedding Wellbeing</a:t>
            </a:r>
            <a:br>
              <a:rPr lang="en-US" sz="3000" dirty="0"/>
            </a:br>
            <a:r>
              <a:rPr lang="en-US" sz="3000" dirty="0">
                <a:solidFill>
                  <a:srgbClr val="E3BF3D"/>
                </a:solidFill>
              </a:rPr>
              <a:t>in Northern Ireland</a:t>
            </a:r>
          </a:p>
        </p:txBody>
      </p:sp>
      <p:pic>
        <p:nvPicPr>
          <p:cNvPr id="12" name="Picture 11" descr="curves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3244380"/>
            <a:ext cx="2842260" cy="1899120"/>
          </a:xfrm>
          <a:prstGeom prst="rect">
            <a:avLst/>
          </a:prstGeom>
        </p:spPr>
      </p:pic>
      <p:pic>
        <p:nvPicPr>
          <p:cNvPr id="2" name="Picture 1" descr="graphic-jigsaw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406199" y="1322613"/>
            <a:ext cx="5834287" cy="347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9792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 descr="v1 Carnegie Presentation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991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1"/>
          <p:cNvSpPr txBox="1">
            <a:spLocks/>
          </p:cNvSpPr>
          <p:nvPr/>
        </p:nvSpPr>
        <p:spPr>
          <a:xfrm>
            <a:off x="316276" y="497817"/>
            <a:ext cx="6069482" cy="50456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94053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sz="3000" dirty="0"/>
              <a:t>Embedding Wellbeing</a:t>
            </a:r>
            <a:br>
              <a:rPr lang="en-US" sz="3000" dirty="0"/>
            </a:br>
            <a:r>
              <a:rPr lang="en-US" sz="3000" dirty="0">
                <a:solidFill>
                  <a:srgbClr val="E3BF3D"/>
                </a:solidFill>
              </a:rPr>
              <a:t>in Northern Ireland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16276" y="1457937"/>
            <a:ext cx="3333704" cy="576603"/>
          </a:xfrm>
        </p:spPr>
        <p:txBody>
          <a:bodyPr>
            <a:normAutofit/>
          </a:bodyPr>
          <a:lstStyle/>
          <a:p>
            <a:r>
              <a:rPr lang="en-GB" sz="2700" dirty="0">
                <a:solidFill>
                  <a:srgbClr val="7F7F7F"/>
                </a:solidFill>
              </a:rPr>
              <a:t>Next Steps</a:t>
            </a:r>
          </a:p>
        </p:txBody>
      </p:sp>
      <p:pic>
        <p:nvPicPr>
          <p:cNvPr id="11" name="Picture 10" descr="curves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flipH="1">
            <a:off x="-82732" y="3873888"/>
            <a:ext cx="3768864" cy="1345812"/>
          </a:xfrm>
          <a:prstGeom prst="rect">
            <a:avLst/>
          </a:prstGeom>
        </p:spPr>
      </p:pic>
      <p:pic>
        <p:nvPicPr>
          <p:cNvPr id="2" name="Picture 1" descr="infographic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26571" y="2137029"/>
            <a:ext cx="8262258" cy="205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8766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3.4 Carnegie Wellbeing CIH PP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3.4 Carnegie Wellbeing CIH PP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v1 3274 Components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721388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3.4 Carnegie Wellbeing CIH PP3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3.4 Carnegie Wellbeing CIH PP3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3 PP Presentation - Dougla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3500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3.4 Carnegie Wellbeing CIH PP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3.4 Carnegie Wellbeing CIH PP3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3.4 Carnegie Wellbeing CIH PP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:a="http://schemas.openxmlformats.org/drawingml/2006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:a="http://schemas.openxmlformats.org/drawingml/2006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:a="http://schemas.openxmlformats.org/drawingml/2006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:a="http://schemas.openxmlformats.org/drawingml/2006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:a="http://schemas.openxmlformats.org/drawingml/2006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2099</TotalTime>
  <Words>149</Words>
  <Application>Microsoft Macintosh PowerPoint</Application>
  <PresentationFormat>On-screen Show (16:9)</PresentationFormat>
  <Paragraphs>42</Paragraphs>
  <Slides>38</Slides>
  <Notes>9</Notes>
  <HiddenSlides>0</HiddenSlides>
  <MMClips>0</MMClips>
  <ScaleCrop>false</ScaleCrop>
  <HeadingPairs>
    <vt:vector size="4" baseType="variant">
      <vt:variant>
        <vt:lpstr>Design Template</vt:lpstr>
      </vt:variant>
      <vt:variant>
        <vt:i4>5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Office Theme</vt:lpstr>
      <vt:lpstr>1_Office Theme</vt:lpstr>
      <vt:lpstr>2_Office Theme</vt:lpstr>
      <vt:lpstr>3_Office Theme</vt:lpstr>
      <vt:lpstr>4_Office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Project  Participants</vt:lpstr>
      <vt:lpstr>Challenges</vt:lpstr>
      <vt:lpstr>Slide 34</vt:lpstr>
      <vt:lpstr>Next Steps</vt:lpstr>
      <vt:lpstr>Slide 36</vt:lpstr>
      <vt:lpstr>Slide 37</vt:lpstr>
      <vt:lpstr>Slide 38</vt:lpstr>
    </vt:vector>
  </TitlesOfParts>
  <Company>LBD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Lucy Boyd</dc:creator>
  <cp:lastModifiedBy>Etain Ni Fhearghail</cp:lastModifiedBy>
  <cp:revision>20</cp:revision>
  <cp:lastPrinted>2018-08-03T11:25:50Z</cp:lastPrinted>
  <dcterms:created xsi:type="dcterms:W3CDTF">2018-09-18T11:50:46Z</dcterms:created>
  <dcterms:modified xsi:type="dcterms:W3CDTF">2018-09-18T11:51:10Z</dcterms:modified>
</cp:coreProperties>
</file>