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437" r:id="rId2"/>
    <p:sldId id="398" r:id="rId3"/>
    <p:sldId id="400" r:id="rId4"/>
    <p:sldId id="399" r:id="rId5"/>
    <p:sldId id="427" r:id="rId6"/>
    <p:sldId id="411" r:id="rId7"/>
    <p:sldId id="447" r:id="rId8"/>
    <p:sldId id="413" r:id="rId9"/>
    <p:sldId id="438" r:id="rId10"/>
    <p:sldId id="439" r:id="rId11"/>
    <p:sldId id="428" r:id="rId12"/>
    <p:sldId id="430" r:id="rId13"/>
    <p:sldId id="414" r:id="rId14"/>
    <p:sldId id="450" r:id="rId15"/>
    <p:sldId id="448" r:id="rId16"/>
    <p:sldId id="431" r:id="rId17"/>
    <p:sldId id="405" r:id="rId18"/>
    <p:sldId id="446" r:id="rId19"/>
    <p:sldId id="422" r:id="rId20"/>
  </p:sldIdLst>
  <p:sldSz cx="9144000" cy="6858000" type="screen4x3"/>
  <p:notesSz cx="6797675" cy="987425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4C94"/>
    <a:srgbClr val="F874E5"/>
    <a:srgbClr val="D0026D"/>
    <a:srgbClr val="8EBF16"/>
    <a:srgbClr val="FDC709"/>
    <a:srgbClr val="139BDC"/>
    <a:srgbClr val="E6490A"/>
    <a:srgbClr val="E0142A"/>
    <a:srgbClr val="D60093"/>
    <a:srgbClr val="626E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4" autoAdjust="0"/>
    <p:restoredTop sz="94660"/>
  </p:normalViewPr>
  <p:slideViewPr>
    <p:cSldViewPr>
      <p:cViewPr varScale="1">
        <p:scale>
          <a:sx n="115" d="100"/>
          <a:sy n="115" d="100"/>
        </p:scale>
        <p:origin x="-9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BC6D9B-926F-46B4-ADD9-2597EC4DBD02}" type="doc">
      <dgm:prSet loTypeId="urn:microsoft.com/office/officeart/2005/8/layout/default" loCatId="list" qsTypeId="urn:microsoft.com/office/officeart/2005/8/quickstyle/3d9" qsCatId="3D" csTypeId="urn:microsoft.com/office/officeart/2005/8/colors/accent6_3" csCatId="accent6" phldr="1"/>
      <dgm:spPr/>
      <dgm:t>
        <a:bodyPr/>
        <a:lstStyle/>
        <a:p>
          <a:endParaRPr lang="en-GB"/>
        </a:p>
      </dgm:t>
    </dgm:pt>
    <dgm:pt modelId="{F460AD70-8CF3-4320-A799-31C4625324D6}">
      <dgm:prSet/>
      <dgm:spPr>
        <a:solidFill>
          <a:srgbClr val="00B0F0"/>
        </a:solidFill>
      </dgm:spPr>
      <dgm:t>
        <a:bodyPr/>
        <a:lstStyle/>
        <a:p>
          <a:pPr rtl="0"/>
          <a:r>
            <a:rPr lang="en-GB" dirty="0" smtClean="0"/>
            <a:t>Volunteer</a:t>
          </a:r>
          <a:r>
            <a:rPr lang="en-GB" baseline="0" dirty="0" smtClean="0"/>
            <a:t> framework</a:t>
          </a:r>
          <a:endParaRPr lang="en-GB" dirty="0"/>
        </a:p>
      </dgm:t>
    </dgm:pt>
    <dgm:pt modelId="{2F688B21-BAE5-408E-A1DB-B23206FD7252}" type="parTrans" cxnId="{27283331-8B26-44B8-BA0A-598A9E2C11E6}">
      <dgm:prSet/>
      <dgm:spPr/>
      <dgm:t>
        <a:bodyPr/>
        <a:lstStyle/>
        <a:p>
          <a:endParaRPr lang="en-GB"/>
        </a:p>
      </dgm:t>
    </dgm:pt>
    <dgm:pt modelId="{E537BEF7-52AD-478D-A8E6-D4A3FB7E8BA9}" type="sibTrans" cxnId="{27283331-8B26-44B8-BA0A-598A9E2C11E6}">
      <dgm:prSet/>
      <dgm:spPr/>
      <dgm:t>
        <a:bodyPr/>
        <a:lstStyle/>
        <a:p>
          <a:endParaRPr lang="en-GB"/>
        </a:p>
      </dgm:t>
    </dgm:pt>
    <dgm:pt modelId="{02C0E993-3B4B-42D7-8457-09F37526774D}">
      <dgm:prSet/>
      <dgm:spPr/>
      <dgm:t>
        <a:bodyPr/>
        <a:lstStyle/>
        <a:p>
          <a:pPr rtl="0"/>
          <a:r>
            <a:rPr lang="en-GB" dirty="0" smtClean="0"/>
            <a:t>Community Engagement Framework</a:t>
          </a:r>
          <a:endParaRPr lang="en-GB" dirty="0"/>
        </a:p>
      </dgm:t>
    </dgm:pt>
    <dgm:pt modelId="{CAE5A2E3-E2E7-4A0D-A71D-B8D5FF160F7E}" type="parTrans" cxnId="{D1C1C3C0-5D32-4347-9410-BA422A0CBABC}">
      <dgm:prSet/>
      <dgm:spPr/>
      <dgm:t>
        <a:bodyPr/>
        <a:lstStyle/>
        <a:p>
          <a:endParaRPr lang="en-GB"/>
        </a:p>
      </dgm:t>
    </dgm:pt>
    <dgm:pt modelId="{486BC5A4-DF09-45A2-8457-230D0DAF72AE}" type="sibTrans" cxnId="{D1C1C3C0-5D32-4347-9410-BA422A0CBABC}">
      <dgm:prSet/>
      <dgm:spPr/>
      <dgm:t>
        <a:bodyPr/>
        <a:lstStyle/>
        <a:p>
          <a:endParaRPr lang="en-GB"/>
        </a:p>
      </dgm:t>
    </dgm:pt>
    <dgm:pt modelId="{7CAFF8EA-7E43-43E1-86A1-ADB9F3D17D95}">
      <dgm:prSet/>
      <dgm:spPr>
        <a:solidFill>
          <a:srgbClr val="BC0880"/>
        </a:solidFill>
      </dgm:spPr>
      <dgm:t>
        <a:bodyPr/>
        <a:lstStyle/>
        <a:p>
          <a:pPr rtl="0"/>
          <a:r>
            <a:rPr lang="en-GB" dirty="0" smtClean="0"/>
            <a:t>Tenants and residents fed</a:t>
          </a:r>
          <a:endParaRPr lang="en-GB" dirty="0"/>
        </a:p>
      </dgm:t>
    </dgm:pt>
    <dgm:pt modelId="{4108DB8F-A13D-47F7-9D58-F19DECAB2913}" type="parTrans" cxnId="{86EDD3BF-CB2B-4D14-B6B8-0478D3A7A80C}">
      <dgm:prSet/>
      <dgm:spPr/>
      <dgm:t>
        <a:bodyPr/>
        <a:lstStyle/>
        <a:p>
          <a:endParaRPr lang="en-GB"/>
        </a:p>
      </dgm:t>
    </dgm:pt>
    <dgm:pt modelId="{5B2084CF-8E82-4474-81BC-8105392ABE5E}" type="sibTrans" cxnId="{86EDD3BF-CB2B-4D14-B6B8-0478D3A7A80C}">
      <dgm:prSet/>
      <dgm:spPr/>
      <dgm:t>
        <a:bodyPr/>
        <a:lstStyle/>
        <a:p>
          <a:endParaRPr lang="en-GB"/>
        </a:p>
      </dgm:t>
    </dgm:pt>
    <dgm:pt modelId="{4D9F6209-0FDF-4932-A1F0-9D2841FC3905}">
      <dgm:prSet/>
      <dgm:spPr>
        <a:solidFill>
          <a:srgbClr val="7030A0"/>
        </a:solidFill>
      </dgm:spPr>
      <dgm:t>
        <a:bodyPr/>
        <a:lstStyle/>
        <a:p>
          <a:pPr rtl="0"/>
          <a:r>
            <a:rPr lang="en-GB" dirty="0" smtClean="0"/>
            <a:t>Employee supported volunteering</a:t>
          </a:r>
          <a:endParaRPr lang="en-GB" dirty="0"/>
        </a:p>
      </dgm:t>
    </dgm:pt>
    <dgm:pt modelId="{60D30841-51BC-4AEB-9B93-F471766A567E}" type="parTrans" cxnId="{9189C434-CF4E-4FDF-82C2-D9579044B5E3}">
      <dgm:prSet/>
      <dgm:spPr/>
      <dgm:t>
        <a:bodyPr/>
        <a:lstStyle/>
        <a:p>
          <a:endParaRPr lang="en-GB"/>
        </a:p>
      </dgm:t>
    </dgm:pt>
    <dgm:pt modelId="{E2E3EF95-B1D2-4BF8-A6C0-48ED57BECEA7}" type="sibTrans" cxnId="{9189C434-CF4E-4FDF-82C2-D9579044B5E3}">
      <dgm:prSet/>
      <dgm:spPr/>
      <dgm:t>
        <a:bodyPr/>
        <a:lstStyle/>
        <a:p>
          <a:endParaRPr lang="en-GB"/>
        </a:p>
      </dgm:t>
    </dgm:pt>
    <dgm:pt modelId="{56A537F7-5F97-4310-B959-B7EFC1603A53}">
      <dgm:prSet/>
      <dgm:spPr>
        <a:solidFill>
          <a:srgbClr val="00B050"/>
        </a:solidFill>
      </dgm:spPr>
      <dgm:t>
        <a:bodyPr/>
        <a:lstStyle/>
        <a:p>
          <a:pPr rtl="0"/>
          <a:r>
            <a:rPr lang="en-GB" dirty="0" smtClean="0"/>
            <a:t>Play forum</a:t>
          </a:r>
        </a:p>
      </dgm:t>
    </dgm:pt>
    <dgm:pt modelId="{B0AAE987-DA25-44E2-9651-4B7A48744351}" type="parTrans" cxnId="{CE03A096-EC61-4C0B-A9B3-38D3672CDDB1}">
      <dgm:prSet/>
      <dgm:spPr/>
      <dgm:t>
        <a:bodyPr/>
        <a:lstStyle/>
        <a:p>
          <a:endParaRPr lang="en-GB"/>
        </a:p>
      </dgm:t>
    </dgm:pt>
    <dgm:pt modelId="{F03381D7-7EF8-432C-BC4B-969C2C75B679}" type="sibTrans" cxnId="{CE03A096-EC61-4C0B-A9B3-38D3672CDDB1}">
      <dgm:prSet/>
      <dgm:spPr/>
      <dgm:t>
        <a:bodyPr/>
        <a:lstStyle/>
        <a:p>
          <a:endParaRPr lang="en-GB"/>
        </a:p>
      </dgm:t>
    </dgm:pt>
    <dgm:pt modelId="{09518AEC-1989-40B1-8C3D-C2EAF2A66D24}">
      <dgm:prSet/>
      <dgm:spPr>
        <a:solidFill>
          <a:srgbClr val="FF0000"/>
        </a:solidFill>
      </dgm:spPr>
      <dgm:t>
        <a:bodyPr/>
        <a:lstStyle/>
        <a:p>
          <a:pPr rtl="0"/>
          <a:r>
            <a:rPr lang="en-GB" dirty="0" smtClean="0"/>
            <a:t>Communities Forum</a:t>
          </a:r>
          <a:endParaRPr lang="en-GB" dirty="0"/>
        </a:p>
      </dgm:t>
    </dgm:pt>
    <dgm:pt modelId="{3C14CB03-B80E-4DE4-A8F1-71BCB46349B8}" type="parTrans" cxnId="{544F0271-5B5E-4B2E-B604-AC1B37280EF9}">
      <dgm:prSet/>
      <dgm:spPr/>
      <dgm:t>
        <a:bodyPr/>
        <a:lstStyle/>
        <a:p>
          <a:endParaRPr lang="en-GB"/>
        </a:p>
      </dgm:t>
    </dgm:pt>
    <dgm:pt modelId="{6443B47A-285A-4069-8821-0B9365956EF1}" type="sibTrans" cxnId="{544F0271-5B5E-4B2E-B604-AC1B37280EF9}">
      <dgm:prSet/>
      <dgm:spPr/>
      <dgm:t>
        <a:bodyPr/>
        <a:lstStyle/>
        <a:p>
          <a:endParaRPr lang="en-GB"/>
        </a:p>
      </dgm:t>
    </dgm:pt>
    <dgm:pt modelId="{BE3F8BEE-1B54-4A27-AEC2-8A1F7270FF3D}">
      <dgm:prSet/>
      <dgm:spPr>
        <a:solidFill>
          <a:srgbClr val="E7E71B"/>
        </a:solidFill>
      </dgm:spPr>
      <dgm:t>
        <a:bodyPr/>
        <a:lstStyle/>
        <a:p>
          <a:pPr rtl="0"/>
          <a:r>
            <a:rPr lang="en-GB" dirty="0" smtClean="0">
              <a:solidFill>
                <a:srgbClr val="0E0E82"/>
              </a:solidFill>
            </a:rPr>
            <a:t>Befriending</a:t>
          </a:r>
          <a:endParaRPr lang="en-GB" dirty="0">
            <a:solidFill>
              <a:srgbClr val="0E0E82"/>
            </a:solidFill>
          </a:endParaRPr>
        </a:p>
      </dgm:t>
    </dgm:pt>
    <dgm:pt modelId="{16B95F51-58BC-4B48-86D2-DAB40739763A}" type="parTrans" cxnId="{01299478-4E98-41C8-9DCD-C44077AF58DD}">
      <dgm:prSet/>
      <dgm:spPr/>
      <dgm:t>
        <a:bodyPr/>
        <a:lstStyle/>
        <a:p>
          <a:endParaRPr lang="en-GB"/>
        </a:p>
      </dgm:t>
    </dgm:pt>
    <dgm:pt modelId="{33554C4F-6DD8-46FE-958C-96FF5D6E694D}" type="sibTrans" cxnId="{01299478-4E98-41C8-9DCD-C44077AF58DD}">
      <dgm:prSet/>
      <dgm:spPr/>
      <dgm:t>
        <a:bodyPr/>
        <a:lstStyle/>
        <a:p>
          <a:endParaRPr lang="en-GB"/>
        </a:p>
      </dgm:t>
    </dgm:pt>
    <dgm:pt modelId="{35D898F8-3E54-467A-9444-8C617B59FCEB}">
      <dgm:prSet/>
      <dgm:spPr/>
      <dgm:t>
        <a:bodyPr/>
        <a:lstStyle/>
        <a:p>
          <a:pPr rtl="0"/>
          <a:r>
            <a:rPr lang="en-GB" dirty="0" smtClean="0">
              <a:solidFill>
                <a:srgbClr val="FFFF00"/>
              </a:solidFill>
            </a:rPr>
            <a:t>Disability Partnerships</a:t>
          </a:r>
          <a:endParaRPr lang="en-GB" dirty="0">
            <a:solidFill>
              <a:srgbClr val="FFFF00"/>
            </a:solidFill>
          </a:endParaRPr>
        </a:p>
      </dgm:t>
    </dgm:pt>
    <dgm:pt modelId="{EC80B0BA-E1DF-4F37-B2F8-AF3AD44FF20A}" type="parTrans" cxnId="{8AB309C7-4140-4FC5-BEA0-61F6C7249F40}">
      <dgm:prSet/>
      <dgm:spPr/>
      <dgm:t>
        <a:bodyPr/>
        <a:lstStyle/>
        <a:p>
          <a:endParaRPr lang="en-GB"/>
        </a:p>
      </dgm:t>
    </dgm:pt>
    <dgm:pt modelId="{EA702FE3-A923-4A8C-8065-3AF0B500A33D}" type="sibTrans" cxnId="{8AB309C7-4140-4FC5-BEA0-61F6C7249F40}">
      <dgm:prSet/>
      <dgm:spPr/>
      <dgm:t>
        <a:bodyPr/>
        <a:lstStyle/>
        <a:p>
          <a:endParaRPr lang="en-GB"/>
        </a:p>
      </dgm:t>
    </dgm:pt>
    <dgm:pt modelId="{69F699B2-F25B-4185-B1E6-FB6E80F35C07}">
      <dgm:prSet/>
      <dgm:spPr>
        <a:solidFill>
          <a:schemeClr val="accent4">
            <a:lumMod val="85000"/>
            <a:lumOff val="15000"/>
          </a:schemeClr>
        </a:solidFill>
      </dgm:spPr>
      <dgm:t>
        <a:bodyPr/>
        <a:lstStyle/>
        <a:p>
          <a:pPr rtl="0"/>
          <a:r>
            <a:rPr lang="en-GB" dirty="0" smtClean="0"/>
            <a:t>Sports council</a:t>
          </a:r>
          <a:endParaRPr lang="en-GB" dirty="0"/>
        </a:p>
      </dgm:t>
    </dgm:pt>
    <dgm:pt modelId="{441C900F-9B19-4D9E-9FB8-16F3200C02FB}" type="parTrans" cxnId="{DE1F5FBC-3561-40E7-A6B2-D4B00CC8FD3B}">
      <dgm:prSet/>
      <dgm:spPr/>
      <dgm:t>
        <a:bodyPr/>
        <a:lstStyle/>
        <a:p>
          <a:endParaRPr lang="en-GB"/>
        </a:p>
      </dgm:t>
    </dgm:pt>
    <dgm:pt modelId="{73AAB0C3-A4B8-40FB-ACA5-DD65D54751B0}" type="sibTrans" cxnId="{DE1F5FBC-3561-40E7-A6B2-D4B00CC8FD3B}">
      <dgm:prSet/>
      <dgm:spPr/>
      <dgm:t>
        <a:bodyPr/>
        <a:lstStyle/>
        <a:p>
          <a:endParaRPr lang="en-GB"/>
        </a:p>
      </dgm:t>
    </dgm:pt>
    <dgm:pt modelId="{F18A806B-0A33-4B70-91AC-41EE71AA5B25}">
      <dgm:prSet/>
      <dgm:spPr/>
      <dgm:t>
        <a:bodyPr/>
        <a:lstStyle/>
        <a:p>
          <a:pPr rtl="0"/>
          <a:r>
            <a:rPr lang="en-GB" dirty="0" smtClean="0">
              <a:solidFill>
                <a:srgbClr val="FFFF00"/>
              </a:solidFill>
            </a:rPr>
            <a:t>LGBT+ Forum</a:t>
          </a:r>
          <a:endParaRPr lang="en-GB" dirty="0">
            <a:solidFill>
              <a:srgbClr val="FFFF00"/>
            </a:solidFill>
          </a:endParaRPr>
        </a:p>
      </dgm:t>
    </dgm:pt>
    <dgm:pt modelId="{7A384272-347E-4A75-8F3C-FA6963FFE559}" type="parTrans" cxnId="{08371718-F039-4F45-B7F2-FA8DC9F5EB88}">
      <dgm:prSet/>
      <dgm:spPr/>
      <dgm:t>
        <a:bodyPr/>
        <a:lstStyle/>
        <a:p>
          <a:endParaRPr lang="en-GB"/>
        </a:p>
      </dgm:t>
    </dgm:pt>
    <dgm:pt modelId="{00DAB050-6D69-400E-9C2D-8D53E5B18E75}" type="sibTrans" cxnId="{08371718-F039-4F45-B7F2-FA8DC9F5EB88}">
      <dgm:prSet/>
      <dgm:spPr/>
      <dgm:t>
        <a:bodyPr/>
        <a:lstStyle/>
        <a:p>
          <a:endParaRPr lang="en-GB"/>
        </a:p>
      </dgm:t>
    </dgm:pt>
    <dgm:pt modelId="{2D39FACB-22DD-4755-B449-C7BEF7393E25}">
      <dgm:prSet/>
      <dgm:spPr>
        <a:solidFill>
          <a:srgbClr val="002060"/>
        </a:solidFill>
      </dgm:spPr>
      <dgm:t>
        <a:bodyPr/>
        <a:lstStyle/>
        <a:p>
          <a:pPr rtl="0"/>
          <a:r>
            <a:rPr lang="en-GB" dirty="0" smtClean="0">
              <a:solidFill>
                <a:srgbClr val="FFFF00"/>
              </a:solidFill>
            </a:rPr>
            <a:t>Full</a:t>
          </a:r>
          <a:r>
            <a:rPr lang="en-GB" baseline="0" dirty="0" smtClean="0">
              <a:solidFill>
                <a:srgbClr val="FFFF00"/>
              </a:solidFill>
            </a:rPr>
            <a:t> of life older people hubs</a:t>
          </a:r>
          <a:endParaRPr lang="en-GB" dirty="0">
            <a:solidFill>
              <a:srgbClr val="FFFF00"/>
            </a:solidFill>
          </a:endParaRPr>
        </a:p>
      </dgm:t>
    </dgm:pt>
    <dgm:pt modelId="{DDC044CF-38C6-4DDD-B114-9F15E418C584}" type="parTrans" cxnId="{BF67B5A8-6AA0-406E-88C9-DFE0E72992A1}">
      <dgm:prSet/>
      <dgm:spPr/>
      <dgm:t>
        <a:bodyPr/>
        <a:lstStyle/>
        <a:p>
          <a:endParaRPr lang="en-GB"/>
        </a:p>
      </dgm:t>
    </dgm:pt>
    <dgm:pt modelId="{3EE255CB-513D-49F0-8D68-78817F24B01A}" type="sibTrans" cxnId="{BF67B5A8-6AA0-406E-88C9-DFE0E72992A1}">
      <dgm:prSet/>
      <dgm:spPr/>
      <dgm:t>
        <a:bodyPr/>
        <a:lstStyle/>
        <a:p>
          <a:endParaRPr lang="en-GB"/>
        </a:p>
      </dgm:t>
    </dgm:pt>
    <dgm:pt modelId="{F6076E72-EA19-4253-83D7-CFEE0922851F}">
      <dgm:prSet/>
      <dgm:spPr>
        <a:solidFill>
          <a:srgbClr val="0070C0"/>
        </a:solidFill>
      </dgm:spPr>
      <dgm:t>
        <a:bodyPr/>
        <a:lstStyle/>
        <a:p>
          <a:pPr rtl="0"/>
          <a:r>
            <a:rPr lang="en-GB" dirty="0" smtClean="0"/>
            <a:t>Young Peoples Cabinet</a:t>
          </a:r>
          <a:endParaRPr lang="en-GB" dirty="0"/>
        </a:p>
      </dgm:t>
    </dgm:pt>
    <dgm:pt modelId="{0DD03545-1871-4DB5-92D0-F1CF44A0B3C8}" type="parTrans" cxnId="{55BF559E-F176-4D76-9007-7E67D6E3EB9E}">
      <dgm:prSet/>
      <dgm:spPr/>
      <dgm:t>
        <a:bodyPr/>
        <a:lstStyle/>
        <a:p>
          <a:endParaRPr lang="en-GB"/>
        </a:p>
      </dgm:t>
    </dgm:pt>
    <dgm:pt modelId="{8C1FD638-19B4-4C75-88C4-035C455D8A2D}" type="sibTrans" cxnId="{55BF559E-F176-4D76-9007-7E67D6E3EB9E}">
      <dgm:prSet/>
      <dgm:spPr/>
      <dgm:t>
        <a:bodyPr/>
        <a:lstStyle/>
        <a:p>
          <a:endParaRPr lang="en-GB"/>
        </a:p>
      </dgm:t>
    </dgm:pt>
    <dgm:pt modelId="{51140A2B-61DE-4CB3-99F9-49F7E7E284F2}" type="pres">
      <dgm:prSet presAssocID="{25BC6D9B-926F-46B4-ADD9-2597EC4DBD0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E800391E-121D-4FDA-BB95-75D26E3825FA}" type="pres">
      <dgm:prSet presAssocID="{F460AD70-8CF3-4320-A799-31C4625324D6}" presName="node" presStyleLbl="node1" presStyleIdx="0" presStyleCnt="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ACDB38A-A3F9-4612-9EA1-3F51569A34FA}" type="pres">
      <dgm:prSet presAssocID="{E537BEF7-52AD-478D-A8E6-D4A3FB7E8BA9}" presName="sibTrans" presStyleCnt="0"/>
      <dgm:spPr/>
      <dgm:t>
        <a:bodyPr/>
        <a:lstStyle/>
        <a:p>
          <a:endParaRPr lang="en-GB"/>
        </a:p>
      </dgm:t>
    </dgm:pt>
    <dgm:pt modelId="{947E1C14-2E39-4B1A-A8EF-79D9ADD3FA10}" type="pres">
      <dgm:prSet presAssocID="{02C0E993-3B4B-42D7-8457-09F37526774D}" presName="node" presStyleLbl="node1" presStyleIdx="1" presStyleCnt="12" custLinFactNeighborX="-4458" custLinFactNeighborY="-186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76E65C0-255E-4C78-973F-B847F85365DC}" type="pres">
      <dgm:prSet presAssocID="{486BC5A4-DF09-45A2-8457-230D0DAF72AE}" presName="sibTrans" presStyleCnt="0"/>
      <dgm:spPr/>
      <dgm:t>
        <a:bodyPr/>
        <a:lstStyle/>
        <a:p>
          <a:endParaRPr lang="en-GB"/>
        </a:p>
      </dgm:t>
    </dgm:pt>
    <dgm:pt modelId="{9B2EDFB7-8DE6-4795-9818-9B43FD4EBAE6}" type="pres">
      <dgm:prSet presAssocID="{7CAFF8EA-7E43-43E1-86A1-ADB9F3D17D95}" presName="node" presStyleLbl="node1" presStyleIdx="2" presStyleCnt="12" custLinFactNeighborX="-4104" custLinFactNeighborY="-598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D9D6D9D-0672-47DB-91C6-1A01740E8D70}" type="pres">
      <dgm:prSet presAssocID="{5B2084CF-8E82-4474-81BC-8105392ABE5E}" presName="sibTrans" presStyleCnt="0"/>
      <dgm:spPr/>
      <dgm:t>
        <a:bodyPr/>
        <a:lstStyle/>
        <a:p>
          <a:endParaRPr lang="en-GB"/>
        </a:p>
      </dgm:t>
    </dgm:pt>
    <dgm:pt modelId="{69D481C9-FBAB-448F-BE38-CD9A9A32F9E6}" type="pres">
      <dgm:prSet presAssocID="{4D9F6209-0FDF-4932-A1F0-9D2841FC3905}" presName="node" presStyleLbl="node1" presStyleIdx="3" presStyleCnt="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7475712-89B6-46E8-B57D-BAA84ADB6A1D}" type="pres">
      <dgm:prSet presAssocID="{E2E3EF95-B1D2-4BF8-A6C0-48ED57BECEA7}" presName="sibTrans" presStyleCnt="0"/>
      <dgm:spPr/>
      <dgm:t>
        <a:bodyPr/>
        <a:lstStyle/>
        <a:p>
          <a:endParaRPr lang="en-GB"/>
        </a:p>
      </dgm:t>
    </dgm:pt>
    <dgm:pt modelId="{6FBC5A91-203D-43DF-BA19-2DC9AFAFB394}" type="pres">
      <dgm:prSet presAssocID="{56A537F7-5F97-4310-B959-B7EFC1603A53}" presName="node" presStyleLbl="node1" presStyleIdx="4" presStyleCnt="12" custLinFactNeighborX="-3349" custLinFactNeighborY="218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FC4BBFD-B6C8-4814-AB1B-BD432F8ADD3D}" type="pres">
      <dgm:prSet presAssocID="{F03381D7-7EF8-432C-BC4B-969C2C75B679}" presName="sibTrans" presStyleCnt="0"/>
      <dgm:spPr/>
      <dgm:t>
        <a:bodyPr/>
        <a:lstStyle/>
        <a:p>
          <a:endParaRPr lang="en-GB"/>
        </a:p>
      </dgm:t>
    </dgm:pt>
    <dgm:pt modelId="{3AE37C12-84E2-49DF-ABFA-D910EFB71A71}" type="pres">
      <dgm:prSet presAssocID="{09518AEC-1989-40B1-8C3D-C2EAF2A66D24}" presName="node" presStyleLbl="node1" presStyleIdx="5" presStyleCnt="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302A522-9BEB-4C2B-898B-A9AEEAD710E9}" type="pres">
      <dgm:prSet presAssocID="{6443B47A-285A-4069-8821-0B9365956EF1}" presName="sibTrans" presStyleCnt="0"/>
      <dgm:spPr/>
      <dgm:t>
        <a:bodyPr/>
        <a:lstStyle/>
        <a:p>
          <a:endParaRPr lang="en-GB"/>
        </a:p>
      </dgm:t>
    </dgm:pt>
    <dgm:pt modelId="{667D4CAC-FB97-4831-A78F-22B42E1F62EC}" type="pres">
      <dgm:prSet presAssocID="{BE3F8BEE-1B54-4A27-AEC2-8A1F7270FF3D}" presName="node" presStyleLbl="node1" presStyleIdx="6" presStyleCnt="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47BEB49-A2C3-453C-8270-61D46FCDC84B}" type="pres">
      <dgm:prSet presAssocID="{33554C4F-6DD8-46FE-958C-96FF5D6E694D}" presName="sibTrans" presStyleCnt="0"/>
      <dgm:spPr/>
      <dgm:t>
        <a:bodyPr/>
        <a:lstStyle/>
        <a:p>
          <a:endParaRPr lang="en-GB"/>
        </a:p>
      </dgm:t>
    </dgm:pt>
    <dgm:pt modelId="{4CA85410-1269-4409-A2DA-9186EADBF390}" type="pres">
      <dgm:prSet presAssocID="{35D898F8-3E54-467A-9444-8C617B59FCEB}" presName="node" presStyleLbl="node1" presStyleIdx="7" presStyleCnt="12" custLinFactX="7570" custLinFactY="19322" custLinFactNeighborX="100000" custLinFactNeighborY="10000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B7BE246-C3DD-46EA-9FD6-47951AE50865}" type="pres">
      <dgm:prSet presAssocID="{EA702FE3-A923-4A8C-8065-3AF0B500A33D}" presName="sibTrans" presStyleCnt="0"/>
      <dgm:spPr/>
      <dgm:t>
        <a:bodyPr/>
        <a:lstStyle/>
        <a:p>
          <a:endParaRPr lang="en-GB"/>
        </a:p>
      </dgm:t>
    </dgm:pt>
    <dgm:pt modelId="{55889231-4838-43B2-BC05-1A605C5F1BE2}" type="pres">
      <dgm:prSet presAssocID="{69F699B2-F25B-4185-B1E6-FB6E80F35C07}" presName="node" presStyleLbl="node1" presStyleIdx="8" presStyleCnt="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4896A98-8206-4CDA-8B9B-B1539A63B259}" type="pres">
      <dgm:prSet presAssocID="{73AAB0C3-A4B8-40FB-ACA5-DD65D54751B0}" presName="sibTrans" presStyleCnt="0"/>
      <dgm:spPr/>
      <dgm:t>
        <a:bodyPr/>
        <a:lstStyle/>
        <a:p>
          <a:endParaRPr lang="en-GB"/>
        </a:p>
      </dgm:t>
    </dgm:pt>
    <dgm:pt modelId="{641576A4-193E-4CB9-9584-426C920B5A66}" type="pres">
      <dgm:prSet presAssocID="{F18A806B-0A33-4B70-91AC-41EE71AA5B25}" presName="node" presStyleLbl="node1" presStyleIdx="9" presStyleCnt="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2FA4843-E74C-4786-AC05-0531E16586A4}" type="pres">
      <dgm:prSet presAssocID="{00DAB050-6D69-400E-9C2D-8D53E5B18E75}" presName="sibTrans" presStyleCnt="0"/>
      <dgm:spPr/>
      <dgm:t>
        <a:bodyPr/>
        <a:lstStyle/>
        <a:p>
          <a:endParaRPr lang="en-GB"/>
        </a:p>
      </dgm:t>
    </dgm:pt>
    <dgm:pt modelId="{37EC2639-F3F5-4614-ADD3-790558837E10}" type="pres">
      <dgm:prSet presAssocID="{2D39FACB-22DD-4755-B449-C7BEF7393E25}" presName="node" presStyleLbl="node1" presStyleIdx="10" presStyleCnt="12" custLinFactNeighborX="184" custLinFactNeighborY="-46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693CCD0-DB53-4BE5-ACB2-C413E2E3BEB2}" type="pres">
      <dgm:prSet presAssocID="{3EE255CB-513D-49F0-8D68-78817F24B01A}" presName="sibTrans" presStyleCnt="0"/>
      <dgm:spPr/>
      <dgm:t>
        <a:bodyPr/>
        <a:lstStyle/>
        <a:p>
          <a:endParaRPr lang="en-GB"/>
        </a:p>
      </dgm:t>
    </dgm:pt>
    <dgm:pt modelId="{67265286-F3F8-437E-9A75-0FE8DD4574E2}" type="pres">
      <dgm:prSet presAssocID="{F6076E72-EA19-4253-83D7-CFEE0922851F}" presName="node" presStyleLbl="node1" presStyleIdx="11" presStyleCnt="12" custLinFactX="-11346" custLinFactY="-11447" custLinFactNeighborX="-100000" custLinFactNeighborY="-10000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AE699A52-16A9-483C-A356-23573DAB713F}" type="presOf" srcId="{7CAFF8EA-7E43-43E1-86A1-ADB9F3D17D95}" destId="{9B2EDFB7-8DE6-4795-9818-9B43FD4EBAE6}" srcOrd="0" destOrd="0" presId="urn:microsoft.com/office/officeart/2005/8/layout/default"/>
    <dgm:cxn modelId="{176A3FB8-2325-444F-B59A-93F1C32B02A4}" type="presOf" srcId="{F6076E72-EA19-4253-83D7-CFEE0922851F}" destId="{67265286-F3F8-437E-9A75-0FE8DD4574E2}" srcOrd="0" destOrd="0" presId="urn:microsoft.com/office/officeart/2005/8/layout/default"/>
    <dgm:cxn modelId="{08371718-F039-4F45-B7F2-FA8DC9F5EB88}" srcId="{25BC6D9B-926F-46B4-ADD9-2597EC4DBD02}" destId="{F18A806B-0A33-4B70-91AC-41EE71AA5B25}" srcOrd="9" destOrd="0" parTransId="{7A384272-347E-4A75-8F3C-FA6963FFE559}" sibTransId="{00DAB050-6D69-400E-9C2D-8D53E5B18E75}"/>
    <dgm:cxn modelId="{27283331-8B26-44B8-BA0A-598A9E2C11E6}" srcId="{25BC6D9B-926F-46B4-ADD9-2597EC4DBD02}" destId="{F460AD70-8CF3-4320-A799-31C4625324D6}" srcOrd="0" destOrd="0" parTransId="{2F688B21-BAE5-408E-A1DB-B23206FD7252}" sibTransId="{E537BEF7-52AD-478D-A8E6-D4A3FB7E8BA9}"/>
    <dgm:cxn modelId="{60AC2EBA-B6BD-4F3D-8208-9CB53C49BF8A}" type="presOf" srcId="{F460AD70-8CF3-4320-A799-31C4625324D6}" destId="{E800391E-121D-4FDA-BB95-75D26E3825FA}" srcOrd="0" destOrd="0" presId="urn:microsoft.com/office/officeart/2005/8/layout/default"/>
    <dgm:cxn modelId="{55BF559E-F176-4D76-9007-7E67D6E3EB9E}" srcId="{25BC6D9B-926F-46B4-ADD9-2597EC4DBD02}" destId="{F6076E72-EA19-4253-83D7-CFEE0922851F}" srcOrd="11" destOrd="0" parTransId="{0DD03545-1871-4DB5-92D0-F1CF44A0B3C8}" sibTransId="{8C1FD638-19B4-4C75-88C4-035C455D8A2D}"/>
    <dgm:cxn modelId="{55C56985-63A6-436E-BD43-B81E692A6FC4}" type="presOf" srcId="{25BC6D9B-926F-46B4-ADD9-2597EC4DBD02}" destId="{51140A2B-61DE-4CB3-99F9-49F7E7E284F2}" srcOrd="0" destOrd="0" presId="urn:microsoft.com/office/officeart/2005/8/layout/default"/>
    <dgm:cxn modelId="{8D7479D1-0BD2-4A58-95FD-AB6237A82F46}" type="presOf" srcId="{BE3F8BEE-1B54-4A27-AEC2-8A1F7270FF3D}" destId="{667D4CAC-FB97-4831-A78F-22B42E1F62EC}" srcOrd="0" destOrd="0" presId="urn:microsoft.com/office/officeart/2005/8/layout/default"/>
    <dgm:cxn modelId="{C85A6355-DB9C-40B9-94FA-8420D5DBBD33}" type="presOf" srcId="{2D39FACB-22DD-4755-B449-C7BEF7393E25}" destId="{37EC2639-F3F5-4614-ADD3-790558837E10}" srcOrd="0" destOrd="0" presId="urn:microsoft.com/office/officeart/2005/8/layout/default"/>
    <dgm:cxn modelId="{BF67B5A8-6AA0-406E-88C9-DFE0E72992A1}" srcId="{25BC6D9B-926F-46B4-ADD9-2597EC4DBD02}" destId="{2D39FACB-22DD-4755-B449-C7BEF7393E25}" srcOrd="10" destOrd="0" parTransId="{DDC044CF-38C6-4DDD-B114-9F15E418C584}" sibTransId="{3EE255CB-513D-49F0-8D68-78817F24B01A}"/>
    <dgm:cxn modelId="{1D15CFAF-9449-4444-B77F-BF6E08291966}" type="presOf" srcId="{69F699B2-F25B-4185-B1E6-FB6E80F35C07}" destId="{55889231-4838-43B2-BC05-1A605C5F1BE2}" srcOrd="0" destOrd="0" presId="urn:microsoft.com/office/officeart/2005/8/layout/default"/>
    <dgm:cxn modelId="{CE03A096-EC61-4C0B-A9B3-38D3672CDDB1}" srcId="{25BC6D9B-926F-46B4-ADD9-2597EC4DBD02}" destId="{56A537F7-5F97-4310-B959-B7EFC1603A53}" srcOrd="4" destOrd="0" parTransId="{B0AAE987-DA25-44E2-9651-4B7A48744351}" sibTransId="{F03381D7-7EF8-432C-BC4B-969C2C75B679}"/>
    <dgm:cxn modelId="{E23182D8-86BD-4FC6-81AF-4FB360705F94}" type="presOf" srcId="{F18A806B-0A33-4B70-91AC-41EE71AA5B25}" destId="{641576A4-193E-4CB9-9584-426C920B5A66}" srcOrd="0" destOrd="0" presId="urn:microsoft.com/office/officeart/2005/8/layout/default"/>
    <dgm:cxn modelId="{3ADC9B45-4C18-4ABB-8C05-AA04BA00FBA1}" type="presOf" srcId="{02C0E993-3B4B-42D7-8457-09F37526774D}" destId="{947E1C14-2E39-4B1A-A8EF-79D9ADD3FA10}" srcOrd="0" destOrd="0" presId="urn:microsoft.com/office/officeart/2005/8/layout/default"/>
    <dgm:cxn modelId="{3BA57A21-21B0-4CBE-AA3F-A719865F58ED}" type="presOf" srcId="{09518AEC-1989-40B1-8C3D-C2EAF2A66D24}" destId="{3AE37C12-84E2-49DF-ABFA-D910EFB71A71}" srcOrd="0" destOrd="0" presId="urn:microsoft.com/office/officeart/2005/8/layout/default"/>
    <dgm:cxn modelId="{8AB309C7-4140-4FC5-BEA0-61F6C7249F40}" srcId="{25BC6D9B-926F-46B4-ADD9-2597EC4DBD02}" destId="{35D898F8-3E54-467A-9444-8C617B59FCEB}" srcOrd="7" destOrd="0" parTransId="{EC80B0BA-E1DF-4F37-B2F8-AF3AD44FF20A}" sibTransId="{EA702FE3-A923-4A8C-8065-3AF0B500A33D}"/>
    <dgm:cxn modelId="{B815841E-0412-4ED2-8697-57DB56601845}" type="presOf" srcId="{35D898F8-3E54-467A-9444-8C617B59FCEB}" destId="{4CA85410-1269-4409-A2DA-9186EADBF390}" srcOrd="0" destOrd="0" presId="urn:microsoft.com/office/officeart/2005/8/layout/default"/>
    <dgm:cxn modelId="{E74998C7-2004-4E84-B6EC-787BDB09355B}" type="presOf" srcId="{56A537F7-5F97-4310-B959-B7EFC1603A53}" destId="{6FBC5A91-203D-43DF-BA19-2DC9AFAFB394}" srcOrd="0" destOrd="0" presId="urn:microsoft.com/office/officeart/2005/8/layout/default"/>
    <dgm:cxn modelId="{9189C434-CF4E-4FDF-82C2-D9579044B5E3}" srcId="{25BC6D9B-926F-46B4-ADD9-2597EC4DBD02}" destId="{4D9F6209-0FDF-4932-A1F0-9D2841FC3905}" srcOrd="3" destOrd="0" parTransId="{60D30841-51BC-4AEB-9B93-F471766A567E}" sibTransId="{E2E3EF95-B1D2-4BF8-A6C0-48ED57BECEA7}"/>
    <dgm:cxn modelId="{D1C1C3C0-5D32-4347-9410-BA422A0CBABC}" srcId="{25BC6D9B-926F-46B4-ADD9-2597EC4DBD02}" destId="{02C0E993-3B4B-42D7-8457-09F37526774D}" srcOrd="1" destOrd="0" parTransId="{CAE5A2E3-E2E7-4A0D-A71D-B8D5FF160F7E}" sibTransId="{486BC5A4-DF09-45A2-8457-230D0DAF72AE}"/>
    <dgm:cxn modelId="{544F0271-5B5E-4B2E-B604-AC1B37280EF9}" srcId="{25BC6D9B-926F-46B4-ADD9-2597EC4DBD02}" destId="{09518AEC-1989-40B1-8C3D-C2EAF2A66D24}" srcOrd="5" destOrd="0" parTransId="{3C14CB03-B80E-4DE4-A8F1-71BCB46349B8}" sibTransId="{6443B47A-285A-4069-8821-0B9365956EF1}"/>
    <dgm:cxn modelId="{DE1F5FBC-3561-40E7-A6B2-D4B00CC8FD3B}" srcId="{25BC6D9B-926F-46B4-ADD9-2597EC4DBD02}" destId="{69F699B2-F25B-4185-B1E6-FB6E80F35C07}" srcOrd="8" destOrd="0" parTransId="{441C900F-9B19-4D9E-9FB8-16F3200C02FB}" sibTransId="{73AAB0C3-A4B8-40FB-ACA5-DD65D54751B0}"/>
    <dgm:cxn modelId="{01299478-4E98-41C8-9DCD-C44077AF58DD}" srcId="{25BC6D9B-926F-46B4-ADD9-2597EC4DBD02}" destId="{BE3F8BEE-1B54-4A27-AEC2-8A1F7270FF3D}" srcOrd="6" destOrd="0" parTransId="{16B95F51-58BC-4B48-86D2-DAB40739763A}" sibTransId="{33554C4F-6DD8-46FE-958C-96FF5D6E694D}"/>
    <dgm:cxn modelId="{2E6A7CC5-C84E-4E1E-ACCD-422DCC92E2F1}" type="presOf" srcId="{4D9F6209-0FDF-4932-A1F0-9D2841FC3905}" destId="{69D481C9-FBAB-448F-BE38-CD9A9A32F9E6}" srcOrd="0" destOrd="0" presId="urn:microsoft.com/office/officeart/2005/8/layout/default"/>
    <dgm:cxn modelId="{86EDD3BF-CB2B-4D14-B6B8-0478D3A7A80C}" srcId="{25BC6D9B-926F-46B4-ADD9-2597EC4DBD02}" destId="{7CAFF8EA-7E43-43E1-86A1-ADB9F3D17D95}" srcOrd="2" destOrd="0" parTransId="{4108DB8F-A13D-47F7-9D58-F19DECAB2913}" sibTransId="{5B2084CF-8E82-4474-81BC-8105392ABE5E}"/>
    <dgm:cxn modelId="{6157FD12-D3D6-4B4F-9C88-C7CA583F16CE}" type="presParOf" srcId="{51140A2B-61DE-4CB3-99F9-49F7E7E284F2}" destId="{E800391E-121D-4FDA-BB95-75D26E3825FA}" srcOrd="0" destOrd="0" presId="urn:microsoft.com/office/officeart/2005/8/layout/default"/>
    <dgm:cxn modelId="{1697015F-DCEA-48C2-90E6-5B6930DA4CA6}" type="presParOf" srcId="{51140A2B-61DE-4CB3-99F9-49F7E7E284F2}" destId="{8ACDB38A-A3F9-4612-9EA1-3F51569A34FA}" srcOrd="1" destOrd="0" presId="urn:microsoft.com/office/officeart/2005/8/layout/default"/>
    <dgm:cxn modelId="{9136B2F9-F390-4B13-AD06-C86F3E2A6A3F}" type="presParOf" srcId="{51140A2B-61DE-4CB3-99F9-49F7E7E284F2}" destId="{947E1C14-2E39-4B1A-A8EF-79D9ADD3FA10}" srcOrd="2" destOrd="0" presId="urn:microsoft.com/office/officeart/2005/8/layout/default"/>
    <dgm:cxn modelId="{D14F73AE-0D60-4CE4-A5ED-532742762C01}" type="presParOf" srcId="{51140A2B-61DE-4CB3-99F9-49F7E7E284F2}" destId="{E76E65C0-255E-4C78-973F-B847F85365DC}" srcOrd="3" destOrd="0" presId="urn:microsoft.com/office/officeart/2005/8/layout/default"/>
    <dgm:cxn modelId="{034D96AA-09A1-4DB6-8D8B-FFF273653818}" type="presParOf" srcId="{51140A2B-61DE-4CB3-99F9-49F7E7E284F2}" destId="{9B2EDFB7-8DE6-4795-9818-9B43FD4EBAE6}" srcOrd="4" destOrd="0" presId="urn:microsoft.com/office/officeart/2005/8/layout/default"/>
    <dgm:cxn modelId="{CDC9414F-B4F0-41EC-AEE2-B497C0C07BF2}" type="presParOf" srcId="{51140A2B-61DE-4CB3-99F9-49F7E7E284F2}" destId="{5D9D6D9D-0672-47DB-91C6-1A01740E8D70}" srcOrd="5" destOrd="0" presId="urn:microsoft.com/office/officeart/2005/8/layout/default"/>
    <dgm:cxn modelId="{BCB9738E-B77B-4E80-92A7-039E8DB9C792}" type="presParOf" srcId="{51140A2B-61DE-4CB3-99F9-49F7E7E284F2}" destId="{69D481C9-FBAB-448F-BE38-CD9A9A32F9E6}" srcOrd="6" destOrd="0" presId="urn:microsoft.com/office/officeart/2005/8/layout/default"/>
    <dgm:cxn modelId="{082F3AFE-54EE-4A55-8890-EECFFAAB5681}" type="presParOf" srcId="{51140A2B-61DE-4CB3-99F9-49F7E7E284F2}" destId="{47475712-89B6-46E8-B57D-BAA84ADB6A1D}" srcOrd="7" destOrd="0" presId="urn:microsoft.com/office/officeart/2005/8/layout/default"/>
    <dgm:cxn modelId="{5E955FE1-36C4-4FF6-8858-7697176A0F35}" type="presParOf" srcId="{51140A2B-61DE-4CB3-99F9-49F7E7E284F2}" destId="{6FBC5A91-203D-43DF-BA19-2DC9AFAFB394}" srcOrd="8" destOrd="0" presId="urn:microsoft.com/office/officeart/2005/8/layout/default"/>
    <dgm:cxn modelId="{939EFB2A-DD12-4D05-A1F5-A286B6F796CB}" type="presParOf" srcId="{51140A2B-61DE-4CB3-99F9-49F7E7E284F2}" destId="{DFC4BBFD-B6C8-4814-AB1B-BD432F8ADD3D}" srcOrd="9" destOrd="0" presId="urn:microsoft.com/office/officeart/2005/8/layout/default"/>
    <dgm:cxn modelId="{8994D38E-84EF-4115-B481-4D1850252823}" type="presParOf" srcId="{51140A2B-61DE-4CB3-99F9-49F7E7E284F2}" destId="{3AE37C12-84E2-49DF-ABFA-D910EFB71A71}" srcOrd="10" destOrd="0" presId="urn:microsoft.com/office/officeart/2005/8/layout/default"/>
    <dgm:cxn modelId="{C453B739-E771-4CC4-83CF-7203292D6F28}" type="presParOf" srcId="{51140A2B-61DE-4CB3-99F9-49F7E7E284F2}" destId="{5302A522-9BEB-4C2B-898B-A9AEEAD710E9}" srcOrd="11" destOrd="0" presId="urn:microsoft.com/office/officeart/2005/8/layout/default"/>
    <dgm:cxn modelId="{939EE0C3-F650-4A87-B0AC-125C2FBB9DF5}" type="presParOf" srcId="{51140A2B-61DE-4CB3-99F9-49F7E7E284F2}" destId="{667D4CAC-FB97-4831-A78F-22B42E1F62EC}" srcOrd="12" destOrd="0" presId="urn:microsoft.com/office/officeart/2005/8/layout/default"/>
    <dgm:cxn modelId="{F3F6ABDC-5870-4168-80D1-6A3B5DDF7951}" type="presParOf" srcId="{51140A2B-61DE-4CB3-99F9-49F7E7E284F2}" destId="{747BEB49-A2C3-453C-8270-61D46FCDC84B}" srcOrd="13" destOrd="0" presId="urn:microsoft.com/office/officeart/2005/8/layout/default"/>
    <dgm:cxn modelId="{3820C995-71B2-4D19-8AE9-8D7E0CCF2894}" type="presParOf" srcId="{51140A2B-61DE-4CB3-99F9-49F7E7E284F2}" destId="{4CA85410-1269-4409-A2DA-9186EADBF390}" srcOrd="14" destOrd="0" presId="urn:microsoft.com/office/officeart/2005/8/layout/default"/>
    <dgm:cxn modelId="{E68262D2-31D5-4CB0-8AB3-60F4131EA187}" type="presParOf" srcId="{51140A2B-61DE-4CB3-99F9-49F7E7E284F2}" destId="{5B7BE246-C3DD-46EA-9FD6-47951AE50865}" srcOrd="15" destOrd="0" presId="urn:microsoft.com/office/officeart/2005/8/layout/default"/>
    <dgm:cxn modelId="{A3897A30-5F6A-4A53-B71A-CBA89A03DE2F}" type="presParOf" srcId="{51140A2B-61DE-4CB3-99F9-49F7E7E284F2}" destId="{55889231-4838-43B2-BC05-1A605C5F1BE2}" srcOrd="16" destOrd="0" presId="urn:microsoft.com/office/officeart/2005/8/layout/default"/>
    <dgm:cxn modelId="{FAB42BBF-C331-44EE-8E3C-E6EA5BC0C147}" type="presParOf" srcId="{51140A2B-61DE-4CB3-99F9-49F7E7E284F2}" destId="{A4896A98-8206-4CDA-8B9B-B1539A63B259}" srcOrd="17" destOrd="0" presId="urn:microsoft.com/office/officeart/2005/8/layout/default"/>
    <dgm:cxn modelId="{F5B49B87-2C46-4756-AC1A-A5DFAE702AD9}" type="presParOf" srcId="{51140A2B-61DE-4CB3-99F9-49F7E7E284F2}" destId="{641576A4-193E-4CB9-9584-426C920B5A66}" srcOrd="18" destOrd="0" presId="urn:microsoft.com/office/officeart/2005/8/layout/default"/>
    <dgm:cxn modelId="{52AD7706-A7F5-4F27-80CD-29B43E3C16AD}" type="presParOf" srcId="{51140A2B-61DE-4CB3-99F9-49F7E7E284F2}" destId="{A2FA4843-E74C-4786-AC05-0531E16586A4}" srcOrd="19" destOrd="0" presId="urn:microsoft.com/office/officeart/2005/8/layout/default"/>
    <dgm:cxn modelId="{4F779D3E-CAA9-4E08-8F23-47A9813E4CBD}" type="presParOf" srcId="{51140A2B-61DE-4CB3-99F9-49F7E7E284F2}" destId="{37EC2639-F3F5-4614-ADD3-790558837E10}" srcOrd="20" destOrd="0" presId="urn:microsoft.com/office/officeart/2005/8/layout/default"/>
    <dgm:cxn modelId="{D1050902-6A22-47C5-93ED-528721EF264F}" type="presParOf" srcId="{51140A2B-61DE-4CB3-99F9-49F7E7E284F2}" destId="{8693CCD0-DB53-4BE5-ACB2-C413E2E3BEB2}" srcOrd="21" destOrd="0" presId="urn:microsoft.com/office/officeart/2005/8/layout/default"/>
    <dgm:cxn modelId="{39940A8F-5E08-469B-9D6D-11ACD6A23FFA}" type="presParOf" srcId="{51140A2B-61DE-4CB3-99F9-49F7E7E284F2}" destId="{67265286-F3F8-437E-9A75-0FE8DD4574E2}" srcOrd="2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00391E-121D-4FDA-BB95-75D26E3825FA}">
      <dsp:nvSpPr>
        <dsp:cNvPr id="0" name=""/>
        <dsp:cNvSpPr/>
      </dsp:nvSpPr>
      <dsp:spPr>
        <a:xfrm>
          <a:off x="685666" y="721"/>
          <a:ext cx="2260348" cy="1356208"/>
        </a:xfrm>
        <a:prstGeom prst="rect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  <a:sp3d extrusionH="28000" prstMaterial="matte"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700" kern="1200" dirty="0" smtClean="0"/>
            <a:t>Volunteer</a:t>
          </a:r>
          <a:r>
            <a:rPr lang="en-GB" sz="2700" kern="1200" baseline="0" dirty="0" smtClean="0"/>
            <a:t> framework</a:t>
          </a:r>
          <a:endParaRPr lang="en-GB" sz="2700" kern="1200" dirty="0"/>
        </a:p>
      </dsp:txBody>
      <dsp:txXfrm>
        <a:off x="685666" y="721"/>
        <a:ext cx="2260348" cy="1356208"/>
      </dsp:txXfrm>
    </dsp:sp>
    <dsp:sp modelId="{947E1C14-2E39-4B1A-A8EF-79D9ADD3FA10}">
      <dsp:nvSpPr>
        <dsp:cNvPr id="0" name=""/>
        <dsp:cNvSpPr/>
      </dsp:nvSpPr>
      <dsp:spPr>
        <a:xfrm>
          <a:off x="3071283" y="0"/>
          <a:ext cx="2260348" cy="1356208"/>
        </a:xfrm>
        <a:prstGeom prst="rect">
          <a:avLst/>
        </a:prstGeom>
        <a:solidFill>
          <a:schemeClr val="accent6">
            <a:shade val="80000"/>
            <a:hueOff val="0"/>
            <a:satOff val="-3075"/>
            <a:lumOff val="307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  <a:sp3d extrusionH="28000" prstMaterial="matte"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700" kern="1200" dirty="0" smtClean="0"/>
            <a:t>Community Engagement Framework</a:t>
          </a:r>
          <a:endParaRPr lang="en-GB" sz="2700" kern="1200" dirty="0"/>
        </a:p>
      </dsp:txBody>
      <dsp:txXfrm>
        <a:off x="3071283" y="0"/>
        <a:ext cx="2260348" cy="1356208"/>
      </dsp:txXfrm>
    </dsp:sp>
    <dsp:sp modelId="{9B2EDFB7-8DE6-4795-9818-9B43FD4EBAE6}">
      <dsp:nvSpPr>
        <dsp:cNvPr id="0" name=""/>
        <dsp:cNvSpPr/>
      </dsp:nvSpPr>
      <dsp:spPr>
        <a:xfrm>
          <a:off x="5565668" y="0"/>
          <a:ext cx="2260348" cy="1356208"/>
        </a:xfrm>
        <a:prstGeom prst="rect">
          <a:avLst/>
        </a:prstGeom>
        <a:solidFill>
          <a:srgbClr val="BC088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  <a:sp3d extrusionH="28000" prstMaterial="matte"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700" kern="1200" dirty="0" smtClean="0"/>
            <a:t>Tenants and residents fed</a:t>
          </a:r>
          <a:endParaRPr lang="en-GB" sz="2700" kern="1200" dirty="0"/>
        </a:p>
      </dsp:txBody>
      <dsp:txXfrm>
        <a:off x="5565668" y="0"/>
        <a:ext cx="2260348" cy="1356208"/>
      </dsp:txXfrm>
    </dsp:sp>
    <dsp:sp modelId="{69D481C9-FBAB-448F-BE38-CD9A9A32F9E6}">
      <dsp:nvSpPr>
        <dsp:cNvPr id="0" name=""/>
        <dsp:cNvSpPr/>
      </dsp:nvSpPr>
      <dsp:spPr>
        <a:xfrm>
          <a:off x="685666" y="1582965"/>
          <a:ext cx="2260348" cy="1356208"/>
        </a:xfrm>
        <a:prstGeom prst="rect">
          <a:avLst/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  <a:sp3d extrusionH="28000" prstMaterial="matte"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700" kern="1200" dirty="0" smtClean="0"/>
            <a:t>Employee supported volunteering</a:t>
          </a:r>
          <a:endParaRPr lang="en-GB" sz="2700" kern="1200" dirty="0"/>
        </a:p>
      </dsp:txBody>
      <dsp:txXfrm>
        <a:off x="685666" y="1582965"/>
        <a:ext cx="2260348" cy="1356208"/>
      </dsp:txXfrm>
    </dsp:sp>
    <dsp:sp modelId="{6FBC5A91-203D-43DF-BA19-2DC9AFAFB394}">
      <dsp:nvSpPr>
        <dsp:cNvPr id="0" name=""/>
        <dsp:cNvSpPr/>
      </dsp:nvSpPr>
      <dsp:spPr>
        <a:xfrm>
          <a:off x="3096350" y="1612544"/>
          <a:ext cx="2260348" cy="1356208"/>
        </a:xfrm>
        <a:prstGeom prst="rect">
          <a:avLst/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  <a:sp3d extrusionH="28000" prstMaterial="matte"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700" kern="1200" dirty="0" smtClean="0"/>
            <a:t>Play forum</a:t>
          </a:r>
        </a:p>
      </dsp:txBody>
      <dsp:txXfrm>
        <a:off x="3096350" y="1612544"/>
        <a:ext cx="2260348" cy="1356208"/>
      </dsp:txXfrm>
    </dsp:sp>
    <dsp:sp modelId="{3AE37C12-84E2-49DF-ABFA-D910EFB71A71}">
      <dsp:nvSpPr>
        <dsp:cNvPr id="0" name=""/>
        <dsp:cNvSpPr/>
      </dsp:nvSpPr>
      <dsp:spPr>
        <a:xfrm>
          <a:off x="5658432" y="1582965"/>
          <a:ext cx="2260348" cy="1356208"/>
        </a:xfrm>
        <a:prstGeom prst="rect">
          <a:avLst/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  <a:sp3d extrusionH="28000" prstMaterial="matte"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700" kern="1200" dirty="0" smtClean="0"/>
            <a:t>Communities Forum</a:t>
          </a:r>
          <a:endParaRPr lang="en-GB" sz="2700" kern="1200" dirty="0"/>
        </a:p>
      </dsp:txBody>
      <dsp:txXfrm>
        <a:off x="5658432" y="1582965"/>
        <a:ext cx="2260348" cy="1356208"/>
      </dsp:txXfrm>
    </dsp:sp>
    <dsp:sp modelId="{667D4CAC-FB97-4831-A78F-22B42E1F62EC}">
      <dsp:nvSpPr>
        <dsp:cNvPr id="0" name=""/>
        <dsp:cNvSpPr/>
      </dsp:nvSpPr>
      <dsp:spPr>
        <a:xfrm>
          <a:off x="685666" y="3165209"/>
          <a:ext cx="2260348" cy="1356208"/>
        </a:xfrm>
        <a:prstGeom prst="rect">
          <a:avLst/>
        </a:prstGeom>
        <a:solidFill>
          <a:srgbClr val="E7E71B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  <a:sp3d extrusionH="28000" prstMaterial="matte"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700" kern="1200" dirty="0" smtClean="0">
              <a:solidFill>
                <a:srgbClr val="0E0E82"/>
              </a:solidFill>
            </a:rPr>
            <a:t>Befriending</a:t>
          </a:r>
          <a:endParaRPr lang="en-GB" sz="2700" kern="1200" dirty="0">
            <a:solidFill>
              <a:srgbClr val="0E0E82"/>
            </a:solidFill>
          </a:endParaRPr>
        </a:p>
      </dsp:txBody>
      <dsp:txXfrm>
        <a:off x="685666" y="3165209"/>
        <a:ext cx="2260348" cy="1356208"/>
      </dsp:txXfrm>
    </dsp:sp>
    <dsp:sp modelId="{4CA85410-1269-4409-A2DA-9186EADBF390}">
      <dsp:nvSpPr>
        <dsp:cNvPr id="0" name=""/>
        <dsp:cNvSpPr/>
      </dsp:nvSpPr>
      <dsp:spPr>
        <a:xfrm>
          <a:off x="5603506" y="4748175"/>
          <a:ext cx="2260348" cy="1356208"/>
        </a:xfrm>
        <a:prstGeom prst="rect">
          <a:avLst/>
        </a:prstGeom>
        <a:solidFill>
          <a:schemeClr val="accent6">
            <a:shade val="80000"/>
            <a:hueOff val="0"/>
            <a:satOff val="-21522"/>
            <a:lumOff val="2151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  <a:sp3d extrusionH="28000" prstMaterial="matte"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700" kern="1200" dirty="0" smtClean="0">
              <a:solidFill>
                <a:srgbClr val="FFFF00"/>
              </a:solidFill>
            </a:rPr>
            <a:t>Disability Partnerships</a:t>
          </a:r>
          <a:endParaRPr lang="en-GB" sz="2700" kern="1200" dirty="0">
            <a:solidFill>
              <a:srgbClr val="FFFF00"/>
            </a:solidFill>
          </a:endParaRPr>
        </a:p>
      </dsp:txBody>
      <dsp:txXfrm>
        <a:off x="5603506" y="4748175"/>
        <a:ext cx="2260348" cy="1356208"/>
      </dsp:txXfrm>
    </dsp:sp>
    <dsp:sp modelId="{55889231-4838-43B2-BC05-1A605C5F1BE2}">
      <dsp:nvSpPr>
        <dsp:cNvPr id="0" name=""/>
        <dsp:cNvSpPr/>
      </dsp:nvSpPr>
      <dsp:spPr>
        <a:xfrm>
          <a:off x="5658432" y="3165209"/>
          <a:ext cx="2260348" cy="1356208"/>
        </a:xfrm>
        <a:prstGeom prst="rect">
          <a:avLst/>
        </a:prstGeom>
        <a:solidFill>
          <a:schemeClr val="accent4">
            <a:lumMod val="85000"/>
            <a:lumOff val="1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  <a:sp3d extrusionH="28000" prstMaterial="matte"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700" kern="1200" dirty="0" smtClean="0"/>
            <a:t>Sports council</a:t>
          </a:r>
          <a:endParaRPr lang="en-GB" sz="2700" kern="1200" dirty="0"/>
        </a:p>
      </dsp:txBody>
      <dsp:txXfrm>
        <a:off x="5658432" y="3165209"/>
        <a:ext cx="2260348" cy="1356208"/>
      </dsp:txXfrm>
    </dsp:sp>
    <dsp:sp modelId="{641576A4-193E-4CB9-9584-426C920B5A66}">
      <dsp:nvSpPr>
        <dsp:cNvPr id="0" name=""/>
        <dsp:cNvSpPr/>
      </dsp:nvSpPr>
      <dsp:spPr>
        <a:xfrm>
          <a:off x="685666" y="4747453"/>
          <a:ext cx="2260348" cy="1356208"/>
        </a:xfrm>
        <a:prstGeom prst="rect">
          <a:avLst/>
        </a:prstGeom>
        <a:solidFill>
          <a:schemeClr val="accent6">
            <a:shade val="80000"/>
            <a:hueOff val="0"/>
            <a:satOff val="-27672"/>
            <a:lumOff val="2766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  <a:sp3d extrusionH="28000" prstMaterial="matte"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700" kern="1200" dirty="0" smtClean="0">
              <a:solidFill>
                <a:srgbClr val="FFFF00"/>
              </a:solidFill>
            </a:rPr>
            <a:t>LGBT+ Forum</a:t>
          </a:r>
          <a:endParaRPr lang="en-GB" sz="2700" kern="1200" dirty="0">
            <a:solidFill>
              <a:srgbClr val="FFFF00"/>
            </a:solidFill>
          </a:endParaRPr>
        </a:p>
      </dsp:txBody>
      <dsp:txXfrm>
        <a:off x="685666" y="4747453"/>
        <a:ext cx="2260348" cy="1356208"/>
      </dsp:txXfrm>
    </dsp:sp>
    <dsp:sp modelId="{37EC2639-F3F5-4614-ADD3-790558837E10}">
      <dsp:nvSpPr>
        <dsp:cNvPr id="0" name=""/>
        <dsp:cNvSpPr/>
      </dsp:nvSpPr>
      <dsp:spPr>
        <a:xfrm>
          <a:off x="3176208" y="4741200"/>
          <a:ext cx="2260348" cy="1356208"/>
        </a:xfrm>
        <a:prstGeom prst="rect">
          <a:avLst/>
        </a:prstGeom>
        <a:solidFill>
          <a:srgbClr val="00206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  <a:sp3d extrusionH="28000" prstMaterial="matte"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700" kern="1200" dirty="0" smtClean="0">
              <a:solidFill>
                <a:srgbClr val="FFFF00"/>
              </a:solidFill>
            </a:rPr>
            <a:t>Full</a:t>
          </a:r>
          <a:r>
            <a:rPr lang="en-GB" sz="2700" kern="1200" baseline="0" dirty="0" smtClean="0">
              <a:solidFill>
                <a:srgbClr val="FFFF00"/>
              </a:solidFill>
            </a:rPr>
            <a:t> of life older people hubs</a:t>
          </a:r>
          <a:endParaRPr lang="en-GB" sz="2700" kern="1200" dirty="0">
            <a:solidFill>
              <a:srgbClr val="FFFF00"/>
            </a:solidFill>
          </a:endParaRPr>
        </a:p>
      </dsp:txBody>
      <dsp:txXfrm>
        <a:off x="3176208" y="4741200"/>
        <a:ext cx="2260348" cy="1356208"/>
      </dsp:txXfrm>
    </dsp:sp>
    <dsp:sp modelId="{67265286-F3F8-437E-9A75-0FE8DD4574E2}">
      <dsp:nvSpPr>
        <dsp:cNvPr id="0" name=""/>
        <dsp:cNvSpPr/>
      </dsp:nvSpPr>
      <dsp:spPr>
        <a:xfrm>
          <a:off x="3141625" y="3235998"/>
          <a:ext cx="2260348" cy="1356208"/>
        </a:xfrm>
        <a:prstGeom prst="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  <a:sp3d extrusionH="28000" prstMaterial="matte"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700" kern="1200" dirty="0" smtClean="0"/>
            <a:t>Young Peoples Cabinet</a:t>
          </a:r>
          <a:endParaRPr lang="en-GB" sz="2700" kern="1200" dirty="0"/>
        </a:p>
      </dsp:txBody>
      <dsp:txXfrm>
        <a:off x="3141625" y="3235998"/>
        <a:ext cx="2260348" cy="13562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958" cy="4942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1098" y="0"/>
            <a:ext cx="2944958" cy="4942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ADD31BB-2015-4A03-A165-6FDCC6FA4DF8}" type="datetimeFigureOut">
              <a:rPr lang="en-GB"/>
              <a:pPr>
                <a:defRPr/>
              </a:pPr>
              <a:t>14/09/18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8411"/>
            <a:ext cx="2944958" cy="4942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1098" y="9378411"/>
            <a:ext cx="2944958" cy="4942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5C10DB3D-6845-4344-A576-2AB5C803A3A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63373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958" cy="4942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098" y="0"/>
            <a:ext cx="2944958" cy="4942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DAED66-0A83-41F0-8E13-E35352BDE867}" type="datetimeFigureOut">
              <a:rPr lang="en-GB" smtClean="0"/>
              <a:t>14/09/18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5075"/>
            <a:ext cx="4441825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606" y="4751584"/>
            <a:ext cx="5438464" cy="38877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9984"/>
            <a:ext cx="2944958" cy="4942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098" y="9379984"/>
            <a:ext cx="2944958" cy="4942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974049-1F53-458E-AD2B-1293CBB84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32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  <a:p>
            <a:endParaRPr lang="en-GB" altLang="en-US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10BA688-30ED-4824-A431-0279168E4EEE}" type="slidenum">
              <a:rPr lang="en-GB" altLang="en-US" smtClean="0"/>
              <a:pPr/>
              <a:t>6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491252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GB" dirty="0" smtClean="0"/>
              <a:t>The introduction of a Vibrant Communities Service is the first step towards achieving this transformation; bringing the majority of community development services into one new and refreshed team has brought about immediate improvements in relationships with individuals and communities, and will enable us to: </a:t>
            </a:r>
          </a:p>
          <a:p>
            <a:pPr>
              <a:defRPr/>
            </a:pPr>
            <a:r>
              <a:rPr lang="en-GB" dirty="0" smtClean="0"/>
              <a:t>Improve </a:t>
            </a:r>
            <a:r>
              <a:rPr lang="en-GB" b="1" dirty="0" smtClean="0"/>
              <a:t>consistency</a:t>
            </a:r>
            <a:r>
              <a:rPr lang="en-GB" dirty="0" smtClean="0"/>
              <a:t> in our approach across the council to building capacity of and empowering communities ensuring services are built around people and communities;</a:t>
            </a:r>
          </a:p>
          <a:p>
            <a:pPr>
              <a:defRPr/>
            </a:pPr>
            <a:r>
              <a:rPr lang="en-GB" dirty="0" smtClean="0"/>
              <a:t>Offer coordinated, flexible, specialist support to communities;</a:t>
            </a:r>
          </a:p>
          <a:p>
            <a:pPr>
              <a:defRPr/>
            </a:pPr>
            <a:r>
              <a:rPr lang="en-GB" dirty="0" smtClean="0"/>
              <a:t>Use our combined strengths and being more visible within communities;</a:t>
            </a:r>
          </a:p>
          <a:p>
            <a:pPr>
              <a:defRPr/>
            </a:pPr>
            <a:r>
              <a:rPr lang="en-GB" dirty="0" smtClean="0"/>
              <a:t>Maximise the application of valuable specialist skills and ensure concerted and sustained action to address (vulnerability and) need with individuals and communities;</a:t>
            </a:r>
          </a:p>
          <a:p>
            <a:pPr>
              <a:defRPr/>
            </a:pPr>
            <a:r>
              <a:rPr lang="en-GB" dirty="0" smtClean="0"/>
              <a:t>Ensure employee (empowerment and) flexibility to offer more responsive action which supports community aspirations;</a:t>
            </a:r>
          </a:p>
          <a:p>
            <a:pPr>
              <a:defRPr/>
            </a:pPr>
            <a:r>
              <a:rPr lang="en-GB" dirty="0" smtClean="0"/>
              <a:t>Provide strong, visionary and effective leadership to manage the change process and facilitate the transformation across the organisation, partnerships and within our communities;</a:t>
            </a:r>
          </a:p>
          <a:p>
            <a:pPr>
              <a:defRPr/>
            </a:pPr>
            <a:r>
              <a:rPr lang="en-GB" dirty="0" smtClean="0"/>
              <a:t>Employ creativity, innovation and joint working across council services, departments, partnerships and within communities; and</a:t>
            </a:r>
          </a:p>
          <a:p>
            <a:pPr>
              <a:defRPr/>
            </a:pPr>
            <a:r>
              <a:rPr lang="en-GB" dirty="0" smtClean="0"/>
              <a:t>Reduce costs but deliver best value for the people and communities we serve.</a:t>
            </a:r>
          </a:p>
          <a:p>
            <a:pPr>
              <a:defRPr/>
            </a:pPr>
            <a:endParaRPr lang="en-GB" dirty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8BDC355-9389-48D0-BC9F-DC3BB97733F5}" type="slidenum">
              <a:rPr lang="en-GB" altLang="en-US" smtClean="0"/>
              <a:pPr/>
              <a:t>11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14357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8508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B89B7-6AB5-44D5-B802-9DE8916CFDA1}" type="datetimeFigureOut">
              <a:rPr lang="en-US"/>
              <a:pPr>
                <a:defRPr/>
              </a:pPr>
              <a:t>14/09/18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3BCA4C-0C0B-443D-87D7-3B34B2E9771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7297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315200" cy="5334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209800"/>
            <a:ext cx="7924800" cy="4343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375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EEA960-50FF-4141-8E48-D754FAE409FE}" type="datetimeFigureOut">
              <a:rPr lang="en-US"/>
              <a:pPr>
                <a:defRPr/>
              </a:pPr>
              <a:t>14/09/18</a:t>
            </a:fld>
            <a:endParaRPr lang="en-GB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8E6DB-8082-4B84-ABF1-B180336C485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0957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9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90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90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90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0090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12.jpg"/><Relationship Id="rId6" Type="http://schemas.openxmlformats.org/officeDocument/2006/relationships/image" Target="../media/image13.jpg"/><Relationship Id="rId7" Type="http://schemas.openxmlformats.org/officeDocument/2006/relationships/image" Target="../media/image14.jpg"/><Relationship Id="rId8" Type="http://schemas.openxmlformats.org/officeDocument/2006/relationships/image" Target="../media/image15.jpg"/><Relationship Id="rId9" Type="http://schemas.openxmlformats.org/officeDocument/2006/relationships/image" Target="../media/image16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5" Type="http://schemas.openxmlformats.org/officeDocument/2006/relationships/image" Target="../media/image19.jpg"/><Relationship Id="rId6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jpeg"/><Relationship Id="rId3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16926"/>
            <a:ext cx="8784976" cy="40050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5536" y="2780928"/>
            <a:ext cx="849694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GB" sz="32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</a:t>
            </a:r>
            <a:r>
              <a:rPr lang="en-GB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Transforming East Ayrshire - </a:t>
            </a:r>
            <a:r>
              <a:rPr lang="en-GB" sz="32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 </a:t>
            </a:r>
            <a:r>
              <a:rPr lang="en-GB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en-GB" sz="32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ibrant </a:t>
            </a:r>
            <a:r>
              <a:rPr lang="en-GB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GB" sz="32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Journey </a:t>
            </a:r>
            <a:r>
              <a:rPr lang="en-GB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People Powered Transformation’ </a:t>
            </a:r>
            <a:endParaRPr lang="en-GB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817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40885" y="260648"/>
            <a:ext cx="4175571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smtClean="0">
                <a:solidFill>
                  <a:srgbClr val="FF0000"/>
                </a:solidFill>
              </a:rPr>
              <a:t>Focus on skills and talents not job descriptions</a:t>
            </a:r>
          </a:p>
          <a:p>
            <a:endParaRPr lang="en-GB" sz="2200" dirty="0">
              <a:solidFill>
                <a:srgbClr val="FF0000"/>
              </a:solidFill>
            </a:endParaRPr>
          </a:p>
          <a:p>
            <a:r>
              <a:rPr lang="en-GB" sz="2200" dirty="0" smtClean="0">
                <a:solidFill>
                  <a:srgbClr val="7030A0"/>
                </a:solidFill>
              </a:rPr>
              <a:t>Kind, servant leadership at all levels</a:t>
            </a:r>
          </a:p>
          <a:p>
            <a:endParaRPr lang="en-GB" sz="2200" dirty="0"/>
          </a:p>
          <a:p>
            <a:r>
              <a:rPr lang="en-GB" sz="2200" kern="0" dirty="0">
                <a:solidFill>
                  <a:srgbClr val="FF0000"/>
                </a:solidFill>
              </a:rPr>
              <a:t>Empowered and Solution focused </a:t>
            </a:r>
          </a:p>
          <a:p>
            <a:endParaRPr lang="en-GB" sz="2200" dirty="0" smtClean="0"/>
          </a:p>
          <a:p>
            <a:r>
              <a:rPr lang="en-GB" sz="2200" dirty="0" smtClean="0">
                <a:solidFill>
                  <a:srgbClr val="794C94"/>
                </a:solidFill>
              </a:rPr>
              <a:t>Develop self managed teams</a:t>
            </a:r>
          </a:p>
          <a:p>
            <a:endParaRPr lang="en-GB" sz="2200" dirty="0"/>
          </a:p>
          <a:p>
            <a:r>
              <a:rPr lang="en-GB" sz="2200" kern="0" dirty="0">
                <a:solidFill>
                  <a:srgbClr val="FF0000"/>
                </a:solidFill>
              </a:rPr>
              <a:t>Creativity and innovation</a:t>
            </a:r>
          </a:p>
          <a:p>
            <a:endParaRPr lang="en-GB" sz="2200" dirty="0"/>
          </a:p>
          <a:p>
            <a:r>
              <a:rPr lang="en-GB" sz="2200" dirty="0" smtClean="0">
                <a:solidFill>
                  <a:srgbClr val="794C94"/>
                </a:solidFill>
              </a:rPr>
              <a:t>Simplifying approaches and processes</a:t>
            </a:r>
          </a:p>
          <a:p>
            <a:endParaRPr lang="en-GB" sz="2200" dirty="0"/>
          </a:p>
          <a:p>
            <a:r>
              <a:rPr lang="en-GB" sz="2200" dirty="0" smtClean="0">
                <a:solidFill>
                  <a:srgbClr val="FF0000"/>
                </a:solidFill>
              </a:rPr>
              <a:t>Every decision puts ‘people at the heart of everything we do’</a:t>
            </a:r>
            <a:endParaRPr lang="en-GB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629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White slid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48"/>
          <a:stretch>
            <a:fillRect/>
          </a:stretch>
        </p:blipFill>
        <p:spPr bwMode="auto">
          <a:xfrm>
            <a:off x="571500" y="6167090"/>
            <a:ext cx="8572500" cy="69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2" descr="C:\Users\GRANTM\AppData\Local\Microsoft\Windows\Temporary Internet Files\Content.Outlook\8SILCQOT\Vibrant Communities on whit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5643563"/>
            <a:ext cx="2378075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68074" y="733367"/>
            <a:ext cx="8427196" cy="459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just">
              <a:defRPr/>
            </a:pPr>
            <a:endParaRPr lang="en-GB" sz="2000" b="1" dirty="0">
              <a:solidFill>
                <a:schemeClr val="accent2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0" y="411262"/>
            <a:ext cx="8215312" cy="66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GB" sz="3200" b="1" dirty="0">
              <a:solidFill>
                <a:schemeClr val="accent2"/>
              </a:solidFill>
            </a:endParaRPr>
          </a:p>
        </p:txBody>
      </p:sp>
      <p:sp>
        <p:nvSpPr>
          <p:cNvPr id="10" name="Title 3"/>
          <p:cNvSpPr txBox="1">
            <a:spLocks/>
          </p:cNvSpPr>
          <p:nvPr/>
        </p:nvSpPr>
        <p:spPr bwMode="auto">
          <a:xfrm>
            <a:off x="0" y="1"/>
            <a:ext cx="9144000" cy="620688"/>
          </a:xfrm>
          <a:prstGeom prst="rect">
            <a:avLst/>
          </a:prstGeom>
          <a:solidFill>
            <a:srgbClr val="139BDC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1" eaLnBrk="1" hangingPunct="1">
              <a:defRPr/>
            </a:pPr>
            <a:r>
              <a:rPr lang="en-GB" sz="4000" b="1" dirty="0" smtClean="0">
                <a:solidFill>
                  <a:schemeClr val="bg1"/>
                </a:solidFill>
              </a:rPr>
              <a:t>Key Achievements</a:t>
            </a:r>
            <a:endParaRPr lang="en-GB" sz="40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9" y="2687514"/>
            <a:ext cx="4432873" cy="14154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48" y="770219"/>
            <a:ext cx="8815112" cy="19598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14" y="4121442"/>
            <a:ext cx="8939229" cy="17312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9" y="628410"/>
            <a:ext cx="2852729" cy="21121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46527" y="748078"/>
            <a:ext cx="2849609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50</a:t>
            </a:r>
            <a:endParaRPr lang="en-GB" sz="72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00948" y="2793725"/>
            <a:ext cx="4115498" cy="130919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GB" sz="72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73263" y="3441030"/>
            <a:ext cx="2890347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£220,000</a:t>
            </a:r>
            <a:endParaRPr lang="en-GB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500" y="2696663"/>
            <a:ext cx="4301958" cy="142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446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brant Communities slide backdrop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3"/>
          <p:cNvSpPr txBox="1">
            <a:spLocks/>
          </p:cNvSpPr>
          <p:nvPr/>
        </p:nvSpPr>
        <p:spPr bwMode="auto">
          <a:xfrm>
            <a:off x="0" y="0"/>
            <a:ext cx="9144000" cy="1196751"/>
          </a:xfrm>
          <a:prstGeom prst="rect">
            <a:avLst/>
          </a:prstGeom>
          <a:solidFill>
            <a:srgbClr val="139BDC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1" eaLnBrk="1" hangingPunct="1">
              <a:defRPr/>
            </a:pPr>
            <a:r>
              <a:rPr lang="en-GB" sz="4000" b="1" dirty="0" smtClean="0">
                <a:solidFill>
                  <a:schemeClr val="bg1"/>
                </a:solidFill>
              </a:rPr>
              <a:t>Key Achievements</a:t>
            </a:r>
            <a:endParaRPr lang="en-GB" sz="40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0" y="692696"/>
            <a:ext cx="9324528" cy="5328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GB" sz="1800" b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185017"/>
            <a:ext cx="2316480" cy="27675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70" y="4077072"/>
            <a:ext cx="8681659" cy="16581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" y="1253119"/>
            <a:ext cx="3287285" cy="26548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293" y="1229652"/>
            <a:ext cx="3182590" cy="267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848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spiring invest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0"/>
            <a:ext cx="6516216" cy="6858000"/>
          </a:xfrm>
          <a:prstGeom prst="rect">
            <a:avLst/>
          </a:prstGeom>
        </p:spPr>
      </p:pic>
      <p:pic>
        <p:nvPicPr>
          <p:cNvPr id="3" name="Picture 7" descr="NEW CUMNO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9" y="0"/>
            <a:ext cx="2603005" cy="1844824"/>
          </a:xfrm>
          <a:prstGeom prst="rect">
            <a:avLst/>
          </a:prstGeom>
          <a:noFill/>
          <a:ln w="3175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MAUCHLIN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9" y="1772816"/>
            <a:ext cx="2603005" cy="2304255"/>
          </a:xfrm>
          <a:prstGeom prst="rect">
            <a:avLst/>
          </a:prstGeom>
          <a:noFill/>
          <a:ln w="3175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9" t="8109" r="46242" b="51559"/>
          <a:stretch>
            <a:fillRect/>
          </a:stretch>
        </p:blipFill>
        <p:spPr bwMode="auto">
          <a:xfrm>
            <a:off x="24779" y="3964285"/>
            <a:ext cx="2603005" cy="2893715"/>
          </a:xfrm>
          <a:prstGeom prst="rect">
            <a:avLst/>
          </a:prstGeom>
          <a:noFill/>
          <a:ln w="31750">
            <a:solidFill>
              <a:srgbClr val="FF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771800" y="44624"/>
            <a:ext cx="637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Community Led Action Plans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081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6632"/>
            <a:ext cx="8964488" cy="936104"/>
          </a:xfrm>
        </p:spPr>
        <p:txBody>
          <a:bodyPr/>
          <a:lstStyle/>
          <a:p>
            <a:pPr eaLnBrk="1" hangingPunct="1"/>
            <a:r>
              <a:rPr lang="en-GB" altLang="en-US" sz="22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FUTURE HOMES- OUR </a:t>
            </a:r>
            <a:r>
              <a:rPr lang="en-GB" altLang="en-US" sz="2200" b="1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VIBRANT, COMMUNITY LED APPROACH</a:t>
            </a:r>
            <a:r>
              <a:rPr lang="en-GB" altLang="en-US" sz="200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/>
            </a:r>
            <a:br>
              <a:rPr lang="en-GB" altLang="en-US" sz="200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</a:br>
            <a:endParaRPr lang="en-GB" altLang="en-US" sz="2000" dirty="0" smtClean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7504" y="440418"/>
            <a:ext cx="903642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 smtClean="0">
              <a:solidFill>
                <a:srgbClr val="002060"/>
              </a:solidFill>
              <a:latin typeface="Arial Rounded MT Bold" panose="020F0704030504030204" pitchFamily="34" charset="0"/>
            </a:endParaRPr>
          </a:p>
          <a:p>
            <a:r>
              <a:rPr lang="en-GB" dirty="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A </a:t>
            </a:r>
            <a:r>
              <a:rPr lang="en-GB" dirty="0">
                <a:solidFill>
                  <a:srgbClr val="002060"/>
                </a:solidFill>
                <a:latin typeface="Arial Rounded MT Bold" panose="020F0704030504030204" pitchFamily="34" charset="0"/>
              </a:rPr>
              <a:t>strong focus on People and Place</a:t>
            </a:r>
            <a:br>
              <a:rPr lang="en-GB" dirty="0">
                <a:solidFill>
                  <a:srgbClr val="002060"/>
                </a:solidFill>
                <a:latin typeface="Arial Rounded MT Bold" panose="020F0704030504030204" pitchFamily="34" charset="0"/>
              </a:rPr>
            </a:br>
            <a:r>
              <a:rPr lang="en-GB" dirty="0">
                <a:solidFill>
                  <a:srgbClr val="FFC000"/>
                </a:solidFill>
                <a:latin typeface="Arial Rounded MT Bold" panose="020F0704030504030204" pitchFamily="34" charset="0"/>
              </a:rPr>
              <a:t>Ensuring sustainable, affordable and good quality homes now and in the future</a:t>
            </a:r>
            <a:r>
              <a:rPr lang="en-GB" dirty="0">
                <a:solidFill>
                  <a:srgbClr val="002060"/>
                </a:solidFill>
                <a:latin typeface="Arial Rounded MT Bold" panose="020F0704030504030204" pitchFamily="34" charset="0"/>
              </a:rPr>
              <a:t/>
            </a:r>
            <a:br>
              <a:rPr lang="en-GB" dirty="0">
                <a:solidFill>
                  <a:srgbClr val="002060"/>
                </a:solidFill>
                <a:latin typeface="Arial Rounded MT Bold" panose="020F0704030504030204" pitchFamily="34" charset="0"/>
              </a:rPr>
            </a:br>
            <a:r>
              <a:rPr lang="en-GB" dirty="0">
                <a:solidFill>
                  <a:srgbClr val="0070C0"/>
                </a:solidFill>
                <a:latin typeface="Arial Rounded MT Bold" panose="020F0704030504030204" pitchFamily="34" charset="0"/>
              </a:rPr>
              <a:t>Ensuring our homes meet the needs of the people we serve</a:t>
            </a:r>
            <a:r>
              <a:rPr lang="en-GB" dirty="0">
                <a:solidFill>
                  <a:srgbClr val="00B050"/>
                </a:solidFill>
                <a:latin typeface="Arial Rounded MT Bold" panose="020F0704030504030204" pitchFamily="34" charset="0"/>
              </a:rPr>
              <a:t/>
            </a:r>
            <a:br>
              <a:rPr lang="en-GB" dirty="0">
                <a:solidFill>
                  <a:srgbClr val="00B050"/>
                </a:solidFill>
                <a:latin typeface="Arial Rounded MT Bold" panose="020F0704030504030204" pitchFamily="34" charset="0"/>
              </a:rPr>
            </a:br>
            <a:r>
              <a:rPr lang="en-GB" dirty="0">
                <a:solidFill>
                  <a:srgbClr val="F874E5"/>
                </a:solidFill>
                <a:latin typeface="Arial Rounded MT Bold" panose="020F0704030504030204" pitchFamily="34" charset="0"/>
              </a:rPr>
              <a:t>Developing and regenerating strong and vibrant communities in partnership with our </a:t>
            </a:r>
            <a:r>
              <a:rPr lang="en-GB" dirty="0" smtClean="0">
                <a:solidFill>
                  <a:srgbClr val="F874E5"/>
                </a:solidFill>
                <a:latin typeface="Arial Rounded MT Bold" panose="020F0704030504030204" pitchFamily="34" charset="0"/>
              </a:rPr>
              <a:t>people</a:t>
            </a:r>
          </a:p>
          <a:p>
            <a:r>
              <a:rPr lang="en-GB" dirty="0" smtClean="0">
                <a:solidFill>
                  <a:srgbClr val="92D050"/>
                </a:solidFill>
                <a:latin typeface="Arial Rounded MT Bold" panose="020F0704030504030204" pitchFamily="34" charset="0"/>
              </a:rPr>
              <a:t>Embedding our Clean Green and Vibrant Approach</a:t>
            </a:r>
            <a:r>
              <a:rPr lang="en-GB" dirty="0">
                <a:solidFill>
                  <a:srgbClr val="002060"/>
                </a:solidFill>
                <a:latin typeface="Arial Rounded MT Bold" panose="020F0704030504030204" pitchFamily="34" charset="0"/>
              </a:rPr>
              <a:t/>
            </a:r>
            <a:br>
              <a:rPr lang="en-GB" dirty="0">
                <a:solidFill>
                  <a:srgbClr val="002060"/>
                </a:solidFill>
                <a:latin typeface="Arial Rounded MT Bold" panose="020F0704030504030204" pitchFamily="34" charset="0"/>
              </a:rPr>
            </a:b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4328496"/>
            <a:ext cx="4465654" cy="24574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8583" y="4348913"/>
            <a:ext cx="4499921" cy="25090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3207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44624"/>
            <a:ext cx="10044607" cy="1054130"/>
          </a:xfrm>
        </p:spPr>
        <p:txBody>
          <a:bodyPr/>
          <a:lstStyle/>
          <a:p>
            <a:pPr eaLnBrk="1" hangingPunct="1"/>
            <a:r>
              <a:rPr lang="en-GB" altLang="en-US" sz="22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FUTURE HOMES- OUR VIBRANT, COMMUNITY LED APPROACH</a:t>
            </a:r>
            <a:r>
              <a:rPr lang="en-GB" altLang="en-US" sz="220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/>
            </a:r>
            <a:br>
              <a:rPr lang="en-GB" altLang="en-US" sz="220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</a:br>
            <a:endParaRPr lang="en-GB" altLang="en-US" sz="2200" dirty="0" smtClean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5039" y="824913"/>
            <a:ext cx="4642760" cy="25324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690" y="825443"/>
            <a:ext cx="4105703" cy="25319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1" y="3284984"/>
            <a:ext cx="910850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92D050"/>
                </a:solidFill>
                <a:latin typeface="Arial Rounded MT Bold" panose="020F0704030504030204" pitchFamily="34" charset="0"/>
              </a:rPr>
              <a:t>£131m programme of investment over 5 years</a:t>
            </a:r>
            <a:br>
              <a:rPr lang="en-GB" dirty="0">
                <a:solidFill>
                  <a:srgbClr val="92D050"/>
                </a:solidFill>
                <a:latin typeface="Arial Rounded MT Bold" panose="020F0704030504030204" pitchFamily="34" charset="0"/>
              </a:rPr>
            </a:br>
            <a:r>
              <a:rPr lang="en-GB" dirty="0">
                <a:solidFill>
                  <a:srgbClr val="FF0000"/>
                </a:solidFill>
                <a:latin typeface="Arial Rounded MT Bold" panose="020F0704030504030204" pitchFamily="34" charset="0"/>
              </a:rPr>
              <a:t>Building over 600 new houses </a:t>
            </a:r>
            <a:r>
              <a:rPr lang="en-GB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including supported living</a:t>
            </a:r>
          </a:p>
          <a:p>
            <a:r>
              <a:rPr lang="en-GB" dirty="0" smtClean="0">
                <a:solidFill>
                  <a:srgbClr val="794C94"/>
                </a:solidFill>
                <a:latin typeface="Arial Rounded MT Bold" panose="020F0704030504030204" pitchFamily="34" charset="0"/>
              </a:rPr>
              <a:t>Working with a preferred partner using offsite construction.</a:t>
            </a:r>
          </a:p>
          <a:p>
            <a:r>
              <a:rPr lang="en-GB" dirty="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Local investment of Community benefits and rebate</a:t>
            </a:r>
            <a:r>
              <a:rPr lang="en-GB" dirty="0">
                <a:solidFill>
                  <a:srgbClr val="002060"/>
                </a:solidFill>
                <a:latin typeface="Arial Rounded MT Bold" panose="020F0704030504030204" pitchFamily="34" charset="0"/>
              </a:rPr>
              <a:t/>
            </a:r>
            <a:br>
              <a:rPr lang="en-GB" dirty="0">
                <a:solidFill>
                  <a:srgbClr val="002060"/>
                </a:solidFill>
                <a:latin typeface="Arial Rounded MT Bold" panose="020F0704030504030204" pitchFamily="34" charset="0"/>
              </a:rPr>
            </a:br>
            <a:r>
              <a:rPr lang="en-GB" dirty="0" smtClean="0">
                <a:solidFill>
                  <a:srgbClr val="FFC000"/>
                </a:solidFill>
                <a:latin typeface="Arial Rounded MT Bold" panose="020F0704030504030204" pitchFamily="34" charset="0"/>
              </a:rPr>
              <a:t>Large </a:t>
            </a:r>
            <a:r>
              <a:rPr lang="en-GB" dirty="0">
                <a:solidFill>
                  <a:srgbClr val="FFC000"/>
                </a:solidFill>
                <a:latin typeface="Arial Rounded MT Bold" panose="020F0704030504030204" pitchFamily="34" charset="0"/>
              </a:rPr>
              <a:t>scale improvement programme </a:t>
            </a:r>
            <a:r>
              <a:rPr lang="en-GB" dirty="0" smtClean="0">
                <a:solidFill>
                  <a:srgbClr val="FFC000"/>
                </a:solidFill>
                <a:latin typeface="Arial Rounded MT Bold" panose="020F0704030504030204" pitchFamily="34" charset="0"/>
              </a:rPr>
              <a:t>involving communities at every stage</a:t>
            </a:r>
            <a:r>
              <a:rPr lang="en-GB" dirty="0">
                <a:solidFill>
                  <a:srgbClr val="002060"/>
                </a:solidFill>
                <a:latin typeface="Arial Rounded MT Bold" panose="020F0704030504030204" pitchFamily="34" charset="0"/>
              </a:rPr>
              <a:t/>
            </a:r>
            <a:br>
              <a:rPr lang="en-GB" dirty="0">
                <a:solidFill>
                  <a:srgbClr val="002060"/>
                </a:solidFill>
                <a:latin typeface="Arial Rounded MT Bold" panose="020F0704030504030204" pitchFamily="34" charset="0"/>
              </a:rPr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059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White sli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48"/>
          <a:stretch>
            <a:fillRect/>
          </a:stretch>
        </p:blipFill>
        <p:spPr bwMode="auto">
          <a:xfrm>
            <a:off x="571500" y="6167090"/>
            <a:ext cx="8572500" cy="69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2" descr="C:\Users\GRANTM\AppData\Local\Microsoft\Windows\Temporary Internet Files\Content.Outlook\8SILCQOT\Vibrant Communities on whi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925" y="5848867"/>
            <a:ext cx="2378075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02626" y="142875"/>
            <a:ext cx="77537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3200" b="1" dirty="0" smtClean="0">
                <a:solidFill>
                  <a:schemeClr val="accent2"/>
                </a:solidFill>
                <a:ea typeface="+mj-ea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107504" y="0"/>
            <a:ext cx="91450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002060"/>
                </a:solidFill>
              </a:rPr>
              <a:t>Building a Strong Sustainable Community Led Infrastructure</a:t>
            </a:r>
          </a:p>
          <a:p>
            <a:pPr algn="ctr"/>
            <a:endParaRPr lang="en-GB" sz="2400" b="1" dirty="0" smtClean="0">
              <a:solidFill>
                <a:srgbClr val="002060"/>
              </a:solidFill>
            </a:endParaRPr>
          </a:p>
        </p:txBody>
      </p:sp>
      <p:graphicFrame>
        <p:nvGraphicFramePr>
          <p:cNvPr id="6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930083"/>
              </p:ext>
            </p:extLst>
          </p:nvPr>
        </p:nvGraphicFramePr>
        <p:xfrm>
          <a:off x="107504" y="-127758"/>
          <a:ext cx="8604448" cy="6104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119421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tinue to 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9217024" cy="70740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09012"/>
            <a:ext cx="4067944" cy="624786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Font typeface="Arial"/>
              <a:buChar char="•"/>
              <a:defRPr/>
            </a:pPr>
            <a:r>
              <a:rPr lang="en-GB" sz="2000" b="1" dirty="0">
                <a:solidFill>
                  <a:srgbClr val="8EBF16"/>
                </a:solidFill>
                <a:cs typeface="Arial" charset="0"/>
              </a:rPr>
              <a:t>Harness the opportunities </a:t>
            </a:r>
            <a:r>
              <a:rPr lang="en-GB" sz="2000" dirty="0" smtClean="0">
                <a:solidFill>
                  <a:schemeClr val="bg1"/>
                </a:solidFill>
                <a:cs typeface="Arial" charset="0"/>
              </a:rPr>
              <a:t>linked</a:t>
            </a:r>
            <a:r>
              <a:rPr lang="en-GB" sz="2000" dirty="0" smtClean="0">
                <a:solidFill>
                  <a:srgbClr val="0D0D0D"/>
                </a:solidFill>
                <a:cs typeface="Arial" charset="0"/>
              </a:rPr>
              <a:t> </a:t>
            </a:r>
            <a:r>
              <a:rPr lang="en-GB" sz="2000" dirty="0" smtClean="0">
                <a:solidFill>
                  <a:schemeClr val="bg1"/>
                </a:solidFill>
                <a:cs typeface="Arial" charset="0"/>
              </a:rPr>
              <a:t>to </a:t>
            </a:r>
            <a:r>
              <a:rPr lang="en-GB" sz="2000" dirty="0">
                <a:solidFill>
                  <a:schemeClr val="bg1"/>
                </a:solidFill>
                <a:cs typeface="Arial" charset="0"/>
              </a:rPr>
              <a:t>the Community Empowerment Legislation</a:t>
            </a:r>
          </a:p>
          <a:p>
            <a:pPr marL="342900" indent="-342900">
              <a:spcBef>
                <a:spcPts val="1200"/>
              </a:spcBef>
              <a:buFont typeface="Arial"/>
              <a:buChar char="•"/>
              <a:defRPr/>
            </a:pPr>
            <a:r>
              <a:rPr lang="en-GB" sz="2000" b="1" dirty="0">
                <a:solidFill>
                  <a:srgbClr val="00B0F0"/>
                </a:solidFill>
                <a:cs typeface="Arial" charset="0"/>
              </a:rPr>
              <a:t>Further embed and share the Vibrant approach</a:t>
            </a:r>
            <a:r>
              <a:rPr lang="en-GB" sz="2000" b="1" dirty="0">
                <a:solidFill>
                  <a:schemeClr val="bg1"/>
                </a:solidFill>
                <a:cs typeface="Arial" charset="0"/>
              </a:rPr>
              <a:t/>
            </a:r>
            <a:br>
              <a:rPr lang="en-GB" sz="2000" b="1" dirty="0">
                <a:solidFill>
                  <a:schemeClr val="bg1"/>
                </a:solidFill>
                <a:cs typeface="Arial" charset="0"/>
              </a:rPr>
            </a:br>
            <a:r>
              <a:rPr lang="en-GB" sz="2000" dirty="0">
                <a:solidFill>
                  <a:schemeClr val="bg1"/>
                </a:solidFill>
                <a:cs typeface="Arial" charset="0"/>
              </a:rPr>
              <a:t>across the workforce, in our communities and with other councils</a:t>
            </a:r>
          </a:p>
          <a:p>
            <a:pPr marL="342900" indent="-342900">
              <a:spcBef>
                <a:spcPts val="1200"/>
              </a:spcBef>
              <a:buFont typeface="Arial"/>
              <a:buChar char="•"/>
              <a:defRPr/>
            </a:pPr>
            <a:r>
              <a:rPr lang="en-GB" sz="2000" dirty="0">
                <a:solidFill>
                  <a:schemeClr val="bg1"/>
                </a:solidFill>
                <a:cs typeface="Arial" charset="0"/>
              </a:rPr>
              <a:t>Focus on</a:t>
            </a:r>
            <a:r>
              <a:rPr lang="en-GB" sz="2000" dirty="0">
                <a:solidFill>
                  <a:srgbClr val="0D0D0D"/>
                </a:solidFill>
                <a:cs typeface="Arial" charset="0"/>
              </a:rPr>
              <a:t> </a:t>
            </a:r>
            <a:r>
              <a:rPr lang="en-GB" sz="2000" b="1" dirty="0">
                <a:solidFill>
                  <a:srgbClr val="794C94"/>
                </a:solidFill>
                <a:cs typeface="Arial" charset="0"/>
              </a:rPr>
              <a:t>simplification and Integration</a:t>
            </a:r>
          </a:p>
          <a:p>
            <a:pPr marL="342900" indent="-342900">
              <a:spcBef>
                <a:spcPts val="1200"/>
              </a:spcBef>
              <a:buFont typeface="Arial"/>
              <a:buChar char="•"/>
              <a:defRPr/>
            </a:pPr>
            <a:r>
              <a:rPr lang="en-GB" sz="2000" b="1" dirty="0">
                <a:solidFill>
                  <a:srgbClr val="F874E5"/>
                </a:solidFill>
                <a:cs typeface="Arial" charset="0"/>
              </a:rPr>
              <a:t>Increasing natural, inclusive supports and connections</a:t>
            </a:r>
            <a:r>
              <a:rPr lang="en-GB" sz="2000" b="1" dirty="0">
                <a:solidFill>
                  <a:srgbClr val="0D0D0D"/>
                </a:solidFill>
                <a:cs typeface="Arial" charset="0"/>
              </a:rPr>
              <a:t/>
            </a:r>
            <a:br>
              <a:rPr lang="en-GB" sz="2000" b="1" dirty="0">
                <a:solidFill>
                  <a:srgbClr val="0D0D0D"/>
                </a:solidFill>
                <a:cs typeface="Arial" charset="0"/>
              </a:rPr>
            </a:br>
            <a:r>
              <a:rPr lang="en-GB" sz="2000" dirty="0">
                <a:solidFill>
                  <a:schemeClr val="bg1"/>
                </a:solidFill>
                <a:cs typeface="Arial" charset="0"/>
              </a:rPr>
              <a:t>for most vulnerable people to reduce the </a:t>
            </a:r>
            <a:r>
              <a:rPr lang="en-GB" sz="2000" dirty="0" smtClean="0">
                <a:solidFill>
                  <a:schemeClr val="bg1"/>
                </a:solidFill>
                <a:cs typeface="Arial" charset="0"/>
              </a:rPr>
              <a:t>need for </a:t>
            </a:r>
            <a:r>
              <a:rPr lang="en-GB" sz="2000" dirty="0">
                <a:solidFill>
                  <a:schemeClr val="bg1"/>
                </a:solidFill>
                <a:cs typeface="Arial" charset="0"/>
              </a:rPr>
              <a:t>formal interventions</a:t>
            </a:r>
          </a:p>
          <a:p>
            <a:pPr marL="342900" indent="-342900">
              <a:spcBef>
                <a:spcPts val="1200"/>
              </a:spcBef>
              <a:buFont typeface="Arial"/>
              <a:buChar char="•"/>
              <a:defRPr/>
            </a:pPr>
            <a:r>
              <a:rPr lang="en-GB" sz="2000" dirty="0">
                <a:solidFill>
                  <a:schemeClr val="bg1"/>
                </a:solidFill>
                <a:cs typeface="Arial" charset="0"/>
              </a:rPr>
              <a:t>Creating and enabling the </a:t>
            </a:r>
            <a:r>
              <a:rPr lang="en-GB" sz="2000" dirty="0" smtClean="0">
                <a:solidFill>
                  <a:schemeClr val="bg1"/>
                </a:solidFill>
                <a:cs typeface="Arial" charset="0"/>
              </a:rPr>
              <a:t>conditions for</a:t>
            </a:r>
            <a:r>
              <a:rPr lang="en-GB" sz="2000" dirty="0" smtClean="0">
                <a:solidFill>
                  <a:srgbClr val="0D0D0D"/>
                </a:solidFill>
                <a:cs typeface="Arial" charset="0"/>
              </a:rPr>
              <a:t> </a:t>
            </a:r>
            <a:r>
              <a:rPr lang="en-GB" sz="2000" b="1" dirty="0">
                <a:solidFill>
                  <a:srgbClr val="FFFF00"/>
                </a:solidFill>
                <a:cs typeface="Arial" charset="0"/>
              </a:rPr>
              <a:t>people powered transformation!</a:t>
            </a:r>
          </a:p>
        </p:txBody>
      </p:sp>
    </p:spTree>
    <p:extLst>
      <p:ext uri="{BB962C8B-B14F-4D97-AF65-F5344CB8AC3E}">
        <p14:creationId xmlns:p14="http://schemas.microsoft.com/office/powerpoint/2010/main" val="1403750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53136"/>
            <a:ext cx="9036496" cy="2060848"/>
          </a:xfrm>
        </p:spPr>
        <p:txBody>
          <a:bodyPr/>
          <a:lstStyle/>
          <a:p>
            <a:pPr algn="ctr">
              <a:defRPr/>
            </a:pPr>
            <a:r>
              <a:rPr lang="en-GB" dirty="0">
                <a:solidFill>
                  <a:srgbClr val="D0026D"/>
                </a:solidFill>
              </a:rPr>
              <a:t>F</a:t>
            </a:r>
            <a:r>
              <a:rPr lang="en-GB" dirty="0" smtClean="0">
                <a:solidFill>
                  <a:srgbClr val="D0026D"/>
                </a:solidFill>
              </a:rPr>
              <a:t>ocus on the people we serve and the people we lead …..unlock skills and talents………..</a:t>
            </a:r>
            <a:br>
              <a:rPr lang="en-GB" dirty="0" smtClean="0">
                <a:solidFill>
                  <a:srgbClr val="D0026D"/>
                </a:solidFill>
              </a:rPr>
            </a:br>
            <a:r>
              <a:rPr lang="en-GB" dirty="0" smtClean="0">
                <a:solidFill>
                  <a:srgbClr val="D0026D"/>
                </a:solidFill>
              </a:rPr>
              <a:t/>
            </a:r>
            <a:br>
              <a:rPr lang="en-GB" dirty="0" smtClean="0">
                <a:solidFill>
                  <a:srgbClr val="D0026D"/>
                </a:solidFill>
              </a:rPr>
            </a:br>
            <a:r>
              <a:rPr lang="en-GB" sz="3600" b="1" dirty="0" smtClean="0">
                <a:solidFill>
                  <a:srgbClr val="139BDC"/>
                </a:solidFill>
              </a:rPr>
              <a:t>connect</a:t>
            </a:r>
            <a:r>
              <a:rPr lang="en-GB" sz="3600" b="1" dirty="0" smtClean="0">
                <a:solidFill>
                  <a:srgbClr val="D0026D"/>
                </a:solidFill>
              </a:rPr>
              <a:t>…..</a:t>
            </a:r>
            <a:r>
              <a:rPr lang="en-GB" sz="3600" b="1" dirty="0" smtClean="0">
                <a:solidFill>
                  <a:srgbClr val="00B050"/>
                </a:solidFill>
              </a:rPr>
              <a:t>collaborate</a:t>
            </a:r>
            <a:r>
              <a:rPr lang="en-GB" sz="3600" b="1" dirty="0" smtClean="0">
                <a:solidFill>
                  <a:srgbClr val="D0026D"/>
                </a:solidFill>
              </a:rPr>
              <a:t>……</a:t>
            </a:r>
            <a:r>
              <a:rPr lang="en-GB" sz="3600" b="1" dirty="0" smtClean="0">
                <a:solidFill>
                  <a:srgbClr val="FF0000"/>
                </a:solidFill>
              </a:rPr>
              <a:t>empower</a:t>
            </a:r>
            <a:endParaRPr lang="en-GB" sz="3600" b="1" dirty="0">
              <a:solidFill>
                <a:srgbClr val="FF0000"/>
              </a:solidFill>
            </a:endParaRPr>
          </a:p>
        </p:txBody>
      </p:sp>
      <p:pic>
        <p:nvPicPr>
          <p:cNvPr id="6147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600" y="44624"/>
            <a:ext cx="7127875" cy="4679801"/>
          </a:xfrm>
        </p:spPr>
      </p:pic>
    </p:spTree>
    <p:extLst>
      <p:ext uri="{BB962C8B-B14F-4D97-AF65-F5344CB8AC3E}">
        <p14:creationId xmlns:p14="http://schemas.microsoft.com/office/powerpoint/2010/main" val="1329710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hite sli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48"/>
          <a:stretch>
            <a:fillRect/>
          </a:stretch>
        </p:blipFill>
        <p:spPr bwMode="auto">
          <a:xfrm>
            <a:off x="571500" y="6167090"/>
            <a:ext cx="8572500" cy="69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685800" y="332656"/>
            <a:ext cx="7315200" cy="533400"/>
          </a:xfrm>
        </p:spPr>
        <p:txBody>
          <a:bodyPr/>
          <a:lstStyle/>
          <a:p>
            <a:r>
              <a:rPr lang="en-GB" altLang="en-US" b="1" dirty="0" smtClean="0">
                <a:solidFill>
                  <a:schemeClr val="accent2"/>
                </a:solidFill>
              </a:rPr>
              <a:t>A Time for Change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749896"/>
            <a:ext cx="7924800" cy="4343400"/>
          </a:xfrm>
        </p:spPr>
        <p:txBody>
          <a:bodyPr/>
          <a:lstStyle/>
          <a:p>
            <a:pPr algn="just">
              <a:buFont typeface="Arial" panose="020B0604020202020204" pitchFamily="34" charset="0"/>
              <a:buNone/>
              <a:defRPr/>
            </a:pPr>
            <a:r>
              <a:rPr lang="en-GB" dirty="0" smtClean="0">
                <a:solidFill>
                  <a:schemeClr val="accent2"/>
                </a:solidFill>
              </a:rPr>
              <a:t>  “</a:t>
            </a:r>
            <a:r>
              <a:rPr lang="en-GB" dirty="0">
                <a:solidFill>
                  <a:schemeClr val="accent2"/>
                </a:solidFill>
              </a:rPr>
              <a:t>This is not solely a matter of fiscal necessity but a once in a generation opportunity to implement radical reforms that will provide improved public services that are better focused on the needs of the people it seeks to support</a:t>
            </a:r>
            <a:r>
              <a:rPr lang="en-GB" dirty="0" smtClean="0">
                <a:solidFill>
                  <a:schemeClr val="accent2"/>
                </a:solidFill>
              </a:rPr>
              <a:t>”</a:t>
            </a:r>
          </a:p>
          <a:p>
            <a:pPr algn="just">
              <a:buFont typeface="Arial" panose="020B0604020202020204" pitchFamily="34" charset="0"/>
              <a:buNone/>
              <a:defRPr/>
            </a:pPr>
            <a:endParaRPr lang="en-GB" dirty="0">
              <a:solidFill>
                <a:schemeClr val="accent2"/>
              </a:solidFill>
            </a:endParaRPr>
          </a:p>
          <a:p>
            <a:pPr algn="just">
              <a:buFont typeface="Arial" panose="020B0604020202020204" pitchFamily="34" charset="0"/>
              <a:buNone/>
              <a:defRPr/>
            </a:pPr>
            <a:r>
              <a:rPr lang="en-GB" b="1" dirty="0">
                <a:solidFill>
                  <a:schemeClr val="accent2"/>
                </a:solidFill>
                <a:cs typeface="Arial" charset="0"/>
              </a:rPr>
              <a:t>	</a:t>
            </a:r>
            <a:r>
              <a:rPr lang="en-GB" sz="2400" b="1" dirty="0">
                <a:solidFill>
                  <a:schemeClr val="accent2"/>
                </a:solidFill>
                <a:cs typeface="Arial" charset="0"/>
              </a:rPr>
              <a:t>Commission on the Future Delivery of Public Services</a:t>
            </a:r>
            <a:endParaRPr lang="en-GB" dirty="0">
              <a:solidFill>
                <a:schemeClr val="accent2"/>
              </a:solidFill>
            </a:endParaRPr>
          </a:p>
        </p:txBody>
      </p:sp>
      <p:pic>
        <p:nvPicPr>
          <p:cNvPr id="4" name="Picture 2" descr="C:\Users\GRANTM\AppData\Local\Microsoft\Windows\Temporary Internet Files\Content.Outlook\8SILCQOT\Vibrant Communities on whi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621015"/>
            <a:ext cx="2378075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2522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brant Communities vis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84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43608" y="4390072"/>
            <a:ext cx="705678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GB" sz="1800" dirty="0">
                <a:solidFill>
                  <a:schemeClr val="bg1"/>
                </a:solidFill>
              </a:rPr>
              <a:t>“East Ayrshire will be a place with strong, </a:t>
            </a:r>
            <a:r>
              <a:rPr lang="en-GB" sz="1800" b="1" dirty="0">
                <a:solidFill>
                  <a:srgbClr val="8EBF16"/>
                </a:solidFill>
              </a:rPr>
              <a:t>v</a:t>
            </a:r>
            <a:r>
              <a:rPr lang="en-GB" sz="1800" b="1" dirty="0">
                <a:solidFill>
                  <a:srgbClr val="139BDC"/>
                </a:solidFill>
              </a:rPr>
              <a:t>i</a:t>
            </a:r>
            <a:r>
              <a:rPr lang="en-GB" sz="1800" b="1" dirty="0">
                <a:solidFill>
                  <a:srgbClr val="794C94"/>
                </a:solidFill>
              </a:rPr>
              <a:t>b</a:t>
            </a:r>
            <a:r>
              <a:rPr lang="en-GB" sz="1800" b="1" dirty="0">
                <a:solidFill>
                  <a:srgbClr val="D0026D"/>
                </a:solidFill>
              </a:rPr>
              <a:t>r</a:t>
            </a:r>
            <a:r>
              <a:rPr lang="en-GB" sz="1800" b="1" dirty="0">
                <a:solidFill>
                  <a:srgbClr val="E0142A"/>
                </a:solidFill>
              </a:rPr>
              <a:t>a</a:t>
            </a:r>
            <a:r>
              <a:rPr lang="en-GB" sz="1800" b="1" dirty="0">
                <a:solidFill>
                  <a:srgbClr val="E6490A"/>
                </a:solidFill>
              </a:rPr>
              <a:t>n</a:t>
            </a:r>
            <a:r>
              <a:rPr lang="en-GB" sz="1800" b="1" dirty="0">
                <a:solidFill>
                  <a:srgbClr val="FDC709"/>
                </a:solidFill>
              </a:rPr>
              <a:t>t</a:t>
            </a:r>
            <a:r>
              <a:rPr lang="en-GB" sz="1800" b="1" dirty="0">
                <a:solidFill>
                  <a:schemeClr val="bg1"/>
                </a:solidFill>
              </a:rPr>
              <a:t> </a:t>
            </a:r>
            <a:r>
              <a:rPr lang="en-GB" sz="1800" dirty="0" smtClean="0">
                <a:solidFill>
                  <a:schemeClr val="bg1"/>
                </a:solidFill>
              </a:rPr>
              <a:t>communities</a:t>
            </a:r>
          </a:p>
          <a:p>
            <a:pPr algn="ctr" eaLnBrk="1" hangingPunct="1">
              <a:defRPr/>
            </a:pPr>
            <a:r>
              <a:rPr lang="en-GB" sz="1800" dirty="0" smtClean="0">
                <a:solidFill>
                  <a:schemeClr val="bg1"/>
                </a:solidFill>
              </a:rPr>
              <a:t>where everyone has a </a:t>
            </a:r>
            <a:r>
              <a:rPr lang="en-GB" sz="1800" dirty="0">
                <a:solidFill>
                  <a:schemeClr val="bg1"/>
                </a:solidFill>
              </a:rPr>
              <a:t>good quality of life and access to opportunities, choices and high quality </a:t>
            </a:r>
            <a:r>
              <a:rPr lang="en-GB" sz="1800" dirty="0" smtClean="0">
                <a:solidFill>
                  <a:schemeClr val="bg1"/>
                </a:solidFill>
              </a:rPr>
              <a:t>services which are </a:t>
            </a:r>
            <a:r>
              <a:rPr lang="en-GB" sz="1800" dirty="0">
                <a:solidFill>
                  <a:schemeClr val="bg1"/>
                </a:solidFill>
              </a:rPr>
              <a:t>sustainable</a:t>
            </a:r>
            <a:r>
              <a:rPr lang="en-GB" sz="1800" dirty="0" smtClean="0">
                <a:solidFill>
                  <a:schemeClr val="bg1"/>
                </a:solidFill>
              </a:rPr>
              <a:t>, accessible and </a:t>
            </a:r>
            <a:r>
              <a:rPr lang="en-GB" sz="1800" dirty="0">
                <a:solidFill>
                  <a:schemeClr val="bg1"/>
                </a:solidFill>
              </a:rPr>
              <a:t>meet people’s needs.”</a:t>
            </a:r>
          </a:p>
          <a:p>
            <a:pPr algn="ctr" eaLnBrk="1" hangingPunct="1">
              <a:defRPr/>
            </a:pPr>
            <a:endParaRPr lang="en-GB" sz="1600" b="1" dirty="0">
              <a:solidFill>
                <a:schemeClr val="bg1"/>
              </a:solidFill>
            </a:endParaRPr>
          </a:p>
          <a:p>
            <a:pPr algn="ctr" eaLnBrk="1" hangingPunct="1">
              <a:defRPr/>
            </a:pPr>
            <a:r>
              <a:rPr lang="en-GB" sz="1200" i="1" dirty="0">
                <a:solidFill>
                  <a:srgbClr val="FDC709"/>
                </a:solidFill>
              </a:rPr>
              <a:t>The vision of East </a:t>
            </a:r>
            <a:r>
              <a:rPr lang="en-GB" sz="1200" i="1" dirty="0" smtClean="0">
                <a:solidFill>
                  <a:srgbClr val="FDC709"/>
                </a:solidFill>
              </a:rPr>
              <a:t>Ayrshire Community </a:t>
            </a:r>
            <a:r>
              <a:rPr lang="en-GB" sz="1200" i="1" dirty="0">
                <a:solidFill>
                  <a:srgbClr val="FDC709"/>
                </a:solidFill>
              </a:rPr>
              <a:t>Planning Partnership</a:t>
            </a:r>
          </a:p>
        </p:txBody>
      </p:sp>
    </p:spTree>
    <p:extLst>
      <p:ext uri="{BB962C8B-B14F-4D97-AF65-F5344CB8AC3E}">
        <p14:creationId xmlns:p14="http://schemas.microsoft.com/office/powerpoint/2010/main" val="2343278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brant Communities slide backdrop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3"/>
          <p:cNvSpPr txBox="1">
            <a:spLocks/>
          </p:cNvSpPr>
          <p:nvPr/>
        </p:nvSpPr>
        <p:spPr bwMode="auto">
          <a:xfrm>
            <a:off x="0" y="0"/>
            <a:ext cx="9144000" cy="1196751"/>
          </a:xfrm>
          <a:prstGeom prst="rect">
            <a:avLst/>
          </a:prstGeom>
          <a:solidFill>
            <a:srgbClr val="E0142A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1" eaLnBrk="1" hangingPunct="1">
              <a:defRPr/>
            </a:pPr>
            <a:r>
              <a:rPr lang="en-GB" sz="4000" b="1" dirty="0" smtClean="0">
                <a:solidFill>
                  <a:schemeClr val="bg1"/>
                </a:solidFill>
              </a:rPr>
              <a:t>Transforming our Relationship</a:t>
            </a:r>
          </a:p>
          <a:p>
            <a:pPr lvl="1" eaLnBrk="1" hangingPunct="1">
              <a:defRPr/>
            </a:pPr>
            <a:r>
              <a:rPr lang="en-GB" sz="4000" b="1" dirty="0" smtClean="0">
                <a:solidFill>
                  <a:schemeClr val="bg1"/>
                </a:solidFill>
              </a:rPr>
              <a:t>Why </a:t>
            </a:r>
            <a:r>
              <a:rPr lang="en-GB" sz="4000" b="1" dirty="0">
                <a:solidFill>
                  <a:schemeClr val="bg1"/>
                </a:solidFill>
              </a:rPr>
              <a:t>Re-focus?</a:t>
            </a:r>
            <a:endParaRPr lang="en-GB" sz="40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323528" y="1124745"/>
            <a:ext cx="10369152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120000"/>
              </a:lnSpc>
              <a:spcBef>
                <a:spcPts val="1200"/>
              </a:spcBef>
              <a:buFont typeface="Arial"/>
              <a:buChar char="•"/>
              <a:defRPr/>
            </a:pPr>
            <a:r>
              <a:rPr lang="en-GB" sz="23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Drop </a:t>
            </a:r>
            <a:r>
              <a:rPr lang="en-GB" sz="2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in funding </a:t>
            </a:r>
            <a:r>
              <a:rPr lang="en-GB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available to public sector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buFont typeface="Arial"/>
              <a:buChar char="•"/>
              <a:defRPr/>
            </a:pPr>
            <a:r>
              <a:rPr lang="en-GB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Changes in demography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buFont typeface="Arial"/>
              <a:buChar char="•"/>
              <a:defRPr/>
            </a:pPr>
            <a:r>
              <a:rPr lang="en-GB" sz="2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Increase in demand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buFont typeface="Arial"/>
              <a:buChar char="•"/>
              <a:defRPr/>
            </a:pPr>
            <a:r>
              <a:rPr lang="en-GB" sz="2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Listening</a:t>
            </a:r>
            <a:r>
              <a:rPr lang="en-GB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to our communities and stakeholders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buFont typeface="Arial"/>
              <a:buChar char="•"/>
              <a:defRPr/>
            </a:pPr>
            <a:r>
              <a:rPr lang="en-GB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Widening </a:t>
            </a:r>
            <a:r>
              <a:rPr lang="en-GB" sz="2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inequalities gap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buFont typeface="Arial"/>
              <a:buChar char="•"/>
              <a:defRPr/>
            </a:pPr>
            <a:r>
              <a:rPr lang="en-GB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Welfare </a:t>
            </a:r>
            <a:r>
              <a:rPr lang="en-GB" sz="2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Reform</a:t>
            </a:r>
            <a:endParaRPr lang="en-GB" sz="23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buFont typeface="Arial"/>
              <a:buChar char="•"/>
              <a:defRPr/>
            </a:pPr>
            <a:r>
              <a:rPr lang="en-GB" sz="23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EAC Transformation Strategy 2014-2017 </a:t>
            </a:r>
            <a:r>
              <a:rPr lang="en-GB" sz="2300" b="1" dirty="0" smtClean="0">
                <a:solidFill>
                  <a:srgbClr val="FF0000"/>
                </a:solidFill>
                <a:latin typeface="+mn-lt"/>
              </a:rPr>
              <a:t>Saved £34m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buFont typeface="Arial"/>
              <a:buChar char="•"/>
              <a:defRPr/>
            </a:pPr>
            <a:r>
              <a:rPr lang="en-GB" sz="2300" b="1" dirty="0" smtClean="0">
                <a:solidFill>
                  <a:srgbClr val="FF0000"/>
                </a:solidFill>
                <a:latin typeface="+mn-lt"/>
              </a:rPr>
              <a:t>Transformation 2018-2022- Save further £32m</a:t>
            </a:r>
          </a:p>
          <a:p>
            <a:pPr marL="457200" indent="-457200">
              <a:lnSpc>
                <a:spcPct val="120000"/>
              </a:lnSpc>
              <a:spcBef>
                <a:spcPts val="1200"/>
              </a:spcBef>
              <a:buFont typeface="Arial"/>
              <a:buChar char="•"/>
              <a:defRPr/>
            </a:pPr>
            <a:r>
              <a:rPr lang="en-GB" sz="23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Christie Commission </a:t>
            </a:r>
            <a:endParaRPr lang="en-GB" sz="23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98326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Vibrant Communities slide backdrop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3" descr="[From ww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44000" cy="465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3"/>
          <p:cNvSpPr txBox="1">
            <a:spLocks/>
          </p:cNvSpPr>
          <p:nvPr/>
        </p:nvSpPr>
        <p:spPr bwMode="auto">
          <a:xfrm>
            <a:off x="0" y="0"/>
            <a:ext cx="9144000" cy="1196751"/>
          </a:xfrm>
          <a:prstGeom prst="rect">
            <a:avLst/>
          </a:prstGeom>
          <a:solidFill>
            <a:srgbClr val="E6490A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IE" sz="3200" b="1" dirty="0">
                <a:solidFill>
                  <a:srgbClr val="FFFFFF"/>
                </a:solidFill>
              </a:rPr>
              <a:t>Our solutions are often not fit for </a:t>
            </a:r>
            <a:r>
              <a:rPr lang="en-IE" sz="3200" b="1" dirty="0" smtClean="0">
                <a:solidFill>
                  <a:srgbClr val="FFFFFF"/>
                </a:solidFill>
              </a:rPr>
              <a:t>purpose… </a:t>
            </a:r>
            <a:endParaRPr lang="en-GB" sz="3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957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Vibrant Communities slide backdrop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3" descr="[From ww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6669"/>
            <a:ext cx="9144000" cy="4580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3"/>
          <p:cNvSpPr txBox="1">
            <a:spLocks/>
          </p:cNvSpPr>
          <p:nvPr/>
        </p:nvSpPr>
        <p:spPr bwMode="auto">
          <a:xfrm>
            <a:off x="0" y="0"/>
            <a:ext cx="9144000" cy="1196751"/>
          </a:xfrm>
          <a:prstGeom prst="rect">
            <a:avLst/>
          </a:prstGeom>
          <a:solidFill>
            <a:srgbClr val="E6490A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IE" sz="3200" b="1" dirty="0">
                <a:solidFill>
                  <a:srgbClr val="FFFFFF"/>
                </a:solidFill>
              </a:rPr>
              <a:t>Our solutions are often not fit for </a:t>
            </a:r>
            <a:r>
              <a:rPr lang="en-IE" sz="3200" b="1" dirty="0" smtClean="0">
                <a:solidFill>
                  <a:srgbClr val="FFFFFF"/>
                </a:solidFill>
              </a:rPr>
              <a:t>purpose… </a:t>
            </a:r>
            <a:endParaRPr lang="en-GB" sz="3200" b="1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873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845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79512" y="215365"/>
            <a:ext cx="7956376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just">
              <a:defRPr/>
            </a:pPr>
            <a:r>
              <a:rPr lang="en-GB" sz="3200" b="1" dirty="0">
                <a:solidFill>
                  <a:schemeClr val="accent2"/>
                </a:solidFill>
                <a:ea typeface="+mj-ea"/>
              </a:rPr>
              <a:t>Changing </a:t>
            </a:r>
            <a:r>
              <a:rPr lang="en-GB" sz="3200" b="1" dirty="0" smtClean="0">
                <a:solidFill>
                  <a:schemeClr val="accent2"/>
                </a:solidFill>
                <a:ea typeface="+mj-ea"/>
              </a:rPr>
              <a:t>culture ... </a:t>
            </a:r>
            <a:r>
              <a:rPr lang="en-GB" sz="3200" b="1" dirty="0">
                <a:solidFill>
                  <a:schemeClr val="accent2"/>
                </a:solidFill>
                <a:ea typeface="+mj-ea"/>
              </a:rPr>
              <a:t>Our own, our colleagues, our </a:t>
            </a:r>
            <a:r>
              <a:rPr lang="en-GB" sz="3200" b="1" dirty="0" smtClean="0">
                <a:solidFill>
                  <a:schemeClr val="accent2"/>
                </a:solidFill>
                <a:ea typeface="+mj-ea"/>
              </a:rPr>
              <a:t>communities</a:t>
            </a:r>
            <a:endParaRPr lang="en-GB" sz="3200" b="1" dirty="0">
              <a:solidFill>
                <a:schemeClr val="accent2"/>
              </a:solidFill>
              <a:ea typeface="+mj-ea"/>
            </a:endParaRPr>
          </a:p>
        </p:txBody>
      </p:sp>
      <p:graphicFrame>
        <p:nvGraphicFramePr>
          <p:cNvPr id="8" name="Group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0402386"/>
              </p:ext>
            </p:extLst>
          </p:nvPr>
        </p:nvGraphicFramePr>
        <p:xfrm>
          <a:off x="1" y="1196756"/>
          <a:ext cx="9126298" cy="4729527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451969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60660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92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Then … </a:t>
                      </a:r>
                      <a:endParaRPr kumimoji="0" lang="en-GB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Now …</a:t>
                      </a:r>
                      <a:endParaRPr kumimoji="0" lang="en-GB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53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Focus on Deficiencies</a:t>
                      </a: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Focus on Assets</a:t>
                      </a: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53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Problem Response</a:t>
                      </a: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Opportunity Identification / Solution Focus</a:t>
                      </a: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253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Charity/ Grants Orientation</a:t>
                      </a: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Investment Orientation</a:t>
                      </a: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530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Power skewed towards professionals</a:t>
                      </a: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Power more equally balanced between community, individual and professionals</a:t>
                      </a: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253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More Services</a:t>
                      </a: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Fewer Services</a:t>
                      </a: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091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Dependence,</a:t>
                      </a:r>
                      <a:r>
                        <a:rPr lang="en-GB" sz="14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GB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isolation and</a:t>
                      </a:r>
                      <a:r>
                        <a:rPr lang="en-GB" sz="14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loneliness </a:t>
                      </a:r>
                      <a:endParaRPr lang="en-GB" sz="1400" b="1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Being part of communities, Companionship</a:t>
                      </a:r>
                      <a:r>
                        <a:rPr lang="en-GB" sz="14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Increased social networks</a:t>
                      </a:r>
                      <a:endParaRPr lang="en-GB" sz="1400" b="1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253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Focus on Individuals</a:t>
                      </a: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Focus on communities/neighbourhoods</a:t>
                      </a: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253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Maintenance</a:t>
                      </a: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Development</a:t>
                      </a: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5985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See People as Clients and Customers</a:t>
                      </a: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See People as Citizens, Neighbours and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Co-producers</a:t>
                      </a: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253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‘Fix People’</a:t>
                      </a: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Develop Potential</a:t>
                      </a: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253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Programmes/ Projects are the Answer</a:t>
                      </a: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People are the Answer</a:t>
                      </a: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6" name="Picture 4" descr="White slid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48"/>
          <a:stretch>
            <a:fillRect/>
          </a:stretch>
        </p:blipFill>
        <p:spPr bwMode="auto">
          <a:xfrm>
            <a:off x="571500" y="6167090"/>
            <a:ext cx="8572500" cy="69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C:\Users\GRANTM\AppData\Local\Microsoft\Windows\Temporary Internet Files\Content.Outlook\8SILCQOT\Vibrant Communities on whit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224" y="5992777"/>
            <a:ext cx="2378075" cy="781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3"/>
          <p:cNvSpPr txBox="1">
            <a:spLocks/>
          </p:cNvSpPr>
          <p:nvPr/>
        </p:nvSpPr>
        <p:spPr bwMode="auto">
          <a:xfrm>
            <a:off x="0" y="0"/>
            <a:ext cx="9144000" cy="1196751"/>
          </a:xfrm>
          <a:prstGeom prst="rect">
            <a:avLst/>
          </a:prstGeom>
          <a:solidFill>
            <a:srgbClr val="E6490A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80000"/>
              </a:lnSpc>
              <a:defRPr/>
            </a:pPr>
            <a:endParaRPr lang="en-GB" sz="3200" b="1" dirty="0" smtClean="0">
              <a:solidFill>
                <a:schemeClr val="accent2"/>
              </a:solidFill>
            </a:endParaRPr>
          </a:p>
          <a:p>
            <a:pPr algn="ctr">
              <a:lnSpc>
                <a:spcPct val="80000"/>
              </a:lnSpc>
              <a:defRPr/>
            </a:pPr>
            <a:r>
              <a:rPr lang="en-GB" sz="3200" b="1" dirty="0" smtClean="0">
                <a:solidFill>
                  <a:schemeClr val="bg1"/>
                </a:solidFill>
              </a:rPr>
              <a:t>Changing culture, hearts and minds </a:t>
            </a:r>
            <a:r>
              <a:rPr lang="en-GB" sz="3200" b="1" dirty="0">
                <a:solidFill>
                  <a:schemeClr val="bg1"/>
                </a:solidFill>
              </a:rPr>
              <a:t>... Our own, our colleagues, our communities</a:t>
            </a:r>
          </a:p>
          <a:p>
            <a:pPr algn="ctr">
              <a:lnSpc>
                <a:spcPct val="80000"/>
              </a:lnSpc>
              <a:defRPr/>
            </a:pPr>
            <a:endParaRPr lang="en-GB" sz="3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43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Vibrant Communities slide backdrop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3"/>
          <p:cNvSpPr txBox="1">
            <a:spLocks/>
          </p:cNvSpPr>
          <p:nvPr/>
        </p:nvSpPr>
        <p:spPr bwMode="auto">
          <a:xfrm>
            <a:off x="0" y="0"/>
            <a:ext cx="9144000" cy="1196751"/>
          </a:xfrm>
          <a:prstGeom prst="rect">
            <a:avLst/>
          </a:prstGeom>
          <a:solidFill>
            <a:srgbClr val="8EBF16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1" eaLnBrk="1" hangingPunct="1">
              <a:defRPr/>
            </a:pPr>
            <a:r>
              <a:rPr lang="en-GB" sz="4000" b="1" dirty="0" smtClean="0">
                <a:solidFill>
                  <a:schemeClr val="bg1"/>
                </a:solidFill>
              </a:rPr>
              <a:t>Vibrant Communities</a:t>
            </a:r>
            <a:endParaRPr lang="en-GB" sz="40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0" y="1196751"/>
            <a:ext cx="9144000" cy="482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Established April </a:t>
            </a:r>
            <a:r>
              <a:rPr lang="en-GB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2013- </a:t>
            </a:r>
            <a:r>
              <a:rPr lang="en-GB" sz="2000" b="1" dirty="0">
                <a:solidFill>
                  <a:srgbClr val="00B050"/>
                </a:solidFill>
              </a:rPr>
              <a:t>Saved over £2m </a:t>
            </a:r>
            <a:r>
              <a:rPr lang="en-GB" sz="2000" b="1" dirty="0" smtClean="0">
                <a:solidFill>
                  <a:srgbClr val="00B050"/>
                </a:solidFill>
              </a:rPr>
              <a:t>by 2018</a:t>
            </a:r>
            <a:endParaRPr lang="en-GB" sz="2000" dirty="0">
              <a:solidFill>
                <a:srgbClr val="00B050"/>
              </a:solidFill>
            </a:endParaRP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Harnessing </a:t>
            </a:r>
            <a:r>
              <a:rPr lang="en-GB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</a:t>
            </a:r>
            <a:r>
              <a: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talents, skills and experience </a:t>
            </a:r>
            <a:r>
              <a:rPr lang="en-GB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of over 100 front facing </a:t>
            </a:r>
            <a:r>
              <a:rPr lang="en-GB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employees, our communities and stakeholders!- </a:t>
            </a:r>
            <a:r>
              <a:rPr lang="en-GB" sz="2000" dirty="0" smtClean="0">
                <a:solidFill>
                  <a:srgbClr val="00B050"/>
                </a:solidFill>
              </a:rPr>
              <a:t>extended to over 850 Housing and Communities employees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Whole system change across our organisation, our communities, our partners</a:t>
            </a:r>
            <a:endParaRPr lang="en-GB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Co-production</a:t>
            </a:r>
            <a:r>
              <a:rPr lang="en-GB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; valuing local people &amp; recognising them as assets; building social networks; promoting reciprocity and inclusion &amp; equality</a:t>
            </a:r>
            <a:r>
              <a:rPr lang="en-GB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Reduced </a:t>
            </a:r>
            <a:r>
              <a: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bureaucracy and red tape</a:t>
            </a:r>
            <a:endParaRPr lang="en-GB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altLang="en-US" sz="2000" dirty="0" smtClean="0">
                <a:solidFill>
                  <a:srgbClr val="000000"/>
                </a:solidFill>
              </a:rPr>
              <a:t>A </a:t>
            </a:r>
            <a:r>
              <a:rPr lang="en-GB" altLang="en-US" sz="2000" b="1" dirty="0" smtClean="0">
                <a:solidFill>
                  <a:srgbClr val="000000"/>
                </a:solidFill>
              </a:rPr>
              <a:t>positive and transformed </a:t>
            </a:r>
            <a:r>
              <a:rPr lang="en-GB" altLang="en-US" sz="2000" dirty="0" smtClean="0">
                <a:solidFill>
                  <a:srgbClr val="000000"/>
                </a:solidFill>
              </a:rPr>
              <a:t>relationship with our workforce and our communities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rgbClr val="000000"/>
                </a:solidFill>
              </a:rPr>
              <a:t>Christie and Community Empowerment in action!</a:t>
            </a:r>
            <a:endParaRPr lang="en-GB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Picture 4" descr="gif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"/>
            <a:ext cx="2086913" cy="884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876255" y="884911"/>
            <a:ext cx="2086913" cy="31183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400" b="1" dirty="0">
                <a:solidFill>
                  <a:srgbClr val="66FF66"/>
                </a:solidFill>
                <a:latin typeface="Segoe Script" panose="020B0504020000000003" pitchFamily="34" charset="0"/>
              </a:rPr>
              <a:t>Unlocking Gifts</a:t>
            </a:r>
          </a:p>
        </p:txBody>
      </p:sp>
    </p:spTree>
    <p:extLst>
      <p:ext uri="{BB962C8B-B14F-4D97-AF65-F5344CB8AC3E}">
        <p14:creationId xmlns:p14="http://schemas.microsoft.com/office/powerpoint/2010/main" val="2732797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ople at the hear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968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ctrTitle"/>
          </p:nvPr>
        </p:nvSpPr>
        <p:spPr>
          <a:xfrm>
            <a:off x="500063" y="214313"/>
            <a:ext cx="8072437" cy="785812"/>
          </a:xfrm>
        </p:spPr>
        <p:txBody>
          <a:bodyPr/>
          <a:lstStyle/>
          <a:p>
            <a:pPr eaLnBrk="1" hangingPunct="1"/>
            <a:r>
              <a:rPr lang="en-GB" sz="4000" b="1" smtClean="0">
                <a:solidFill>
                  <a:srgbClr val="000099"/>
                </a:solidFill>
                <a:cs typeface="Arial" pitchFamily="34" charset="0"/>
              </a:rPr>
              <a:t>Why Re-focus?</a:t>
            </a:r>
          </a:p>
        </p:txBody>
      </p:sp>
      <p:sp>
        <p:nvSpPr>
          <p:cNvPr id="4099" name="Subtitle 2"/>
          <p:cNvSpPr>
            <a:spLocks noGrp="1"/>
          </p:cNvSpPr>
          <p:nvPr>
            <p:ph type="subTitle" idx="1"/>
          </p:nvPr>
        </p:nvSpPr>
        <p:spPr>
          <a:xfrm>
            <a:off x="571500" y="1285875"/>
            <a:ext cx="7858125" cy="4714875"/>
          </a:xfrm>
        </p:spPr>
        <p:txBody>
          <a:bodyPr/>
          <a:lstStyle/>
          <a:p>
            <a:pPr algn="l" eaLnBrk="1" hangingPunct="1">
              <a:defRPr/>
            </a:pPr>
            <a:endParaRPr lang="en-GB" b="1" dirty="0" smtClean="0">
              <a:solidFill>
                <a:schemeClr val="accent6">
                  <a:lumMod val="50000"/>
                </a:schemeClr>
              </a:solidFill>
              <a:cs typeface="Arial" pitchFamily="34" charset="0"/>
            </a:endParaRPr>
          </a:p>
          <a:p>
            <a:pPr algn="l" eaLnBrk="1" hangingPunct="1">
              <a:buFont typeface="Arial" pitchFamily="34" charset="0"/>
              <a:buChar char="•"/>
              <a:defRPr/>
            </a:pPr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Drop in funding available to public sector</a:t>
            </a:r>
          </a:p>
          <a:p>
            <a:pPr algn="l" eaLnBrk="1" hangingPunct="1">
              <a:buFont typeface="Arial" pitchFamily="34" charset="0"/>
              <a:buChar char="•"/>
              <a:defRPr/>
            </a:pPr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Changes in demography</a:t>
            </a:r>
          </a:p>
          <a:p>
            <a:pPr algn="l" eaLnBrk="1" hangingPunct="1">
              <a:buFont typeface="Arial" pitchFamily="34" charset="0"/>
              <a:buChar char="•"/>
              <a:defRPr/>
            </a:pPr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Increase in demand</a:t>
            </a:r>
          </a:p>
          <a:p>
            <a:pPr algn="l" eaLnBrk="1" hangingPunct="1">
              <a:buFont typeface="Arial" pitchFamily="34" charset="0"/>
              <a:buChar char="•"/>
              <a:defRPr/>
            </a:pPr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Listening to our communities and stakeholders</a:t>
            </a:r>
          </a:p>
          <a:p>
            <a:pPr algn="l" eaLnBrk="1" hangingPunct="1">
              <a:buFont typeface="Arial" pitchFamily="34" charset="0"/>
              <a:buChar char="•"/>
              <a:defRPr/>
            </a:pPr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Widening inequalities gap</a:t>
            </a:r>
          </a:p>
          <a:p>
            <a:pPr algn="l" eaLnBrk="1" hangingPunct="1">
              <a:buFont typeface="Arial" pitchFamily="34" charset="0"/>
              <a:buChar char="•"/>
              <a:defRPr/>
            </a:pPr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Welfare Reform</a:t>
            </a:r>
          </a:p>
          <a:p>
            <a:pPr algn="l" eaLnBrk="1" hangingPunct="1">
              <a:buFont typeface="Arial" pitchFamily="34" charset="0"/>
              <a:buChar char="•"/>
              <a:defRPr/>
            </a:pPr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National Drivers for change</a:t>
            </a:r>
          </a:p>
        </p:txBody>
      </p:sp>
      <p:pic>
        <p:nvPicPr>
          <p:cNvPr id="9220" name="Picture 2" descr="C:\Users\GRANTM\AppData\Local\Microsoft\Windows\Temporary Internet Files\Content.Outlook\8SILCQOT\Vibrant Communities on whi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0813" y="5643563"/>
            <a:ext cx="2378075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4" descr="White slid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50717" y="780405"/>
            <a:ext cx="8414344" cy="634019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GB" sz="2200" b="1" dirty="0" smtClean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 b="1" dirty="0" smtClean="0">
                <a:solidFill>
                  <a:srgbClr val="FF0000"/>
                </a:solidFill>
              </a:rPr>
              <a:t>Major culture change across the Housing and Communities Service- Over 850 frontline staff focus on serving our communities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GB" sz="2000" b="1" dirty="0" smtClean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GB" sz="2000" b="1" dirty="0" smtClean="0">
                <a:solidFill>
                  <a:srgbClr val="FFC000"/>
                </a:solidFill>
              </a:rPr>
              <a:t>	‘Putting people at the heart of everything we do’!</a:t>
            </a:r>
          </a:p>
          <a:p>
            <a:pPr>
              <a:defRPr/>
            </a:pPr>
            <a:endParaRPr lang="en-GB" sz="2000" b="1" dirty="0" smtClean="0">
              <a:solidFill>
                <a:srgbClr val="FFC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 b="1" dirty="0" smtClean="0">
                <a:solidFill>
                  <a:srgbClr val="FF0000"/>
                </a:solidFill>
              </a:rPr>
              <a:t>Live Crowdsourcing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 b="1" dirty="0" smtClean="0">
                <a:solidFill>
                  <a:srgbClr val="FF0000"/>
                </a:solidFill>
              </a:rPr>
              <a:t>Hackathons- Our Street exercise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 b="1" dirty="0" smtClean="0">
                <a:solidFill>
                  <a:srgbClr val="FF0000"/>
                </a:solidFill>
              </a:rPr>
              <a:t>Big idea and transformation events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 b="1" dirty="0" smtClean="0">
                <a:solidFill>
                  <a:srgbClr val="FF0000"/>
                </a:solidFill>
              </a:rPr>
              <a:t>A focus on coaching and leadership at every level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 b="1" dirty="0" smtClean="0">
                <a:solidFill>
                  <a:srgbClr val="FF0000"/>
                </a:solidFill>
              </a:rPr>
              <a:t>Good News Stories</a:t>
            </a:r>
          </a:p>
          <a:p>
            <a:pPr>
              <a:defRPr/>
            </a:pPr>
            <a:endParaRPr lang="en-GB" sz="2000" b="1" dirty="0" smtClean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 b="1" dirty="0">
                <a:solidFill>
                  <a:srgbClr val="7030A0"/>
                </a:solidFill>
              </a:rPr>
              <a:t>Serving Our People- self led employee </a:t>
            </a:r>
            <a:r>
              <a:rPr lang="en-GB" sz="2000" b="1" dirty="0" smtClean="0">
                <a:solidFill>
                  <a:srgbClr val="7030A0"/>
                </a:solidFill>
              </a:rPr>
              <a:t>group</a:t>
            </a:r>
            <a:endParaRPr lang="en-GB" sz="2000" b="1" dirty="0">
              <a:solidFill>
                <a:srgbClr val="7030A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GB" sz="2000" b="1" dirty="0" smtClean="0">
              <a:solidFill>
                <a:srgbClr val="FF0000"/>
              </a:solidFill>
            </a:endParaRPr>
          </a:p>
          <a:p>
            <a:pPr>
              <a:defRPr/>
            </a:pPr>
            <a:endParaRPr lang="en-GB" sz="2000" b="1" dirty="0" smtClean="0">
              <a:solidFill>
                <a:srgbClr val="FF0000"/>
              </a:solidFill>
            </a:endParaRPr>
          </a:p>
          <a:p>
            <a:pPr>
              <a:defRPr/>
            </a:pPr>
            <a:endParaRPr lang="en-GB" sz="2000" b="1" dirty="0" smtClean="0">
              <a:solidFill>
                <a:srgbClr val="FF0000"/>
              </a:solidFill>
            </a:endParaRPr>
          </a:p>
          <a:p>
            <a:pPr>
              <a:defRPr/>
            </a:pPr>
            <a:endParaRPr lang="en-GB" sz="2000" b="1" dirty="0" smtClean="0">
              <a:solidFill>
                <a:srgbClr val="FF0000"/>
              </a:solidFill>
            </a:endParaRPr>
          </a:p>
          <a:p>
            <a:pPr>
              <a:defRPr/>
            </a:pPr>
            <a:endParaRPr lang="en-GB" sz="2000" b="1" i="1" dirty="0" smtClean="0">
              <a:solidFill>
                <a:srgbClr val="FF0000"/>
              </a:solidFill>
            </a:endParaRPr>
          </a:p>
          <a:p>
            <a:pPr>
              <a:defRPr/>
            </a:pP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72748" y="-18443"/>
            <a:ext cx="8557219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200" b="1" dirty="0" smtClean="0">
                <a:solidFill>
                  <a:srgbClr val="000099"/>
                </a:solidFill>
              </a:rPr>
              <a:t> </a:t>
            </a:r>
            <a:r>
              <a:rPr lang="en-GB" sz="2400" b="1" dirty="0" smtClean="0">
                <a:solidFill>
                  <a:srgbClr val="000099"/>
                </a:solidFill>
              </a:rPr>
              <a:t>The Vibrant Effect- Changing Hearts and Minds- in our council, with partners and in our communities!</a:t>
            </a:r>
          </a:p>
          <a:p>
            <a:pPr algn="ctr">
              <a:defRPr/>
            </a:pPr>
            <a:endParaRPr lang="en-GB" sz="2400" b="1" dirty="0" smtClean="0">
              <a:solidFill>
                <a:srgbClr val="000099"/>
              </a:solidFill>
            </a:endParaRPr>
          </a:p>
          <a:p>
            <a:pPr algn="ctr">
              <a:defRPr/>
            </a:pPr>
            <a:endParaRPr lang="en-GB" sz="2400" b="1" dirty="0" smtClean="0">
              <a:solidFill>
                <a:srgbClr val="000099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105489"/>
            <a:ext cx="24397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000" b="1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Lucida Calligraphy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endParaRPr kumimoji="0" lang="en-GB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334090"/>
            <a:ext cx="22153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000" b="0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Lucida Calligraphy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GB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147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6453</TotalTime>
  <Words>839</Words>
  <Application>Microsoft Macintosh PowerPoint</Application>
  <PresentationFormat>On-screen Show (4:3)</PresentationFormat>
  <Paragraphs>148</Paragraphs>
  <Slides>19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Re-focus?</vt:lpstr>
      <vt:lpstr>PowerPoint Presentation</vt:lpstr>
      <vt:lpstr>PowerPoint Presentation</vt:lpstr>
      <vt:lpstr>PowerPoint Presentation</vt:lpstr>
      <vt:lpstr>PowerPoint Presentation</vt:lpstr>
      <vt:lpstr>FUTURE HOMES- OUR VIBRANT, COMMUNITY LED APPROACH </vt:lpstr>
      <vt:lpstr>FUTURE HOMES- OUR VIBRANT, COMMUNITY LED APPROACH </vt:lpstr>
      <vt:lpstr>PowerPoint Presentation</vt:lpstr>
      <vt:lpstr>PowerPoint Presentation</vt:lpstr>
      <vt:lpstr>Focus on the people we serve and the people we lead …..unlock skills and talents………..  connect…..collaborate……empower</vt:lpstr>
      <vt:lpstr>A Time for Change</vt:lpstr>
    </vt:vector>
  </TitlesOfParts>
  <Company>GORDON WATT User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GORDON WATT User</dc:creator>
  <cp:lastModifiedBy>Coral Dickson </cp:lastModifiedBy>
  <cp:revision>340</cp:revision>
  <cp:lastPrinted>2016-07-19T12:39:48Z</cp:lastPrinted>
  <dcterms:created xsi:type="dcterms:W3CDTF">2009-06-16T15:20:36Z</dcterms:created>
  <dcterms:modified xsi:type="dcterms:W3CDTF">2018-09-14T11:59:47Z</dcterms:modified>
</cp:coreProperties>
</file>