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9" r:id="rId2"/>
  </p:sldMasterIdLst>
  <p:notesMasterIdLst>
    <p:notesMasterId r:id="rId14"/>
  </p:notesMasterIdLst>
  <p:handoutMasterIdLst>
    <p:handoutMasterId r:id="rId15"/>
  </p:handoutMasterIdLst>
  <p:sldIdLst>
    <p:sldId id="337" r:id="rId3"/>
    <p:sldId id="343" r:id="rId4"/>
    <p:sldId id="257" r:id="rId5"/>
    <p:sldId id="354" r:id="rId6"/>
    <p:sldId id="355" r:id="rId7"/>
    <p:sldId id="356" r:id="rId8"/>
    <p:sldId id="357" r:id="rId9"/>
    <p:sldId id="349" r:id="rId10"/>
    <p:sldId id="350" r:id="rId11"/>
    <p:sldId id="351" r:id="rId12"/>
    <p:sldId id="334" r:id="rId1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6" autoAdjust="0"/>
    <p:restoredTop sz="86932" autoAdjust="0"/>
  </p:normalViewPr>
  <p:slideViewPr>
    <p:cSldViewPr>
      <p:cViewPr>
        <p:scale>
          <a:sx n="50" d="100"/>
          <a:sy n="50" d="100"/>
        </p:scale>
        <p:origin x="-3064" y="-9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460" y="-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sz="2000" dirty="0">
                <a:solidFill>
                  <a:srgbClr val="002060"/>
                </a:solidFill>
              </a:rPr>
              <a:t>Social Housing W/List,</a:t>
            </a:r>
            <a:r>
              <a:rPr lang="en-GB" sz="2000" baseline="0" dirty="0">
                <a:solidFill>
                  <a:srgbClr val="002060"/>
                </a:solidFill>
              </a:rPr>
              <a:t> </a:t>
            </a:r>
            <a:r>
              <a:rPr lang="en-GB" sz="2000" dirty="0">
                <a:solidFill>
                  <a:srgbClr val="002060"/>
                </a:solidFill>
              </a:rPr>
              <a:t>Housing Stress, Allocations </a:t>
            </a:r>
          </a:p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sz="2000" dirty="0">
                <a:solidFill>
                  <a:srgbClr val="002060"/>
                </a:solidFill>
              </a:rPr>
              <a:t>Northern</a:t>
            </a:r>
            <a:r>
              <a:rPr lang="en-GB" sz="2000" baseline="0" dirty="0">
                <a:solidFill>
                  <a:srgbClr val="002060"/>
                </a:solidFill>
              </a:rPr>
              <a:t> Ireland</a:t>
            </a:r>
            <a:endParaRPr lang="en-GB" sz="20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0714545838020248"/>
          <c:y val="0.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770977276034648"/>
          <c:y val="0.128967460253492"/>
          <c:w val="0.676646278590176"/>
          <c:h val="0.817346337933476"/>
        </c:manualLayout>
      </c:layout>
      <c:lineChart>
        <c:grouping val="standard"/>
        <c:varyColors val="0"/>
        <c:ser>
          <c:idx val="1"/>
          <c:order val="0"/>
          <c:tx>
            <c:v>Housing Stress</c:v>
          </c:tx>
          <c:spPr>
            <a:ln w="50800" cmpd="sng">
              <a:solidFill>
                <a:srgbClr val="FF0000"/>
              </a:solidFill>
              <a:prstDash val="solid"/>
            </a:ln>
          </c:spPr>
          <c:marker>
            <c:symbol val="none"/>
          </c:marker>
          <c:dPt>
            <c:idx val="13"/>
            <c:bubble3D val="0"/>
          </c:dPt>
          <c:dLbls>
            <c:dLbl>
              <c:idx val="0"/>
              <c:layout>
                <c:manualLayout>
                  <c:x val="-0.0288690476190476"/>
                  <c:y val="-0.071108035072063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407738095238095"/>
                  <c:y val="-0.024162924539050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348214285714286"/>
                  <c:y val="-0.065585080891709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NI!$H$1:$M$1</c:f>
              <c:numCache>
                <c:formatCode>mmm\-yy</c:formatCode>
                <c:ptCount val="6"/>
                <c:pt idx="0">
                  <c:v>41334.0</c:v>
                </c:pt>
                <c:pt idx="1">
                  <c:v>41699.0</c:v>
                </c:pt>
                <c:pt idx="2">
                  <c:v>42064.0</c:v>
                </c:pt>
                <c:pt idx="3">
                  <c:v>42430.0</c:v>
                </c:pt>
                <c:pt idx="4">
                  <c:v>42795.0</c:v>
                </c:pt>
                <c:pt idx="5">
                  <c:v>43160.0</c:v>
                </c:pt>
              </c:numCache>
            </c:numRef>
          </c:cat>
          <c:val>
            <c:numRef>
              <c:f>NI!$H$2:$M$2</c:f>
              <c:numCache>
                <c:formatCode>General</c:formatCode>
                <c:ptCount val="6"/>
                <c:pt idx="0">
                  <c:v>22414.0</c:v>
                </c:pt>
                <c:pt idx="1">
                  <c:v>21586.0</c:v>
                </c:pt>
                <c:pt idx="2">
                  <c:v>22097.0</c:v>
                </c:pt>
                <c:pt idx="3">
                  <c:v>22645.0</c:v>
                </c:pt>
                <c:pt idx="4">
                  <c:v>23694.0</c:v>
                </c:pt>
                <c:pt idx="5">
                  <c:v>24148.0</c:v>
                </c:pt>
              </c:numCache>
            </c:numRef>
          </c:val>
          <c:smooth val="0"/>
        </c:ser>
        <c:ser>
          <c:idx val="0"/>
          <c:order val="1"/>
          <c:tx>
            <c:v>Allocations</c:v>
          </c:tx>
          <c:spPr>
            <a:ln w="34925">
              <a:solidFill>
                <a:srgbClr val="00B05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012827380952381"/>
                  <c:y val="-0.065585080891709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291964285714286"/>
                  <c:y val="-0.054539172531000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306845238095238"/>
                  <c:y val="-0.065585080891709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262202380952381"/>
                  <c:y val="-0.054539172531000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NI!$H$1:$M$1</c:f>
              <c:numCache>
                <c:formatCode>mmm\-yy</c:formatCode>
                <c:ptCount val="6"/>
                <c:pt idx="0">
                  <c:v>41334.0</c:v>
                </c:pt>
                <c:pt idx="1">
                  <c:v>41699.0</c:v>
                </c:pt>
                <c:pt idx="2">
                  <c:v>42064.0</c:v>
                </c:pt>
                <c:pt idx="3">
                  <c:v>42430.0</c:v>
                </c:pt>
                <c:pt idx="4">
                  <c:v>42795.0</c:v>
                </c:pt>
                <c:pt idx="5">
                  <c:v>43160.0</c:v>
                </c:pt>
              </c:numCache>
            </c:numRef>
          </c:cat>
          <c:val>
            <c:numRef>
              <c:f>NI!$H$3:$M$3</c:f>
              <c:numCache>
                <c:formatCode>General</c:formatCode>
                <c:ptCount val="6"/>
                <c:pt idx="0">
                  <c:v>8145.0</c:v>
                </c:pt>
                <c:pt idx="1">
                  <c:v>8809.0</c:v>
                </c:pt>
                <c:pt idx="2">
                  <c:v>8129.0</c:v>
                </c:pt>
                <c:pt idx="3">
                  <c:v>7805.0</c:v>
                </c:pt>
                <c:pt idx="4">
                  <c:v>7672.0</c:v>
                </c:pt>
                <c:pt idx="5">
                  <c:v>7373.0</c:v>
                </c:pt>
              </c:numCache>
            </c:numRef>
          </c:val>
          <c:smooth val="0"/>
        </c:ser>
        <c:ser>
          <c:idx val="3"/>
          <c:order val="2"/>
          <c:tx>
            <c:v>Waiting List</c:v>
          </c:tx>
          <c:spPr>
            <a:ln w="50800">
              <a:solidFill>
                <a:srgbClr val="0070C0"/>
              </a:solidFill>
              <a:prstDash val="solid"/>
            </a:ln>
          </c:spPr>
          <c:marker>
            <c:symbol val="none"/>
          </c:marker>
          <c:dLbls>
            <c:dLbl>
              <c:idx val="3"/>
              <c:layout>
                <c:manualLayout>
                  <c:x val="-0.0333333333333333"/>
                  <c:y val="-0.079392466342595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348214285714286"/>
                  <c:y val="-0.06282360380153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NI!$H$1:$M$1</c:f>
              <c:numCache>
                <c:formatCode>mmm\-yy</c:formatCode>
                <c:ptCount val="6"/>
                <c:pt idx="0">
                  <c:v>41334.0</c:v>
                </c:pt>
                <c:pt idx="1">
                  <c:v>41699.0</c:v>
                </c:pt>
                <c:pt idx="2">
                  <c:v>42064.0</c:v>
                </c:pt>
                <c:pt idx="3">
                  <c:v>42430.0</c:v>
                </c:pt>
                <c:pt idx="4">
                  <c:v>42795.0</c:v>
                </c:pt>
                <c:pt idx="5">
                  <c:v>43160.0</c:v>
                </c:pt>
              </c:numCache>
            </c:numRef>
          </c:cat>
          <c:val>
            <c:numRef>
              <c:f>NI!$H$4:$M$4</c:f>
              <c:numCache>
                <c:formatCode>General</c:formatCode>
                <c:ptCount val="6"/>
                <c:pt idx="0">
                  <c:v>41356.0</c:v>
                </c:pt>
                <c:pt idx="1">
                  <c:v>39967.0</c:v>
                </c:pt>
                <c:pt idx="2">
                  <c:v>39338.0</c:v>
                </c:pt>
                <c:pt idx="3">
                  <c:v>37586.0</c:v>
                </c:pt>
                <c:pt idx="4">
                  <c:v>37611.0</c:v>
                </c:pt>
                <c:pt idx="5">
                  <c:v>36198.0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46397144"/>
        <c:axId val="2046400584"/>
      </c:lineChart>
      <c:dateAx>
        <c:axId val="2046397144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46400584"/>
        <c:crosses val="autoZero"/>
        <c:auto val="1"/>
        <c:lblOffset val="100"/>
        <c:baseTimeUnit val="years"/>
        <c:majorUnit val="1.0"/>
        <c:majorTimeUnit val="years"/>
        <c:minorUnit val="1.0"/>
        <c:minorTimeUnit val="years"/>
      </c:dateAx>
      <c:valAx>
        <c:axId val="2046400584"/>
        <c:scaling>
          <c:orientation val="minMax"/>
          <c:max val="45000.0"/>
          <c:min val="0.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46397144"/>
        <c:crosses val="autoZero"/>
        <c:crossBetween val="between"/>
      </c:valAx>
      <c:spPr>
        <a:solidFill>
          <a:srgbClr val="FFFFFF">
            <a:alpha val="50980"/>
          </a:srgbClr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612BE-B99D-430A-A70F-07C9874B14AA}" type="doc">
      <dgm:prSet loTypeId="urn:microsoft.com/office/officeart/2009/layout/CircleArrowProcess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6F9EE02-6D1B-4541-9DCE-A9415F8AF72A}">
      <dgm:prSet phldrT="[Text]" custT="1"/>
      <dgm:spPr/>
      <dgm:t>
        <a:bodyPr/>
        <a:lstStyle/>
        <a:p>
          <a:r>
            <a:rPr lang="en-GB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Social Housing Need Assessment</a:t>
          </a:r>
          <a:endParaRPr lang="en-GB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B0D67A-5D80-4AF5-9EC0-01BE5D60202E}" type="parTrans" cxnId="{1A44253E-8C57-45C7-B91B-033A8F596B2C}">
      <dgm:prSet/>
      <dgm:spPr/>
      <dgm:t>
        <a:bodyPr/>
        <a:lstStyle/>
        <a:p>
          <a:endParaRPr lang="en-GB"/>
        </a:p>
      </dgm:t>
    </dgm:pt>
    <dgm:pt modelId="{F4806A02-BBC3-4E6C-9F5A-4BAB656FBF9D}" type="sibTrans" cxnId="{1A44253E-8C57-45C7-B91B-033A8F596B2C}">
      <dgm:prSet/>
      <dgm:spPr/>
      <dgm:t>
        <a:bodyPr/>
        <a:lstStyle/>
        <a:p>
          <a:endParaRPr lang="en-GB"/>
        </a:p>
      </dgm:t>
    </dgm:pt>
    <dgm:pt modelId="{6C8E080D-EA85-4054-8F3F-B3AE01A0F714}">
      <dgm:prSet phldrT="[Text]" custT="1"/>
      <dgm:spPr/>
      <dgm:t>
        <a:bodyPr/>
        <a:lstStyle/>
        <a:p>
          <a:r>
            <a:rPr lang="en-GB" sz="2200" b="1" dirty="0" smtClean="0">
              <a:latin typeface="Arial" panose="020B0604020202020204" pitchFamily="34" charset="0"/>
              <a:cs typeface="Arial" panose="020B0604020202020204" pitchFamily="34" charset="0"/>
            </a:rPr>
            <a:t>Strategic Guidelines</a:t>
          </a:r>
          <a:endParaRPr lang="en-GB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E3A841-CB76-4DE6-8A88-DCFFE810525E}" type="parTrans" cxnId="{08D56601-B8EF-4562-89CB-03346EBC985F}">
      <dgm:prSet/>
      <dgm:spPr/>
      <dgm:t>
        <a:bodyPr/>
        <a:lstStyle/>
        <a:p>
          <a:endParaRPr lang="en-GB"/>
        </a:p>
      </dgm:t>
    </dgm:pt>
    <dgm:pt modelId="{1399254C-0AF9-4EED-9416-4A6AC08CFBC3}" type="sibTrans" cxnId="{08D56601-B8EF-4562-89CB-03346EBC985F}">
      <dgm:prSet/>
      <dgm:spPr/>
      <dgm:t>
        <a:bodyPr/>
        <a:lstStyle/>
        <a:p>
          <a:endParaRPr lang="en-GB"/>
        </a:p>
      </dgm:t>
    </dgm:pt>
    <dgm:pt modelId="{77E976C9-D4FB-4A66-A506-37FD0343DDF7}">
      <dgm:prSet phldrT="[Text]" custT="1"/>
      <dgm:spPr/>
      <dgm:t>
        <a:bodyPr/>
        <a:lstStyle/>
        <a:p>
          <a:r>
            <a:rPr lang="en-GB" sz="2100" b="1" dirty="0" smtClean="0">
              <a:latin typeface="Arial" panose="020B0604020202020204" pitchFamily="34" charset="0"/>
              <a:cs typeface="Arial" panose="020B0604020202020204" pitchFamily="34" charset="0"/>
            </a:rPr>
            <a:t>Commissioning Document</a:t>
          </a:r>
          <a:endParaRPr lang="en-GB" sz="2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D52D73-BBAB-4177-BA85-03A2EF15B98C}" type="parTrans" cxnId="{E6705462-80AA-42A3-A73E-28D3CCC793EB}">
      <dgm:prSet/>
      <dgm:spPr/>
      <dgm:t>
        <a:bodyPr/>
        <a:lstStyle/>
        <a:p>
          <a:endParaRPr lang="en-GB"/>
        </a:p>
      </dgm:t>
    </dgm:pt>
    <dgm:pt modelId="{D5ECB8EC-7F02-437D-871D-28F06E0DBAC0}" type="sibTrans" cxnId="{E6705462-80AA-42A3-A73E-28D3CCC793EB}">
      <dgm:prSet/>
      <dgm:spPr/>
      <dgm:t>
        <a:bodyPr/>
        <a:lstStyle/>
        <a:p>
          <a:endParaRPr lang="en-GB"/>
        </a:p>
      </dgm:t>
    </dgm:pt>
    <dgm:pt modelId="{D13FC99C-CC36-41E3-91C5-D8DA331127DA}" type="pres">
      <dgm:prSet presAssocID="{D75612BE-B99D-430A-A70F-07C9874B14A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8CAAE49-C3B6-40A1-B186-CC09F1D6F39D}" type="pres">
      <dgm:prSet presAssocID="{D6F9EE02-6D1B-4541-9DCE-A9415F8AF72A}" presName="Accent1" presStyleCnt="0"/>
      <dgm:spPr/>
      <dgm:t>
        <a:bodyPr/>
        <a:lstStyle/>
        <a:p>
          <a:endParaRPr lang="en-GB"/>
        </a:p>
      </dgm:t>
    </dgm:pt>
    <dgm:pt modelId="{1BEE2F95-34C3-4BA3-8963-CC8E16FB7526}" type="pres">
      <dgm:prSet presAssocID="{D6F9EE02-6D1B-4541-9DCE-A9415F8AF72A}" presName="Accent" presStyleLbl="node1" presStyleIdx="0" presStyleCnt="3" custScaleX="116389" custScaleY="113173"/>
      <dgm:spPr/>
      <dgm:t>
        <a:bodyPr/>
        <a:lstStyle/>
        <a:p>
          <a:endParaRPr lang="en-GB"/>
        </a:p>
      </dgm:t>
    </dgm:pt>
    <dgm:pt modelId="{8B114560-8884-45DE-AD69-0D855FF77C57}" type="pres">
      <dgm:prSet presAssocID="{D6F9EE02-6D1B-4541-9DCE-A9415F8AF72A}" presName="Parent1" presStyleLbl="revTx" presStyleIdx="0" presStyleCnt="3" custScaleX="127681" custScaleY="130989" custLinFactNeighborY="-285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86F219-1B87-4E50-898B-187FCF3546FC}" type="pres">
      <dgm:prSet presAssocID="{6C8E080D-EA85-4054-8F3F-B3AE01A0F714}" presName="Accent2" presStyleCnt="0"/>
      <dgm:spPr/>
      <dgm:t>
        <a:bodyPr/>
        <a:lstStyle/>
        <a:p>
          <a:endParaRPr lang="en-GB"/>
        </a:p>
      </dgm:t>
    </dgm:pt>
    <dgm:pt modelId="{C467A438-D3D7-42A0-AED2-CEF0347F7BE6}" type="pres">
      <dgm:prSet presAssocID="{6C8E080D-EA85-4054-8F3F-B3AE01A0F714}" presName="Accent" presStyleLbl="node1" presStyleIdx="1" presStyleCnt="3" custScaleX="131784" custScaleY="113173"/>
      <dgm:spPr/>
      <dgm:t>
        <a:bodyPr/>
        <a:lstStyle/>
        <a:p>
          <a:endParaRPr lang="en-GB"/>
        </a:p>
      </dgm:t>
    </dgm:pt>
    <dgm:pt modelId="{E0FD2ADD-E7D2-4EB6-A82F-0FD92B5EB22D}" type="pres">
      <dgm:prSet presAssocID="{6C8E080D-EA85-4054-8F3F-B3AE01A0F714}" presName="Parent2" presStyleLbl="revTx" presStyleIdx="1" presStyleCnt="3" custScaleX="118114" custLinFactNeighborX="-11206" custLinFactNeighborY="-122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F423C7-7E25-4D3D-AA44-4F4E0BC2C9A7}" type="pres">
      <dgm:prSet presAssocID="{77E976C9-D4FB-4A66-A506-37FD0343DDF7}" presName="Accent3" presStyleCnt="0"/>
      <dgm:spPr/>
      <dgm:t>
        <a:bodyPr/>
        <a:lstStyle/>
        <a:p>
          <a:endParaRPr lang="en-GB"/>
        </a:p>
      </dgm:t>
    </dgm:pt>
    <dgm:pt modelId="{6D47A55D-165C-4275-BD5C-FE1299D2A85C}" type="pres">
      <dgm:prSet presAssocID="{77E976C9-D4FB-4A66-A506-37FD0343DDF7}" presName="Accent" presStyleLbl="node1" presStyleIdx="2" presStyleCnt="3" custScaleX="118251" custScaleY="113173" custLinFactNeighborX="7197" custLinFactNeighborY="297"/>
      <dgm:spPr/>
      <dgm:t>
        <a:bodyPr/>
        <a:lstStyle/>
        <a:p>
          <a:endParaRPr lang="en-GB"/>
        </a:p>
      </dgm:t>
    </dgm:pt>
    <dgm:pt modelId="{BFE896EA-2849-4E30-ADC2-E94BB4CE93F2}" type="pres">
      <dgm:prSet presAssocID="{77E976C9-D4FB-4A66-A506-37FD0343DDF7}" presName="Parent3" presStyleLbl="revTx" presStyleIdx="2" presStyleCnt="3" custScaleX="140796" custLinFactNeighborX="15754" custLinFactNeighborY="-202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6705462-80AA-42A3-A73E-28D3CCC793EB}" srcId="{D75612BE-B99D-430A-A70F-07C9874B14AA}" destId="{77E976C9-D4FB-4A66-A506-37FD0343DDF7}" srcOrd="2" destOrd="0" parTransId="{F0D52D73-BBAB-4177-BA85-03A2EF15B98C}" sibTransId="{D5ECB8EC-7F02-437D-871D-28F06E0DBAC0}"/>
    <dgm:cxn modelId="{819C4628-1945-448C-AC15-AFF52AE8C553}" type="presOf" srcId="{D75612BE-B99D-430A-A70F-07C9874B14AA}" destId="{D13FC99C-CC36-41E3-91C5-D8DA331127DA}" srcOrd="0" destOrd="0" presId="urn:microsoft.com/office/officeart/2009/layout/CircleArrowProcess"/>
    <dgm:cxn modelId="{1A44253E-8C57-45C7-B91B-033A8F596B2C}" srcId="{D75612BE-B99D-430A-A70F-07C9874B14AA}" destId="{D6F9EE02-6D1B-4541-9DCE-A9415F8AF72A}" srcOrd="0" destOrd="0" parTransId="{34B0D67A-5D80-4AF5-9EC0-01BE5D60202E}" sibTransId="{F4806A02-BBC3-4E6C-9F5A-4BAB656FBF9D}"/>
    <dgm:cxn modelId="{E5E71337-E815-4719-9690-0149B088A7A1}" type="presOf" srcId="{6C8E080D-EA85-4054-8F3F-B3AE01A0F714}" destId="{E0FD2ADD-E7D2-4EB6-A82F-0FD92B5EB22D}" srcOrd="0" destOrd="0" presId="urn:microsoft.com/office/officeart/2009/layout/CircleArrowProcess"/>
    <dgm:cxn modelId="{08D56601-B8EF-4562-89CB-03346EBC985F}" srcId="{D75612BE-B99D-430A-A70F-07C9874B14AA}" destId="{6C8E080D-EA85-4054-8F3F-B3AE01A0F714}" srcOrd="1" destOrd="0" parTransId="{CFE3A841-CB76-4DE6-8A88-DCFFE810525E}" sibTransId="{1399254C-0AF9-4EED-9416-4A6AC08CFBC3}"/>
    <dgm:cxn modelId="{DE7FA1F6-8A25-49D1-9BE4-B43675A73533}" type="presOf" srcId="{D6F9EE02-6D1B-4541-9DCE-A9415F8AF72A}" destId="{8B114560-8884-45DE-AD69-0D855FF77C57}" srcOrd="0" destOrd="0" presId="urn:microsoft.com/office/officeart/2009/layout/CircleArrowProcess"/>
    <dgm:cxn modelId="{BBE1179F-CE27-40F1-905A-CD38A4C9919A}" type="presOf" srcId="{77E976C9-D4FB-4A66-A506-37FD0343DDF7}" destId="{BFE896EA-2849-4E30-ADC2-E94BB4CE93F2}" srcOrd="0" destOrd="0" presId="urn:microsoft.com/office/officeart/2009/layout/CircleArrowProcess"/>
    <dgm:cxn modelId="{4F07BFB5-20B3-4B1D-A404-599510EEEF08}" type="presParOf" srcId="{D13FC99C-CC36-41E3-91C5-D8DA331127DA}" destId="{F8CAAE49-C3B6-40A1-B186-CC09F1D6F39D}" srcOrd="0" destOrd="0" presId="urn:microsoft.com/office/officeart/2009/layout/CircleArrowProcess"/>
    <dgm:cxn modelId="{A9447440-9506-4903-862B-174BFAE59534}" type="presParOf" srcId="{F8CAAE49-C3B6-40A1-B186-CC09F1D6F39D}" destId="{1BEE2F95-34C3-4BA3-8963-CC8E16FB7526}" srcOrd="0" destOrd="0" presId="urn:microsoft.com/office/officeart/2009/layout/CircleArrowProcess"/>
    <dgm:cxn modelId="{A6013B67-F22C-4DE3-B953-AA39D7AB858C}" type="presParOf" srcId="{D13FC99C-CC36-41E3-91C5-D8DA331127DA}" destId="{8B114560-8884-45DE-AD69-0D855FF77C57}" srcOrd="1" destOrd="0" presId="urn:microsoft.com/office/officeart/2009/layout/CircleArrowProcess"/>
    <dgm:cxn modelId="{F0405B02-F2E0-41CD-AC79-8F52762BF5EA}" type="presParOf" srcId="{D13FC99C-CC36-41E3-91C5-D8DA331127DA}" destId="{6786F219-1B87-4E50-898B-187FCF3546FC}" srcOrd="2" destOrd="0" presId="urn:microsoft.com/office/officeart/2009/layout/CircleArrowProcess"/>
    <dgm:cxn modelId="{4828D2FA-5DA3-4CCF-9AD0-A860749570A6}" type="presParOf" srcId="{6786F219-1B87-4E50-898B-187FCF3546FC}" destId="{C467A438-D3D7-42A0-AED2-CEF0347F7BE6}" srcOrd="0" destOrd="0" presId="urn:microsoft.com/office/officeart/2009/layout/CircleArrowProcess"/>
    <dgm:cxn modelId="{96EA5D87-9DBD-4C2E-AA90-6FE4FD6C3D9D}" type="presParOf" srcId="{D13FC99C-CC36-41E3-91C5-D8DA331127DA}" destId="{E0FD2ADD-E7D2-4EB6-A82F-0FD92B5EB22D}" srcOrd="3" destOrd="0" presId="urn:microsoft.com/office/officeart/2009/layout/CircleArrowProcess"/>
    <dgm:cxn modelId="{493959E6-C3CF-4B13-B000-1CD1747FFB9C}" type="presParOf" srcId="{D13FC99C-CC36-41E3-91C5-D8DA331127DA}" destId="{82F423C7-7E25-4D3D-AA44-4F4E0BC2C9A7}" srcOrd="4" destOrd="0" presId="urn:microsoft.com/office/officeart/2009/layout/CircleArrowProcess"/>
    <dgm:cxn modelId="{6780E201-AE31-4177-80EC-9FDF16D7FB8A}" type="presParOf" srcId="{82F423C7-7E25-4D3D-AA44-4F4E0BC2C9A7}" destId="{6D47A55D-165C-4275-BD5C-FE1299D2A85C}" srcOrd="0" destOrd="0" presId="urn:microsoft.com/office/officeart/2009/layout/CircleArrowProcess"/>
    <dgm:cxn modelId="{999DC6DA-B74B-4190-90CB-68E89DE100CD}" type="presParOf" srcId="{D13FC99C-CC36-41E3-91C5-D8DA331127DA}" destId="{BFE896EA-2849-4E30-ADC2-E94BB4CE93F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E2F95-34C3-4BA3-8963-CC8E16FB7526}">
      <dsp:nvSpPr>
        <dsp:cNvPr id="0" name=""/>
        <dsp:cNvSpPr/>
      </dsp:nvSpPr>
      <dsp:spPr>
        <a:xfrm>
          <a:off x="2569949" y="-188682"/>
          <a:ext cx="3585801" cy="348725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14560-8884-45DE-AD69-0D855FF77C57}">
      <dsp:nvSpPr>
        <dsp:cNvPr id="0" name=""/>
        <dsp:cNvSpPr/>
      </dsp:nvSpPr>
      <dsp:spPr>
        <a:xfrm>
          <a:off x="3266440" y="749956"/>
          <a:ext cx="2185878" cy="1120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Social Housing Need Assessment</a:t>
          </a:r>
          <a:endParaRPr lang="en-GB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66440" y="749956"/>
        <a:ext cx="2185878" cy="1120986"/>
      </dsp:txXfrm>
    </dsp:sp>
    <dsp:sp modelId="{C467A438-D3D7-42A0-AED2-CEF0347F7BE6}">
      <dsp:nvSpPr>
        <dsp:cNvPr id="0" name=""/>
        <dsp:cNvSpPr/>
      </dsp:nvSpPr>
      <dsp:spPr>
        <a:xfrm>
          <a:off x="1477096" y="1581779"/>
          <a:ext cx="4060102" cy="348725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D2ADD-E7D2-4EB6-A82F-0FD92B5EB22D}">
      <dsp:nvSpPr>
        <dsp:cNvPr id="0" name=""/>
        <dsp:cNvSpPr/>
      </dsp:nvSpPr>
      <dsp:spPr>
        <a:xfrm>
          <a:off x="2304256" y="2802787"/>
          <a:ext cx="2022092" cy="855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Strategic Guidelines</a:t>
          </a:r>
          <a:endParaRPr lang="en-GB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4256" y="2802787"/>
        <a:ext cx="2022092" cy="855787"/>
      </dsp:txXfrm>
    </dsp:sp>
    <dsp:sp modelId="{6D47A55D-165C-4275-BD5C-FE1299D2A85C}">
      <dsp:nvSpPr>
        <dsp:cNvPr id="0" name=""/>
        <dsp:cNvSpPr/>
      </dsp:nvSpPr>
      <dsp:spPr>
        <a:xfrm>
          <a:off x="2990643" y="3600513"/>
          <a:ext cx="3130045" cy="299683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E896EA-2849-4E30-ADC2-E94BB4CE93F2}">
      <dsp:nvSpPr>
        <dsp:cNvPr id="0" name=""/>
        <dsp:cNvSpPr/>
      </dsp:nvSpPr>
      <dsp:spPr>
        <a:xfrm>
          <a:off x="3427932" y="4517433"/>
          <a:ext cx="2410404" cy="855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Commissioning Document</a:t>
          </a:r>
          <a:endParaRPr lang="en-GB" sz="2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7932" y="4517433"/>
        <a:ext cx="2410404" cy="855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097B60F-0367-4610-817B-4B35B73DB5E8}" type="datetimeFigureOut">
              <a:rPr lang="en-GB" smtClean="0"/>
              <a:t>24/09/18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50AC7E8-8EEC-4F72-94E0-E1DF47F43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022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15C9CE6-26F5-4C28-A045-145BC66CA92B}" type="datetimeFigureOut">
              <a:rPr lang="en-GB" smtClean="0"/>
              <a:t>24/09/18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8B7873C-9874-46F3-B230-BD8EAA9D7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41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7873C-9874-46F3-B230-BD8EAA9D746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567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7873C-9874-46F3-B230-BD8EAA9D746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016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CD17F-E0B8-4D4A-90E3-B1A4A652B430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22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7873C-9874-46F3-B230-BD8EAA9D74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175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08219" lvl="2" indent="-174982">
              <a:spcBef>
                <a:spcPct val="20000"/>
              </a:spcBef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7873C-9874-46F3-B230-BD8EAA9D74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554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08219" lvl="2" indent="-174982">
              <a:spcBef>
                <a:spcPct val="20000"/>
              </a:spcBef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7873C-9874-46F3-B230-BD8EAA9D74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554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7873C-9874-46F3-B230-BD8EAA9D74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260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7873C-9874-46F3-B230-BD8EAA9D74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709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7873C-9874-46F3-B230-BD8EAA9D74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016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7873C-9874-46F3-B230-BD8EAA9D746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016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7873C-9874-46F3-B230-BD8EAA9D74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01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5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5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1375-5E62-4543-A68B-A045EEE66BC9}" type="datetimeFigureOut">
              <a:rPr lang="en-GB" smtClean="0"/>
              <a:t>24/09/18</a:t>
            </a:fld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5761C5-0D2A-451C-A257-91958A6C667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26094"/>
            <a:ext cx="2195736" cy="870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1375-5E62-4543-A68B-A045EEE66BC9}" type="datetimeFigureOut">
              <a:rPr lang="en-GB" smtClean="0"/>
              <a:t>24/09/18</a:t>
            </a:fld>
            <a:endParaRPr lang="en-GB"/>
          </a:p>
        </p:txBody>
      </p:sp>
      <p:pic>
        <p:nvPicPr>
          <p:cNvPr id="5" name="Picture 4" descr="Corporate powerpoin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  <a:prstGeom prst="rect">
            <a:avLst/>
          </a:prstGeom>
        </p:spPr>
        <p:txBody>
          <a:bodyPr/>
          <a:lstStyle/>
          <a:p>
            <a:fld id="{EE5761C5-0D2A-451C-A257-91958A6C667C}" type="slidenum">
              <a:rPr lang="en-GB" smtClean="0"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1375-5E62-4543-A68B-A045EEE66BC9}" type="datetimeFigureOut">
              <a:rPr lang="en-GB" smtClean="0"/>
              <a:t>24/09/18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6" name="Picture 4" descr="Corporate powerpoin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1375-5E62-4543-A68B-A045EEE66BC9}" type="datetimeFigureOut">
              <a:rPr lang="en-GB" smtClean="0"/>
              <a:t>24/09/18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5761C5-0D2A-451C-A257-91958A6C667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4" descr="Corporate powerpoin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432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pPr/>
              <a:t>Monday, 24 September 18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26094"/>
            <a:ext cx="2195736" cy="870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9651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26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Monday, 24 September 18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164288" y="260648"/>
            <a:ext cx="1656184" cy="914400"/>
          </a:xfrm>
        </p:spPr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699" y="326094"/>
            <a:ext cx="1815789" cy="7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orporate powerpoin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659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pPr/>
              <a:t>Monday, 24 September 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0" name="Picture 4" descr="Corporate powerpoin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107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CEBA98F-560C-4997-81C4-81D4D9187EAB}" type="datetime2">
              <a:rPr lang="en-US" smtClean="0"/>
              <a:pPr/>
              <a:t>Monday, 24 September 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6237314"/>
            <a:ext cx="3235885" cy="445168"/>
          </a:xfrm>
          <a:prstGeom prst="rect">
            <a:avLst/>
          </a:prstGeom>
        </p:spPr>
      </p:pic>
      <p:pic>
        <p:nvPicPr>
          <p:cNvPr id="11" name="Picture 4" descr="Corporate powerpoin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267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pPr/>
              <a:t>Monday, 24 September 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CFEC368-1D7A-4F81-ABF6-AE0E36BAF6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8" name="Picture 4" descr="Corporate powerpoin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872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pPr/>
              <a:t>Monday, 24 September 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47616"/>
            <a:ext cx="3581400" cy="365760"/>
          </a:xfrm>
        </p:spPr>
        <p:txBody>
          <a:bodyPr/>
          <a:lstStyle/>
          <a:p>
            <a:pPr algn="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26094"/>
            <a:ext cx="2195736" cy="870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orporate powerpoin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552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pPr/>
              <a:t>Monday, 24 September 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26094"/>
            <a:ext cx="2195736" cy="870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orporate powerpoin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orporate powerpoin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Corporate powerpoin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Corporate powerpoin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Corporate powerpoin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415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26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1375-5E62-4543-A68B-A045EEE66BC9}" type="datetimeFigureOut">
              <a:rPr lang="en-GB" smtClean="0"/>
              <a:t>24/09/18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164288" y="260648"/>
            <a:ext cx="1656184" cy="914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699" y="326094"/>
            <a:ext cx="1815789" cy="7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pPr/>
              <a:t>Monday, 24 September 18</a:t>
            </a:fld>
            <a:endParaRPr lang="en-US"/>
          </a:p>
        </p:txBody>
      </p:sp>
      <p:pic>
        <p:nvPicPr>
          <p:cNvPr id="21" name="Picture 4" descr="Corporate powerpoin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083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6375608"/>
            <a:ext cx="3044952" cy="365760"/>
          </a:xfrm>
        </p:spPr>
        <p:txBody>
          <a:bodyPr/>
          <a:lstStyle>
            <a:lvl1pPr algn="l">
              <a:defRPr/>
            </a:lvl1pPr>
          </a:lstStyle>
          <a:p>
            <a:fld id="{EBDC1E59-17DD-41CE-97CA-624A472382D4}" type="datetime2">
              <a:rPr lang="en-US" smtClean="0"/>
              <a:pPr/>
              <a:t>Monday, 24 September 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23" name="Freeform 22"/>
          <p:cNvSpPr>
            <a:spLocks/>
          </p:cNvSpPr>
          <p:nvPr userDrawn="1"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23000"/>
                </a:schemeClr>
              </a:gs>
              <a:gs pos="100000">
                <a:schemeClr val="tx2">
                  <a:alpha val="23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571" y="6252780"/>
            <a:ext cx="3235885" cy="445168"/>
          </a:xfrm>
          <a:prstGeom prst="rect">
            <a:avLst/>
          </a:prstGeom>
        </p:spPr>
      </p:pic>
      <p:pic>
        <p:nvPicPr>
          <p:cNvPr id="25" name="Picture 4" descr="Corporate powerpoin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275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pPr/>
              <a:t>Monday, 24 September 18</a:t>
            </a:fld>
            <a:endParaRPr lang="en-US"/>
          </a:p>
        </p:txBody>
      </p:sp>
      <p:pic>
        <p:nvPicPr>
          <p:cNvPr id="5" name="Picture 4" descr="Corporate powerpoin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248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pPr/>
              <a:t>Monday, 24 September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6" name="Picture 4" descr="Corporate powerpoin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635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4A5A-D4DD-4D2F-B601-4DFD50E2E4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62304DD-2311-4E78-B614-19FAA8F105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3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1375-5E62-4543-A68B-A045EEE66BC9}" type="datetimeFigureOut">
              <a:rPr lang="en-GB" smtClean="0"/>
              <a:t>24/09/18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5761C5-0D2A-451C-A257-91958A6C667C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EA01375-5E62-4543-A68B-A045EEE66BC9}" type="datetimeFigureOut">
              <a:rPr lang="en-GB" smtClean="0"/>
              <a:t>24/09/18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/>
          <a:lstStyle/>
          <a:p>
            <a:fld id="{EE5761C5-0D2A-451C-A257-91958A6C667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6237314"/>
            <a:ext cx="3235885" cy="4451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1375-5E62-4543-A68B-A045EEE66BC9}" type="datetimeFigureOut">
              <a:rPr lang="en-GB" smtClean="0"/>
              <a:t>24/09/18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E5761C5-0D2A-451C-A257-91958A6C667C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8" name="Picture 4" descr="Corporate powerpoin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1375-5E62-4543-A68B-A045EEE66BC9}" type="datetimeFigureOut">
              <a:rPr lang="en-GB" smtClean="0"/>
              <a:t>24/09/18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47616"/>
            <a:ext cx="3581400" cy="365760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26094"/>
            <a:ext cx="2195736" cy="870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orporate powerpoin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1375-5E62-4543-A68B-A045EEE66BC9}" type="datetimeFigureOut">
              <a:rPr lang="en-GB" smtClean="0"/>
              <a:t>24/09/18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5761C5-0D2A-451C-A257-91958A6C667C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26094"/>
            <a:ext cx="2195736" cy="870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orporate powerpoin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5761C5-0D2A-451C-A257-91958A6C667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1375-5E62-4543-A68B-A045EEE66BC9}" type="datetimeFigureOut">
              <a:rPr lang="en-GB" smtClean="0"/>
              <a:t>24/09/18</a:t>
            </a:fld>
            <a:endParaRPr lang="en-GB"/>
          </a:p>
        </p:txBody>
      </p:sp>
      <p:pic>
        <p:nvPicPr>
          <p:cNvPr id="21" name="Picture 4" descr="Corporate powerpoin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/>
          <a:p>
            <a:fld id="{EE5761C5-0D2A-451C-A257-91958A6C667C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6375608"/>
            <a:ext cx="3044952" cy="365760"/>
          </a:xfrm>
        </p:spPr>
        <p:txBody>
          <a:bodyPr/>
          <a:lstStyle>
            <a:lvl1pPr algn="l">
              <a:defRPr/>
            </a:lvl1pPr>
          </a:lstStyle>
          <a:p>
            <a:fld id="{0EA01375-5E62-4543-A68B-A045EEE66BC9}" type="datetimeFigureOut">
              <a:rPr lang="en-GB" smtClean="0"/>
              <a:t>24/09/18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23000"/>
                </a:schemeClr>
              </a:gs>
              <a:gs pos="100000">
                <a:schemeClr val="tx2">
                  <a:alpha val="23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571" y="6252780"/>
            <a:ext cx="3235885" cy="445168"/>
          </a:xfrm>
          <a:prstGeom prst="rect">
            <a:avLst/>
          </a:prstGeom>
        </p:spPr>
      </p:pic>
      <p:pic>
        <p:nvPicPr>
          <p:cNvPr id="25" name="Picture 4" descr="Corporate powerpoin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3.png"/><Relationship Id="rId15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EA01375-5E62-4543-A68B-A045EEE66BC9}" type="datetimeFigureOut">
              <a:rPr lang="en-GB" smtClean="0"/>
              <a:t>24/09/18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93880"/>
            <a:ext cx="3235885" cy="4451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pPr/>
              <a:t>Monday, 24 September 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93880"/>
            <a:ext cx="3235885" cy="445168"/>
          </a:xfrm>
          <a:prstGeom prst="rect">
            <a:avLst/>
          </a:prstGeom>
        </p:spPr>
      </p:pic>
      <p:pic>
        <p:nvPicPr>
          <p:cNvPr id="15" name="Picture 4" descr="Corporate powerpoint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90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-37947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Elma Newberry</a:t>
            </a:r>
          </a:p>
          <a:p>
            <a:pPr marL="0" indent="0">
              <a:buNone/>
            </a:pPr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Director Regional Services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29" y="2343150"/>
            <a:ext cx="5476875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TACKLING HOUSING TOGETHER</a:t>
            </a:r>
          </a:p>
        </p:txBody>
      </p:sp>
    </p:spTree>
    <p:extLst>
      <p:ext uri="{BB962C8B-B14F-4D97-AF65-F5344CB8AC3E}">
        <p14:creationId xmlns:p14="http://schemas.microsoft.com/office/powerpoint/2010/main" val="214387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57829"/>
            <a:ext cx="8229600" cy="6264696"/>
          </a:xfrm>
        </p:spPr>
        <p:txBody>
          <a:bodyPr>
            <a:normAutofit/>
          </a:bodyPr>
          <a:lstStyle/>
          <a:p>
            <a:pPr marL="0" indent="0" eaLnBrk="0" hangingPunct="0">
              <a:buNone/>
            </a:pPr>
            <a:endParaRPr lang="en-GB" sz="3600" dirty="0" smtClean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lvl="0">
              <a:buClr>
                <a:srgbClr val="D16349"/>
              </a:buClr>
            </a:pPr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860" y="836712"/>
            <a:ext cx="1619672" cy="642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6934544" cy="758952"/>
          </a:xfrm>
        </p:spPr>
        <p:txBody>
          <a:bodyPr>
            <a:noAutofit/>
          </a:bodyPr>
          <a:lstStyle/>
          <a:p>
            <a:pPr algn="l"/>
            <a:r>
              <a:rPr lang="en-GB" sz="5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GB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6072" y="1565872"/>
            <a:ext cx="6086128" cy="45994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Growing demand</a:t>
            </a:r>
          </a:p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solutions</a:t>
            </a:r>
          </a:p>
          <a:p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approaches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 rot="266083">
            <a:off x="3027376" y="2878288"/>
            <a:ext cx="6419176" cy="4542398"/>
            <a:chOff x="3341717" y="2536447"/>
            <a:chExt cx="5931634" cy="3865374"/>
          </a:xfrm>
        </p:grpSpPr>
        <p:sp>
          <p:nvSpPr>
            <p:cNvPr id="11" name="Rectangle 10"/>
            <p:cNvSpPr/>
            <p:nvPr/>
          </p:nvSpPr>
          <p:spPr>
            <a:xfrm rot="20873559">
              <a:off x="3341717" y="2536447"/>
              <a:ext cx="5931634" cy="38653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253"/>
            <a:stretch/>
          </p:blipFill>
          <p:spPr>
            <a:xfrm rot="20873559">
              <a:off x="3521309" y="2754503"/>
              <a:ext cx="5527204" cy="33883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636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9613" y="2420888"/>
            <a:ext cx="8809040" cy="75895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000" b="1" dirty="0" smtClean="0">
              <a:solidFill>
                <a:srgbClr val="6269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89040"/>
            <a:ext cx="5476875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710680" y="548680"/>
            <a:ext cx="4397824" cy="75895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i="1" dirty="0">
              <a:solidFill>
                <a:srgbClr val="393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48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01" y="1825625"/>
            <a:ext cx="6606398" cy="4351338"/>
          </a:xfrm>
        </p:spPr>
      </p:pic>
      <p:pic>
        <p:nvPicPr>
          <p:cNvPr id="4" name="Picture 4" descr="Corporate powerpoin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60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51520" y="1978025"/>
            <a:ext cx="82638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ensure the provision of all forms of housing in sustainable neighbourhoods across Northern Ireland</a:t>
            </a:r>
          </a:p>
          <a:p>
            <a:endParaRPr lang="en-GB" sz="2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lvl="1" indent="-258763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of Housing Need</a:t>
            </a:r>
          </a:p>
          <a:p>
            <a:pPr marL="533400" lvl="1" indent="-258763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Opportunities</a:t>
            </a:r>
          </a:p>
          <a:p>
            <a:pPr marL="533400" lvl="1" indent="-258763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Supply</a:t>
            </a:r>
          </a:p>
          <a:p>
            <a:pPr lvl="1">
              <a:buClr>
                <a:schemeClr val="accent2"/>
              </a:buClr>
            </a:pPr>
            <a:endParaRPr lang="en-GB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Mission</a:t>
            </a:r>
            <a:endParaRPr lang="en-GB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DSC_1587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87"/>
          <a:stretch/>
        </p:blipFill>
        <p:spPr>
          <a:xfrm>
            <a:off x="4280012" y="3587771"/>
            <a:ext cx="4680520" cy="3540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860" y="836712"/>
            <a:ext cx="1619672" cy="642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681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017332" cy="1073558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 Waiting List Trends </a:t>
            </a:r>
            <a:br>
              <a:rPr lang="en-GB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to 2018</a:t>
            </a:r>
            <a:endParaRPr lang="en-GB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053911"/>
              </p:ext>
            </p:extLst>
          </p:nvPr>
        </p:nvGraphicFramePr>
        <p:xfrm>
          <a:off x="301625" y="1340768"/>
          <a:ext cx="8534400" cy="4782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860" y="836712"/>
            <a:ext cx="1619672" cy="642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784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860" y="836712"/>
            <a:ext cx="1619672" cy="642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3528" y="517526"/>
            <a:ext cx="8344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Housing</a:t>
            </a:r>
            <a:endParaRPr lang="en-GB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199834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None/>
            </a:pPr>
            <a:r>
              <a:rPr lang="en-GB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2018/19</a:t>
            </a:r>
          </a:p>
          <a:p>
            <a:pPr>
              <a:buClr>
                <a:schemeClr val="accent1"/>
              </a:buClr>
            </a:pPr>
            <a:r>
              <a:rPr lang="en-GB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1850 target</a:t>
            </a:r>
          </a:p>
          <a:p>
            <a:endParaRPr lang="en-GB" dirty="0" smtClean="0">
              <a:solidFill>
                <a:prstClr val="black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88688562"/>
              </p:ext>
            </p:extLst>
          </p:nvPr>
        </p:nvGraphicFramePr>
        <p:xfrm>
          <a:off x="1691680" y="0"/>
          <a:ext cx="7632848" cy="6400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71600" y="3001015"/>
            <a:ext cx="2547193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Stock Model total 2,000</a:t>
            </a:r>
          </a:p>
        </p:txBody>
      </p:sp>
    </p:spTree>
    <p:extLst>
      <p:ext uri="{BB962C8B-B14F-4D97-AF65-F5344CB8AC3E}">
        <p14:creationId xmlns:p14="http://schemas.microsoft.com/office/powerpoint/2010/main" val="402107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4968334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2007/8, the year of the financial crash, population has risen by 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 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1.87 million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net migration has fallen dramatically </a:t>
            </a:r>
            <a:r>
              <a:rPr lang="en-GB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(84%)  since 2007 – </a:t>
            </a:r>
            <a:r>
              <a:rPr lang="en-GB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7714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down to </a:t>
            </a:r>
            <a:r>
              <a:rPr lang="en-GB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1175 in </a:t>
            </a:r>
            <a:r>
              <a:rPr lang="en-GB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20171/8.</a:t>
            </a:r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household projections indicated a much lower level of household </a:t>
            </a:r>
            <a:r>
              <a:rPr lang="en-GB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formation. However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NISRA estimate MORE concealed families.  New household projections this Autumn.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numbers of new households projected as more </a:t>
            </a:r>
            <a:r>
              <a:rPr lang="en-GB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are living 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home with parents </a:t>
            </a:r>
            <a:r>
              <a:rPr lang="en-GB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longer.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.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Aged 65+ increased by 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61k (25%) 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with those aged 85+ increasing by 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33% 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37k 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2007/8.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household size has stabilised (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2.57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Longer—term trends </a:t>
            </a:r>
            <a:r>
              <a:rPr lang="en-GB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now towards 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single and two person </a:t>
            </a:r>
            <a:r>
              <a:rPr lang="en-GB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households.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dirty="0" smtClean="0"/>
          </a:p>
          <a:p>
            <a:pPr marL="0" lvl="0" indent="0" eaLnBrk="0" hangingPunct="0">
              <a:buNone/>
            </a:pPr>
            <a:endParaRPr lang="en-GB" dirty="0" smtClean="0"/>
          </a:p>
          <a:p>
            <a:pPr marL="0" lvl="0" indent="0" eaLnBrk="0" hangingPunc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860" y="836712"/>
            <a:ext cx="1619672" cy="642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7039108" cy="758952"/>
          </a:xfrm>
        </p:spPr>
        <p:txBody>
          <a:bodyPr>
            <a:noAutofit/>
          </a:bodyPr>
          <a:lstStyle/>
          <a:p>
            <a:pPr algn="l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</a:t>
            </a:r>
            <a:endParaRPr lang="en-GB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63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7575"/>
            <a:ext cx="8229600" cy="4968334"/>
          </a:xfrm>
        </p:spPr>
        <p:txBody>
          <a:bodyPr>
            <a:normAutofit lnSpcReduction="10000"/>
          </a:bodyPr>
          <a:lstStyle/>
          <a:p>
            <a:pPr marL="0" indent="0" eaLnBrk="0" hangingPunct="0">
              <a:buNone/>
            </a:pPr>
            <a:endParaRPr lang="en-GB" sz="200" dirty="0"/>
          </a:p>
          <a:p>
            <a:pPr lvl="0"/>
            <a:r>
              <a:rPr lang="en-GB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 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rate of construction from </a:t>
            </a:r>
            <a:r>
              <a:rPr lang="en-GB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14,000pa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2006/07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just over </a:t>
            </a:r>
            <a:r>
              <a:rPr lang="en-GB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7100 pa in 17/18. </a:t>
            </a:r>
            <a:endParaRPr lang="en-GB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 occupied stock numbers remain static in relation to population / household </a:t>
            </a:r>
            <a:r>
              <a:rPr lang="en-GB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growth. </a:t>
            </a:r>
          </a:p>
          <a:p>
            <a:pPr lvl="0"/>
            <a:endParaRPr lang="en-GB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Stricter lending criteria and accessing </a:t>
            </a:r>
            <a:r>
              <a:rPr lang="en-GB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finance, 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easing but still inaccessible to many. </a:t>
            </a:r>
            <a:endParaRPr lang="en-GB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significant improvement in affordable housing supply. Underlying patterns of private renting as a tenure choice. </a:t>
            </a:r>
            <a:endParaRPr lang="en-GB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Lending 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 is easing but still inaccessible for </a:t>
            </a:r>
            <a:r>
              <a:rPr lang="en-GB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many.</a:t>
            </a:r>
            <a:endParaRPr lang="en-GB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860" y="836712"/>
            <a:ext cx="1619672" cy="642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7039108" cy="758952"/>
          </a:xfrm>
        </p:spPr>
        <p:txBody>
          <a:bodyPr>
            <a:noAutofit/>
          </a:bodyPr>
          <a:lstStyle/>
          <a:p>
            <a:pPr algn="l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</a:t>
            </a:r>
            <a:r>
              <a:rPr lang="en-GB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3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57829"/>
            <a:ext cx="8229600" cy="6264696"/>
          </a:xfrm>
        </p:spPr>
        <p:txBody>
          <a:bodyPr>
            <a:normAutofit/>
          </a:bodyPr>
          <a:lstStyle/>
          <a:p>
            <a:pPr marL="0" indent="0" eaLnBrk="0" hangingPunct="0">
              <a:buNone/>
            </a:pPr>
            <a:endParaRPr lang="en-GB" sz="3600" dirty="0" smtClean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lvl="0"/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Tenure share for private renting of 18% in 2016 (HCS). Private renting has remained at 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since the pre-crash investor-driven 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boom.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endParaRPr lang="en-GB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numbers of young professionals / first-time buyers unable to afford their first home 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now 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renting privately. </a:t>
            </a:r>
            <a:endParaRPr lang="en-GB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 of private rented transactions at Q2, in </a:t>
            </a: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8627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compared to Q2, </a:t>
            </a: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n-GB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12,060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decrease of </a:t>
            </a: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28% 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Ulster University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0"/>
            <a:endParaRPr lang="en-GB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D16349"/>
              </a:buClr>
            </a:pPr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860" y="836712"/>
            <a:ext cx="1619672" cy="642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6934544" cy="758952"/>
          </a:xfrm>
        </p:spPr>
        <p:txBody>
          <a:bodyPr>
            <a:noAutofit/>
          </a:bodyPr>
          <a:lstStyle/>
          <a:p>
            <a:pPr algn="l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en-GB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Rented</a:t>
            </a:r>
            <a:endParaRPr lang="en-GB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0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57829"/>
            <a:ext cx="8229600" cy="6264696"/>
          </a:xfrm>
        </p:spPr>
        <p:txBody>
          <a:bodyPr>
            <a:normAutofit/>
          </a:bodyPr>
          <a:lstStyle/>
          <a:p>
            <a:pPr marL="0" indent="0" eaLnBrk="0" hangingPunct="0">
              <a:buNone/>
            </a:pPr>
            <a:endParaRPr lang="en-GB" sz="3600" dirty="0" smtClean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lvl="0">
              <a:buClr>
                <a:srgbClr val="D16349"/>
              </a:buClr>
            </a:pPr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860" y="836712"/>
            <a:ext cx="1619672" cy="642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6934544" cy="758952"/>
          </a:xfrm>
        </p:spPr>
        <p:txBody>
          <a:bodyPr>
            <a:noAutofit/>
          </a:bodyPr>
          <a:lstStyle/>
          <a:p>
            <a:pPr algn="l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Planning</a:t>
            </a:r>
            <a:endParaRPr lang="en-GB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NIHE as Statutory Partner in Community Planning / Local Development Plans.</a:t>
            </a:r>
          </a:p>
          <a:p>
            <a:endParaRPr lang="en-GB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Shaping.</a:t>
            </a:r>
          </a:p>
          <a:p>
            <a:endParaRPr lang="en-GB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Market Analysis – 15 year projections.</a:t>
            </a:r>
          </a:p>
          <a:p>
            <a:pPr marL="0" indent="0">
              <a:buFont typeface="Wingdings 2"/>
              <a:buNone/>
            </a:pPr>
            <a:endParaRPr lang="en-GB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use of Strategic Planning Policies – PP S12 (Social), PPS21 (Rural), PPS8(Open Space).</a:t>
            </a:r>
          </a:p>
          <a:p>
            <a:pPr marL="0" indent="0">
              <a:buFont typeface="Wingdings 2"/>
              <a:buNone/>
            </a:pPr>
            <a:endPara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1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57829"/>
            <a:ext cx="8229600" cy="6264696"/>
          </a:xfrm>
        </p:spPr>
        <p:txBody>
          <a:bodyPr>
            <a:normAutofit/>
          </a:bodyPr>
          <a:lstStyle/>
          <a:p>
            <a:pPr marL="0" indent="0" eaLnBrk="0" hangingPunct="0">
              <a:buNone/>
            </a:pPr>
            <a:endParaRPr lang="en-GB" sz="3600" dirty="0" smtClean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lvl="0">
              <a:buClr>
                <a:srgbClr val="D16349"/>
              </a:buClr>
            </a:pPr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860" y="836712"/>
            <a:ext cx="1619672" cy="642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6934544" cy="758952"/>
          </a:xfrm>
        </p:spPr>
        <p:txBody>
          <a:bodyPr>
            <a:noAutofit/>
          </a:bodyPr>
          <a:lstStyle/>
          <a:p>
            <a:pPr algn="l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Supply</a:t>
            </a:r>
            <a:endParaRPr lang="en-GB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6072" y="1565872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Land for Housing</a:t>
            </a:r>
          </a:p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NIHE land terrier</a:t>
            </a:r>
          </a:p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with Local Councils</a:t>
            </a:r>
          </a:p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 Tenure/ Mixed Use Regeneration Schemes</a:t>
            </a:r>
          </a:p>
          <a:p>
            <a:pPr marL="896938" lvl="1" indent="-273050"/>
            <a:r>
              <a:rPr lang="en-GB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Posnett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Street, Belfast</a:t>
            </a:r>
          </a:p>
          <a:p>
            <a:pPr marL="623888" lvl="1" indent="0">
              <a:buNone/>
            </a:pPr>
            <a:endParaRPr lang="en-GB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 rot="21184827">
            <a:off x="4840079" y="3678000"/>
            <a:ext cx="4317228" cy="3037024"/>
            <a:chOff x="2123728" y="1157829"/>
            <a:chExt cx="4896544" cy="4143379"/>
          </a:xfrm>
        </p:grpSpPr>
        <p:sp>
          <p:nvSpPr>
            <p:cNvPr id="2" name="Rectangle 1"/>
            <p:cNvSpPr/>
            <p:nvPr/>
          </p:nvSpPr>
          <p:spPr>
            <a:xfrm>
              <a:off x="2123728" y="1157829"/>
              <a:ext cx="4896544" cy="41433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1358928"/>
              <a:ext cx="4508816" cy="3726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79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000 PowerPoint Template NIHE Housing Analytics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mmunity Planning Presentation for ADLRS (May 2017)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000 PowerPoint Template NIHE Housing Analytics Theme</Template>
  <TotalTime>6307</TotalTime>
  <Words>378</Words>
  <Application>Microsoft Macintosh PowerPoint</Application>
  <PresentationFormat>On-screen Show (4:3)</PresentationFormat>
  <Paragraphs>97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000 PowerPoint Template NIHE Housing Analytics Theme</vt:lpstr>
      <vt:lpstr>Community Planning Presentation for ADLRS (May 2017)</vt:lpstr>
      <vt:lpstr> </vt:lpstr>
      <vt:lpstr>PowerPoint Presentation</vt:lpstr>
      <vt:lpstr>NI Waiting List Trends  2013 to 2018</vt:lpstr>
      <vt:lpstr>PowerPoint Presentation</vt:lpstr>
      <vt:lpstr>Demographic</vt:lpstr>
      <vt:lpstr>Owner Occupation</vt:lpstr>
      <vt:lpstr>Private Rented</vt:lpstr>
      <vt:lpstr>Community Planning</vt:lpstr>
      <vt:lpstr>Future Supply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Coral Dickson </cp:lastModifiedBy>
  <cp:revision>271</cp:revision>
  <cp:lastPrinted>2018-04-12T11:46:42Z</cp:lastPrinted>
  <dcterms:created xsi:type="dcterms:W3CDTF">2017-07-31T08:43:22Z</dcterms:created>
  <dcterms:modified xsi:type="dcterms:W3CDTF">2018-09-24T14:57:54Z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