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61" r:id="rId7"/>
    <p:sldId id="258" r:id="rId8"/>
    <p:sldId id="259" r:id="rId9"/>
    <p:sldId id="267" r:id="rId10"/>
    <p:sldId id="260" r:id="rId11"/>
    <p:sldId id="262" r:id="rId12"/>
    <p:sldId id="263" r:id="rId13"/>
    <p:sldId id="264" r:id="rId14"/>
    <p:sldId id="265" r:id="rId15"/>
    <p:sldId id="266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C7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278B00-EC90-B51E-EAC9-31548A0A0131}" v="12" dt="2022-10-14T14:31:45.316"/>
    <p1510:client id="{3503C589-A6CF-A8B7-4CED-9C92CC4AB3B8}" v="389" dt="2022-10-25T12:26:03.295"/>
    <p1510:client id="{988B5BA9-AA87-B572-43A4-7E79559517B1}" v="1" dt="2020-08-04T09:33:40.5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31" d="100"/>
          <a:sy n="131" d="100"/>
        </p:scale>
        <p:origin x="102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947984" cy="5701458"/>
          </a:xfrm>
          <a:prstGeom prst="rect">
            <a:avLst/>
          </a:prstGeom>
          <a:solidFill>
            <a:srgbClr val="0DC7C9"/>
          </a:solidFill>
          <a:ln>
            <a:solidFill>
              <a:srgbClr val="0DC7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27" y="1334530"/>
            <a:ext cx="3779529" cy="85544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601" y="2998754"/>
            <a:ext cx="788630" cy="105150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753" y="2978240"/>
            <a:ext cx="788630" cy="105150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878" y="2971842"/>
            <a:ext cx="798227" cy="106430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215141" y="5706156"/>
            <a:ext cx="116771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>
                <a:solidFill>
                  <a:schemeClr val="tx1"/>
                </a:solidFill>
              </a:rPr>
              <a:t>Supported by: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2007808" y="5701458"/>
            <a:ext cx="116771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>
                <a:solidFill>
                  <a:schemeClr val="tx1"/>
                </a:solidFill>
              </a:rPr>
              <a:t>Funded by: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775" y="6025647"/>
            <a:ext cx="1374323" cy="46688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006" y="6025647"/>
            <a:ext cx="886895" cy="542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333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326292"/>
          </a:xfrm>
          <a:prstGeom prst="rect">
            <a:avLst/>
          </a:prstGeom>
          <a:solidFill>
            <a:srgbClr val="0DC7C9"/>
          </a:solidFill>
          <a:ln>
            <a:solidFill>
              <a:srgbClr val="0DC7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1" y="197742"/>
            <a:ext cx="4112483" cy="9308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320" y="94734"/>
            <a:ext cx="852617" cy="113682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561" y="40160"/>
            <a:ext cx="893548" cy="119139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733" y="113269"/>
            <a:ext cx="852617" cy="113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012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326292"/>
          </a:xfrm>
          <a:prstGeom prst="rect">
            <a:avLst/>
          </a:prstGeom>
          <a:solidFill>
            <a:srgbClr val="0DC7C9"/>
          </a:solidFill>
          <a:ln>
            <a:solidFill>
              <a:srgbClr val="0DC7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1" y="197742"/>
            <a:ext cx="4112483" cy="9308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320" y="94734"/>
            <a:ext cx="852617" cy="113682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561" y="40160"/>
            <a:ext cx="893548" cy="119139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733" y="113269"/>
            <a:ext cx="852617" cy="113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500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326292"/>
          </a:xfrm>
          <a:prstGeom prst="rect">
            <a:avLst/>
          </a:prstGeom>
          <a:solidFill>
            <a:srgbClr val="0DC7C9"/>
          </a:solidFill>
          <a:ln>
            <a:solidFill>
              <a:srgbClr val="0DC7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1" y="197742"/>
            <a:ext cx="4112483" cy="9308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320" y="94734"/>
            <a:ext cx="852617" cy="113682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733" y="113269"/>
            <a:ext cx="852617" cy="113682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561" y="40160"/>
            <a:ext cx="893548" cy="1191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31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CDA1-D7AA-44DC-9114-8CA809E762E8}" type="datetimeFigureOut">
              <a:rPr lang="en-GB" smtClean="0"/>
              <a:t>28/11/2022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270E-2E40-4D02-B275-CCF020DA5E0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326292"/>
          </a:xfrm>
          <a:prstGeom prst="rect">
            <a:avLst/>
          </a:prstGeom>
          <a:solidFill>
            <a:srgbClr val="0DC7C9"/>
          </a:solidFill>
          <a:ln>
            <a:solidFill>
              <a:srgbClr val="0DC7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1" y="197742"/>
            <a:ext cx="4112483" cy="9308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320" y="94734"/>
            <a:ext cx="852617" cy="113682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561" y="40160"/>
            <a:ext cx="893548" cy="119139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733" y="113269"/>
            <a:ext cx="852617" cy="113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975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326292"/>
          </a:xfrm>
          <a:prstGeom prst="rect">
            <a:avLst/>
          </a:prstGeom>
          <a:solidFill>
            <a:srgbClr val="0DC7C9"/>
          </a:solidFill>
          <a:ln>
            <a:solidFill>
              <a:srgbClr val="0DC7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1" y="197742"/>
            <a:ext cx="4112483" cy="9308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320" y="94734"/>
            <a:ext cx="852617" cy="113682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561" y="40160"/>
            <a:ext cx="893548" cy="11913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733" y="113269"/>
            <a:ext cx="852617" cy="113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615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1326292"/>
          </a:xfrm>
          <a:prstGeom prst="rect">
            <a:avLst/>
          </a:prstGeom>
          <a:solidFill>
            <a:srgbClr val="0DC7C9"/>
          </a:solidFill>
          <a:ln>
            <a:solidFill>
              <a:srgbClr val="0DC7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1" y="197742"/>
            <a:ext cx="4112483" cy="93080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320" y="94734"/>
            <a:ext cx="852617" cy="113682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561" y="40160"/>
            <a:ext cx="893548" cy="119139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733" y="113269"/>
            <a:ext cx="852617" cy="113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800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CDA1-D7AA-44DC-9114-8CA809E762E8}" type="datetimeFigureOut">
              <a:rPr lang="en-GB" smtClean="0"/>
              <a:t>28/11/2022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270E-2E40-4D02-B275-CCF020DA5E0F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1326292"/>
          </a:xfrm>
          <a:prstGeom prst="rect">
            <a:avLst/>
          </a:prstGeom>
          <a:solidFill>
            <a:srgbClr val="0DC7C9"/>
          </a:solidFill>
          <a:ln>
            <a:solidFill>
              <a:srgbClr val="0DC7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1" y="197742"/>
            <a:ext cx="4112483" cy="9308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320" y="94734"/>
            <a:ext cx="852617" cy="11368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561" y="40160"/>
            <a:ext cx="893548" cy="119139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733" y="113269"/>
            <a:ext cx="852617" cy="113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397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CDA1-D7AA-44DC-9114-8CA809E762E8}" type="datetimeFigureOut">
              <a:rPr lang="en-GB" smtClean="0"/>
              <a:t>28/11/2022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270E-2E40-4D02-B275-CCF020DA5E0F}" type="slidenum">
              <a:rPr lang="en-GB" smtClean="0"/>
              <a:t>‹#›</a:t>
            </a:fld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1326292"/>
          </a:xfrm>
          <a:prstGeom prst="rect">
            <a:avLst/>
          </a:prstGeom>
          <a:solidFill>
            <a:srgbClr val="0DC7C9"/>
          </a:solidFill>
          <a:ln>
            <a:solidFill>
              <a:srgbClr val="0DC7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1" y="197742"/>
            <a:ext cx="4112483" cy="9308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320" y="94734"/>
            <a:ext cx="852617" cy="11368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561" y="40160"/>
            <a:ext cx="893548" cy="119139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733" y="113269"/>
            <a:ext cx="852617" cy="113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83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326292"/>
          </a:xfrm>
          <a:prstGeom prst="rect">
            <a:avLst/>
          </a:prstGeom>
          <a:solidFill>
            <a:srgbClr val="0DC7C9"/>
          </a:solidFill>
          <a:ln>
            <a:solidFill>
              <a:srgbClr val="0DC7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1" y="197742"/>
            <a:ext cx="4112483" cy="9308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320" y="94734"/>
            <a:ext cx="852617" cy="113682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561" y="40160"/>
            <a:ext cx="893548" cy="11913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733" y="113269"/>
            <a:ext cx="852617" cy="113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346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326292"/>
          </a:xfrm>
          <a:prstGeom prst="rect">
            <a:avLst/>
          </a:prstGeom>
          <a:solidFill>
            <a:srgbClr val="0DC7C9"/>
          </a:solidFill>
          <a:ln>
            <a:solidFill>
              <a:srgbClr val="0DC7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1" y="197742"/>
            <a:ext cx="4112483" cy="9308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320" y="94734"/>
            <a:ext cx="852617" cy="113682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561" y="40160"/>
            <a:ext cx="893548" cy="11913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733" y="113269"/>
            <a:ext cx="852617" cy="113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669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341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RentersVoice@housingrights.org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40660" y="1359212"/>
            <a:ext cx="4355757" cy="2199567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0660" y="3800825"/>
            <a:ext cx="4355757" cy="1889007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46882" y="1581680"/>
            <a:ext cx="45709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Renters’ Voice:</a:t>
            </a:r>
          </a:p>
          <a:p>
            <a:r>
              <a:rPr lang="en-US" sz="4000" dirty="0"/>
              <a:t>Cost of Living </a:t>
            </a:r>
            <a:r>
              <a:rPr lang="en-GB" sz="4000" dirty="0"/>
              <a:t>Crisis</a:t>
            </a:r>
          </a:p>
          <a:p>
            <a:r>
              <a:rPr lang="en-US" sz="4000" dirty="0"/>
              <a:t>Survey Findings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39512" y="4306824"/>
            <a:ext cx="3328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November 2022</a:t>
            </a:r>
            <a:br>
              <a:rPr lang="en-US" dirty="0"/>
            </a:br>
            <a:r>
              <a:rPr lang="en-US" dirty="0"/>
              <a:t>Jenni Millar and Brigitte Anton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4218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60E86-5DF4-4DF9-B9B1-E14755D22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297" y="1343053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Health is being affected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6"/>
          <a:stretch/>
        </p:blipFill>
        <p:spPr>
          <a:xfrm>
            <a:off x="34017" y="2454713"/>
            <a:ext cx="5416436" cy="3318558"/>
          </a:xfrm>
        </p:spPr>
      </p:pic>
      <p:sp>
        <p:nvSpPr>
          <p:cNvPr id="5" name="TextBox 4"/>
          <p:cNvSpPr txBox="1"/>
          <p:nvPr/>
        </p:nvSpPr>
        <p:spPr>
          <a:xfrm>
            <a:off x="5450453" y="3115818"/>
            <a:ext cx="3589833" cy="1777410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endParaRPr lang="en-US" sz="1500" dirty="0">
              <a:cs typeface="Calibri"/>
            </a:endParaRPr>
          </a:p>
          <a:p>
            <a:r>
              <a:rPr lang="en-US" sz="2400" dirty="0">
                <a:ea typeface="+mn-lt"/>
                <a:cs typeface="+mn-lt"/>
              </a:rPr>
              <a:t>Another 28% said they were worried their health will begin to suffer if things continue the way they are.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936406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60E86-5DF4-4DF9-B9B1-E14755D22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228" y="1704441"/>
            <a:ext cx="7886700" cy="716692"/>
          </a:xfrm>
        </p:spPr>
        <p:txBody>
          <a:bodyPr/>
          <a:lstStyle/>
          <a:p>
            <a:pPr algn="ctr"/>
            <a:r>
              <a:rPr lang="en-US" sz="4050" i="1" dirty="0">
                <a:solidFill>
                  <a:srgbClr val="0DC7C9"/>
                </a:solidFill>
              </a:rPr>
              <a:t>“Anxiety at all-time high”</a:t>
            </a:r>
            <a:r>
              <a:rPr lang="en-US" sz="4050" dirty="0">
                <a:solidFill>
                  <a:srgbClr val="0DC7C9"/>
                </a:solidFill>
              </a:rPr>
              <a:t>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664206-7A05-30E0-973D-E853B6659611}"/>
              </a:ext>
            </a:extLst>
          </p:cNvPr>
          <p:cNvSpPr txBox="1"/>
          <p:nvPr/>
        </p:nvSpPr>
        <p:spPr>
          <a:xfrm>
            <a:off x="370362" y="2842126"/>
            <a:ext cx="4664234" cy="8079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i="1" dirty="0">
                <a:solidFill>
                  <a:srgbClr val="0DC7C9"/>
                </a:solidFill>
                <a:ea typeface="+mn-lt"/>
                <a:cs typeface="+mn-lt"/>
              </a:rPr>
              <a:t>"Constant worry of finances has impacted my mood on a-daily-basis"</a:t>
            </a:r>
            <a:endParaRPr lang="en-US" sz="2400" i="1" dirty="0">
              <a:solidFill>
                <a:srgbClr val="0DC7C9"/>
              </a:solidFill>
              <a:cs typeface="Calibri" panose="020F050202020403020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369D49-7B0D-B000-D105-C5EA6D0D10DA}"/>
              </a:ext>
            </a:extLst>
          </p:cNvPr>
          <p:cNvSpPr txBox="1"/>
          <p:nvPr/>
        </p:nvSpPr>
        <p:spPr>
          <a:xfrm>
            <a:off x="4002309" y="4472530"/>
            <a:ext cx="5092859" cy="13157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700" i="1" dirty="0">
                <a:solidFill>
                  <a:srgbClr val="0DC7C9"/>
                </a:solidFill>
                <a:ea typeface="+mn-lt"/>
                <a:cs typeface="+mn-lt"/>
              </a:rPr>
              <a:t>"I am now medicating for anxiety and depression"</a:t>
            </a:r>
            <a:endParaRPr lang="en-GB" sz="2400" i="1" dirty="0">
              <a:solidFill>
                <a:srgbClr val="0DC7C9"/>
              </a:solidFill>
              <a:ea typeface="+mn-lt"/>
              <a:cs typeface="+mn-lt"/>
            </a:endParaRPr>
          </a:p>
          <a:p>
            <a:pPr marL="214313" indent="-214313">
              <a:buFont typeface="Symbol"/>
              <a:buChar char="•"/>
            </a:pPr>
            <a:endParaRPr lang="en-US" sz="1350" dirty="0">
              <a:ea typeface="+mn-lt"/>
              <a:cs typeface="+mn-lt"/>
            </a:endParaRPr>
          </a:p>
          <a:p>
            <a:pPr algn="l"/>
            <a:endParaRPr lang="en-GB" sz="1350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2EDB3A-A32A-A80E-23DB-ACB3561A6AAF}"/>
              </a:ext>
            </a:extLst>
          </p:cNvPr>
          <p:cNvSpPr txBox="1"/>
          <p:nvPr/>
        </p:nvSpPr>
        <p:spPr>
          <a:xfrm>
            <a:off x="725228" y="4071033"/>
            <a:ext cx="2439725" cy="17312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700" i="1" dirty="0">
                <a:solidFill>
                  <a:srgbClr val="0DC7C9"/>
                </a:solidFill>
                <a:ea typeface="+mn-lt"/>
                <a:cs typeface="+mn-lt"/>
              </a:rPr>
              <a:t>"Sleepless nights worrying about paying bills”</a:t>
            </a:r>
            <a:endParaRPr lang="en-US" sz="2700" dirty="0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67C32A-1F05-E59C-8AD4-C9FE630CA6DB}"/>
              </a:ext>
            </a:extLst>
          </p:cNvPr>
          <p:cNvSpPr txBox="1"/>
          <p:nvPr/>
        </p:nvSpPr>
        <p:spPr>
          <a:xfrm>
            <a:off x="5313503" y="2843032"/>
            <a:ext cx="3660493" cy="11772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i="1" dirty="0">
                <a:solidFill>
                  <a:srgbClr val="0DC7C9"/>
                </a:solidFill>
                <a:ea typeface="+mn-lt"/>
                <a:cs typeface="+mn-lt"/>
              </a:rPr>
              <a:t>"I can’t afford to visit my hometown and family and I am homesick"</a:t>
            </a:r>
            <a:endParaRPr lang="en-US" sz="2700" i="1" dirty="0">
              <a:solidFill>
                <a:srgbClr val="0DC7C9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2156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403" y="1306420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Action is needed now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471" y="2401549"/>
            <a:ext cx="6999058" cy="3954427"/>
          </a:xfrm>
        </p:spPr>
      </p:pic>
      <p:sp>
        <p:nvSpPr>
          <p:cNvPr id="5" name="TextBox 4"/>
          <p:cNvSpPr txBox="1"/>
          <p:nvPr/>
        </p:nvSpPr>
        <p:spPr>
          <a:xfrm>
            <a:off x="370376" y="2914650"/>
            <a:ext cx="2545373" cy="438582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1851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63811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i="1" dirty="0"/>
              <a:t>“We need a government. A functioning Stormont”</a:t>
            </a:r>
            <a:r>
              <a:rPr lang="en-US" dirty="0"/>
              <a:t> 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242048"/>
            <a:ext cx="7886700" cy="4351338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0" indent="0">
              <a:buNone/>
            </a:pPr>
            <a:r>
              <a:rPr lang="en-GB" sz="2400" dirty="0"/>
              <a:t>We asked private renters what would immediately help them most during this cost-of-living crisis: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Majority of respondents wanted to see:</a:t>
            </a:r>
            <a:endParaRPr lang="en-GB" sz="2400" dirty="0">
              <a:cs typeface="Calibri" panose="020F0502020204030204"/>
            </a:endParaRPr>
          </a:p>
          <a:p>
            <a:pPr lvl="1"/>
            <a:r>
              <a:rPr lang="en-GB" sz="2400" dirty="0"/>
              <a:t>some form of government rent control introduced </a:t>
            </a:r>
          </a:p>
          <a:p>
            <a:pPr lvl="1"/>
            <a:r>
              <a:rPr lang="en-US" sz="2400" dirty="0"/>
              <a:t>government schemes / vouchers introduced to help with energy costs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77235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06662"/>
            <a:ext cx="78867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dirty="0">
                <a:solidFill>
                  <a:srgbClr val="0DC7C9"/>
                </a:solidFill>
              </a:rPr>
              <a:t>“</a:t>
            </a:r>
            <a:r>
              <a:rPr lang="en-GB" sz="3600" i="1" dirty="0">
                <a:solidFill>
                  <a:srgbClr val="0DC7C9"/>
                </a:solidFill>
              </a:rPr>
              <a:t>I don’t believe voucher or 1 off payments are supportive in getting people onto a better footing. We need long term support through social security and support for excess rent</a:t>
            </a:r>
            <a:r>
              <a:rPr lang="en-GB" sz="3600" dirty="0">
                <a:solidFill>
                  <a:srgbClr val="0DC7C9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2039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51244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Thank 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820707"/>
            <a:ext cx="7886700" cy="4351338"/>
          </a:xfrm>
        </p:spPr>
        <p:txBody>
          <a:bodyPr/>
          <a:lstStyle/>
          <a:p>
            <a:r>
              <a:rPr lang="en-US" dirty="0"/>
              <a:t>For our full report email: </a:t>
            </a:r>
            <a:r>
              <a:rPr lang="en-US" dirty="0">
                <a:hlinkClick r:id="rId2"/>
              </a:rPr>
              <a:t>RentersVoice@housingrights.org.uk</a:t>
            </a:r>
            <a:r>
              <a:rPr lang="en-US" dirty="0"/>
              <a:t> </a:t>
            </a:r>
          </a:p>
          <a:p>
            <a:r>
              <a:rPr lang="en-US" dirty="0"/>
              <a:t>Please follow us on Twitter: @</a:t>
            </a:r>
            <a:r>
              <a:rPr lang="en-US" dirty="0" err="1"/>
              <a:t>RentersVoice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500" i="1" dirty="0">
                <a:solidFill>
                  <a:srgbClr val="0DC7C9"/>
                </a:solidFill>
              </a:rPr>
              <a:t>Any questions? </a:t>
            </a:r>
          </a:p>
        </p:txBody>
      </p:sp>
    </p:spTree>
    <p:extLst>
      <p:ext uri="{BB962C8B-B14F-4D97-AF65-F5344CB8AC3E}">
        <p14:creationId xmlns:p14="http://schemas.microsoft.com/office/powerpoint/2010/main" val="2153857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60E86-5DF4-4DF9-B9B1-E14755D22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74958"/>
            <a:ext cx="7886700" cy="716692"/>
          </a:xfrm>
        </p:spPr>
        <p:txBody>
          <a:bodyPr/>
          <a:lstStyle/>
          <a:p>
            <a:pPr algn="ctr"/>
            <a:r>
              <a:rPr lang="en-US" dirty="0"/>
              <a:t>Who are Renters’ Voice?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2988324"/>
            <a:ext cx="7886700" cy="3013987"/>
          </a:xfrm>
        </p:spPr>
        <p:txBody>
          <a:bodyPr vert="horz" lIns="68580" tIns="34290" rIns="68580" bIns="34290" rtlCol="0" anchor="t">
            <a:noAutofit/>
          </a:bodyPr>
          <a:lstStyle/>
          <a:p>
            <a:pPr marL="0" indent="0" algn="ctr">
              <a:buNone/>
            </a:pPr>
            <a:r>
              <a:rPr lang="en-US" sz="3600" dirty="0"/>
              <a:t>Renters’ Voice is a project for people renting from a private landlord or letting agent who want to improve things for private tenants in Northern Ireland. </a:t>
            </a:r>
            <a:endParaRPr lang="en-US" sz="3600">
              <a:cs typeface="Calibri"/>
            </a:endParaRP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74917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17239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Cost-of-living Crisis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5970" y="2429269"/>
            <a:ext cx="3664194" cy="3013987"/>
          </a:xfrm>
        </p:spPr>
        <p:txBody>
          <a:bodyPr vert="horz" lIns="68580" tIns="34290" rIns="68580" bIns="34290" rtlCol="0" anchor="t">
            <a:normAutofit fontScale="85000" lnSpcReduction="10000"/>
          </a:bodyPr>
          <a:lstStyle/>
          <a:p>
            <a:pPr fontAlgn="base"/>
            <a:endParaRPr lang="en-US" dirty="0"/>
          </a:p>
          <a:p>
            <a:pPr marL="0" indent="0" fontAlgn="base">
              <a:buNone/>
            </a:pPr>
            <a:r>
              <a:rPr lang="en-US" dirty="0"/>
              <a:t>Renters’ Voice designed a survey to see how private renters in Northern Ireland have been impacted by this cost-of-living crisis so far. </a:t>
            </a:r>
            <a:endParaRPr lang="en-US" dirty="0">
              <a:cs typeface="Calibri" panose="020F0502020204030204"/>
            </a:endParaRPr>
          </a:p>
          <a:p>
            <a:pPr marL="0" indent="0" fontAlgn="base">
              <a:buNone/>
            </a:pPr>
            <a:r>
              <a:rPr lang="en-US" dirty="0"/>
              <a:t>The findings provide us with powerful, personal testimony.   </a:t>
            </a:r>
            <a:endParaRPr lang="en-US" dirty="0">
              <a:cs typeface="Calibri" panose="020F0502020204030204"/>
            </a:endParaRPr>
          </a:p>
          <a:p>
            <a:pPr marL="0" indent="0" fontAlgn="base">
              <a:buNone/>
            </a:pPr>
            <a:endParaRPr lang="en-US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8"/>
          <a:stretch/>
        </p:blipFill>
        <p:spPr>
          <a:xfrm>
            <a:off x="0" y="2642801"/>
            <a:ext cx="4851156" cy="2897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916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60E86-5DF4-4DF9-B9B1-E14755D22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51244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People cannot afford their homes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26" y="2676807"/>
            <a:ext cx="5486400" cy="3090134"/>
          </a:xfrm>
        </p:spPr>
      </p:pic>
      <p:sp>
        <p:nvSpPr>
          <p:cNvPr id="5" name="TextBox 4"/>
          <p:cNvSpPr txBox="1"/>
          <p:nvPr/>
        </p:nvSpPr>
        <p:spPr>
          <a:xfrm>
            <a:off x="5888648" y="3429000"/>
            <a:ext cx="3078726" cy="2146742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GB" sz="2700" dirty="0"/>
              <a:t>Around half of respondents reported spending 40% or more of their income on rent. </a:t>
            </a:r>
            <a:endParaRPr lang="en-GB" sz="15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8993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60E86-5DF4-4DF9-B9B1-E14755D22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926110"/>
            <a:ext cx="7886700" cy="3618229"/>
          </a:xfrm>
        </p:spPr>
        <p:txBody>
          <a:bodyPr vert="horz" lIns="68580" tIns="34290" rIns="68580" bIns="34290" rtlCol="0" anchor="ctr">
            <a:noAutofit/>
          </a:bodyPr>
          <a:lstStyle/>
          <a:p>
            <a:pPr algn="ctr"/>
            <a:r>
              <a:rPr lang="en-GB" sz="4950" i="1" dirty="0">
                <a:solidFill>
                  <a:srgbClr val="0DC7C9"/>
                </a:solidFill>
              </a:rPr>
              <a:t>“</a:t>
            </a:r>
            <a:r>
              <a:rPr lang="en-GB" sz="4050" i="1" dirty="0">
                <a:solidFill>
                  <a:srgbClr val="0DC7C9"/>
                </a:solidFill>
              </a:rPr>
              <a:t>There is very little affordable housing. We are renting a property which is too expensive because there is nothing else available”</a:t>
            </a:r>
            <a:endParaRPr lang="en-US" sz="4050" dirty="0">
              <a:solidFill>
                <a:srgbClr val="0DC7C9"/>
              </a:solidFill>
              <a:cs typeface="Calibri Light" panose="020F0302020204030204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GB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6737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60E86-5DF4-4DF9-B9B1-E14755D22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144" y="1279526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Rents are rising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6"/>
          <a:stretch/>
        </p:blipFill>
        <p:spPr>
          <a:xfrm>
            <a:off x="-10755" y="2707026"/>
            <a:ext cx="4753084" cy="2871447"/>
          </a:xfrm>
        </p:spPr>
      </p:pic>
      <p:sp>
        <p:nvSpPr>
          <p:cNvPr id="5" name="TextBox 4"/>
          <p:cNvSpPr txBox="1"/>
          <p:nvPr/>
        </p:nvSpPr>
        <p:spPr>
          <a:xfrm>
            <a:off x="503144" y="2707027"/>
            <a:ext cx="3026685" cy="346249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endParaRPr lang="en-US" dirty="0">
              <a:cs typeface="Calibri"/>
            </a:endParaRPr>
          </a:p>
        </p:txBody>
      </p:sp>
      <p:pic>
        <p:nvPicPr>
          <p:cNvPr id="3" name="Picture 5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C8400CE5-2EBE-9129-052C-95EF150E468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138" r="2351"/>
          <a:stretch/>
        </p:blipFill>
        <p:spPr>
          <a:xfrm>
            <a:off x="4706469" y="2757545"/>
            <a:ext cx="4437531" cy="277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235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60E86-5DF4-4DF9-B9B1-E14755D22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06"/>
            <a:ext cx="7886700" cy="716692"/>
          </a:xfrm>
        </p:spPr>
        <p:txBody>
          <a:bodyPr>
            <a:normAutofit fontScale="90000"/>
          </a:bodyPr>
          <a:lstStyle/>
          <a:p>
            <a:pPr algn="ctr"/>
            <a:r>
              <a:rPr lang="en-US" i="1" dirty="0">
                <a:solidFill>
                  <a:srgbClr val="0DC7C9"/>
                </a:solidFill>
              </a:rPr>
              <a:t>“If my rent was to go up further, me and my family will end up homeless”</a:t>
            </a:r>
            <a:r>
              <a:rPr lang="en-US" dirty="0">
                <a:solidFill>
                  <a:srgbClr val="0DC7C9"/>
                </a:solidFill>
              </a:rPr>
              <a:t> 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FEE4FD-5ACA-665A-06CC-320BC547F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36575"/>
            <a:ext cx="7886700" cy="3013987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0" indent="0" algn="ctr">
              <a:buNone/>
            </a:pPr>
            <a:r>
              <a:rPr lang="en-GB" sz="2700" dirty="0">
                <a:ea typeface="+mn-lt"/>
                <a:cs typeface="+mn-lt"/>
              </a:rPr>
              <a:t>One respondent reported that their rent was £550 per month in 2021. They are now paying £750 per month for the same property. The respondent reported that the owner had carried out zero repairs or upgrades to the house during this period to warrant an extra £2400 per year. </a:t>
            </a:r>
            <a:endParaRPr lang="en-US" sz="2700" dirty="0">
              <a:cs typeface="Calibri" panose="020F050202020403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03" y="3973779"/>
            <a:ext cx="3310304" cy="623248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algn="ctr"/>
            <a:endParaRPr lang="en-US" dirty="0"/>
          </a:p>
          <a:p>
            <a:pPr algn="ctr"/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45618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60E86-5DF4-4DF9-B9B1-E14755D22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42279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Money is a constant worry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3259978"/>
            <a:ext cx="7886700" cy="4351338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0" indent="0" algn="ctr">
              <a:buNone/>
            </a:pPr>
            <a:r>
              <a:rPr lang="en-US" sz="4050" b="1" dirty="0"/>
              <a:t>97% </a:t>
            </a:r>
            <a:r>
              <a:rPr lang="en-US" sz="4050" dirty="0"/>
              <a:t>of respondents</a:t>
            </a:r>
            <a:r>
              <a:rPr lang="en-US" sz="4050" b="1" dirty="0"/>
              <a:t> </a:t>
            </a:r>
            <a:r>
              <a:rPr lang="en-US" sz="4050" dirty="0"/>
              <a:t>reported they were worried about their ability to pay their bills; </a:t>
            </a:r>
            <a:r>
              <a:rPr lang="en-US" sz="4050" b="1" dirty="0"/>
              <a:t>44% </a:t>
            </a:r>
            <a:r>
              <a:rPr lang="en-US" sz="4050" dirty="0"/>
              <a:t>reporting they were extremely worried.</a:t>
            </a:r>
            <a:endParaRPr lang="en-US" sz="4050" b="1" dirty="0">
              <a:cs typeface="Calibri" panose="020F0502020204030204"/>
            </a:endParaRPr>
          </a:p>
          <a:p>
            <a:pPr marL="342900" lvl="1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69858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57583-9DE1-4D1C-8F6A-98C91B2BC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892425"/>
            <a:ext cx="78867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950" i="1" dirty="0">
                <a:solidFill>
                  <a:srgbClr val="0DC7C9"/>
                </a:solidFill>
              </a:rPr>
              <a:t>“We can’t afford much after bills and are still trying to pay off debts”</a:t>
            </a:r>
            <a:r>
              <a:rPr lang="en-US" sz="4950" dirty="0">
                <a:solidFill>
                  <a:srgbClr val="0DC7C9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2524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49972bc-8b80-4d90-86ee-b5adea8ebe0f">
      <UserInfo>
        <DisplayName/>
        <AccountId xsi:nil="true"/>
        <AccountType/>
      </UserInfo>
    </SharedWithUsers>
    <TaxCatchAll xmlns="849972bc-8b80-4d90-86ee-b5adea8ebe0f" xsi:nil="true"/>
    <lcf76f155ced4ddcb4097134ff3c332f xmlns="bd08ac72-0f25-4fe2-91aa-0f16e9d9675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3E1B54A8464146B0ACD8FFEA2F5C21" ma:contentTypeVersion="14" ma:contentTypeDescription="Create a new document." ma:contentTypeScope="" ma:versionID="feb05a8b139d393b0ab3becfdd71fa72">
  <xsd:schema xmlns:xsd="http://www.w3.org/2001/XMLSchema" xmlns:xs="http://www.w3.org/2001/XMLSchema" xmlns:p="http://schemas.microsoft.com/office/2006/metadata/properties" xmlns:ns2="bd08ac72-0f25-4fe2-91aa-0f16e9d9675a" xmlns:ns3="849972bc-8b80-4d90-86ee-b5adea8ebe0f" targetNamespace="http://schemas.microsoft.com/office/2006/metadata/properties" ma:root="true" ma:fieldsID="a45a4888cf6eb60d5eec778a7ff8fff6" ns2:_="" ns3:_="">
    <xsd:import namespace="bd08ac72-0f25-4fe2-91aa-0f16e9d9675a"/>
    <xsd:import namespace="849972bc-8b80-4d90-86ee-b5adea8ebe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08ac72-0f25-4fe2-91aa-0f16e9d967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aab1029-e404-4b44-a6cf-691eb2acb59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9972bc-8b80-4d90-86ee-b5adea8ebe0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8144e34-75a5-495d-97f9-1398100f0c6e}" ma:internalName="TaxCatchAll" ma:showField="CatchAllData" ma:web="849972bc-8b80-4d90-86ee-b5adea8ebe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048F94-5CF2-4FCD-AC11-BD65EB3883F6}">
  <ds:schemaRefs>
    <ds:schemaRef ds:uri="http://purl.org/dc/elements/1.1/"/>
    <ds:schemaRef ds:uri="http://schemas.microsoft.com/office/2006/metadata/properties"/>
    <ds:schemaRef ds:uri="http://purl.org/dc/terms/"/>
    <ds:schemaRef ds:uri="a137df55-1f3c-4a8f-855d-d0a5535600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d8e67ca8-76be-4df3-a00c-cc8c7f9c42b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AE1D67A-F002-41D9-BF18-EA56CC909D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59A0AE-54E0-4B64-A425-8C3BFAD50B1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450</Words>
  <Application>Microsoft Office PowerPoint</Application>
  <PresentationFormat>On-screen Show (4:3)</PresentationFormat>
  <Paragraphs>41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Office Theme</vt:lpstr>
      <vt:lpstr>PowerPoint Presentation</vt:lpstr>
      <vt:lpstr>Who are Renters’ Voice?</vt:lpstr>
      <vt:lpstr>Cost-of-living Crisis</vt:lpstr>
      <vt:lpstr>People cannot afford their homes</vt:lpstr>
      <vt:lpstr>“There is very little affordable housing. We are renting a property which is too expensive because there is nothing else available”</vt:lpstr>
      <vt:lpstr>Rents are rising</vt:lpstr>
      <vt:lpstr>“If my rent was to go up further, me and my family will end up homeless” </vt:lpstr>
      <vt:lpstr>Money is a constant worry</vt:lpstr>
      <vt:lpstr>PowerPoint Presentation</vt:lpstr>
      <vt:lpstr>Health is being affected</vt:lpstr>
      <vt:lpstr>“Anxiety at all-time high” </vt:lpstr>
      <vt:lpstr>Action is needed now</vt:lpstr>
      <vt:lpstr>“We need a government. A functioning Stormont” 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Taryn Robinson</dc:creator>
  <cp:lastModifiedBy>Noeleen Lynn</cp:lastModifiedBy>
  <cp:revision>170</cp:revision>
  <dcterms:created xsi:type="dcterms:W3CDTF">2020-03-12T13:29:58Z</dcterms:created>
  <dcterms:modified xsi:type="dcterms:W3CDTF">2022-11-28T15:48:20Z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0x010100663E1B54A8464146B0ACD8FFEA2F5C21</vt:lpwstr>
  </property>
  <property fmtid="{D5CDD505-2E9C-101B-9397-08002B2CF9AE}" pid="3" name="Order">
    <vt:r8>6700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</Properties>
</file>