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5"/>
  </p:notesMasterIdLst>
  <p:sldIdLst>
    <p:sldId id="256" r:id="rId2"/>
    <p:sldId id="272" r:id="rId3"/>
    <p:sldId id="273" r:id="rId4"/>
    <p:sldId id="269" r:id="rId5"/>
    <p:sldId id="275" r:id="rId6"/>
    <p:sldId id="276" r:id="rId7"/>
    <p:sldId id="277" r:id="rId8"/>
    <p:sldId id="278" r:id="rId9"/>
    <p:sldId id="266" r:id="rId10"/>
    <p:sldId id="268" r:id="rId11"/>
    <p:sldId id="279" r:id="rId12"/>
    <p:sldId id="270" r:id="rId13"/>
    <p:sldId id="265" r:id="rId1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994" autoAdjust="0"/>
    <p:restoredTop sz="71408" autoAdjust="0"/>
  </p:normalViewPr>
  <p:slideViewPr>
    <p:cSldViewPr snapToGrid="0">
      <p:cViewPr varScale="1">
        <p:scale>
          <a:sx n="104" d="100"/>
          <a:sy n="104" d="100"/>
        </p:scale>
        <p:origin x="-85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7AE360F-02BE-4117-BB81-59FF7B63C38C}" type="datetimeFigureOut">
              <a:rPr lang="en-GB" smtClean="0"/>
              <a:pPr/>
              <a:t>9/18/18</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6B2AF17-3FDC-46A9-993B-814C8C9759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241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2AF17-3FDC-46A9-993B-814C8C975916}" type="slidenum">
              <a:rPr lang="en-GB" smtClean="0"/>
              <a:pPr/>
              <a:t>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35782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B2AF17-3FDC-46A9-993B-814C8C975916}" type="slidenum">
              <a:rPr lang="en-GB" smtClean="0"/>
              <a:pPr/>
              <a:t>10</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522850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2AF17-3FDC-46A9-993B-814C8C975916}" type="slidenum">
              <a:rPr lang="en-GB" smtClean="0"/>
              <a:pPr/>
              <a:t>11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796113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B2AF17-3FDC-46A9-993B-814C8C975916}" type="slidenum">
              <a:rPr lang="en-GB" smtClean="0"/>
              <a:pPr/>
              <a:t>12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01660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Community planning is still a relatively new structure in Northern Ireland and we should recognise that there are obstacles to its success.  Partnership is easy in theory but harder to put into practice.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Therefore in closing, I would like to pose some questions on the challenges around Community planning which might inform our Question and Answer section.</a:t>
            </a:r>
          </a:p>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1. How can your organisation use Community Planning to make collaborative gains?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2. How can we communicate better with partners and citizens?	</a:t>
            </a:r>
            <a:br>
              <a:rPr lang="en-GB" sz="1200" b="1"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3. How can we address cultural change and resource commitment?</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Thank you</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6B2AF17-3FDC-46A9-993B-814C8C975916}" type="slidenum">
              <a:rPr lang="en-GB" smtClean="0"/>
              <a:pPr/>
              <a:t>13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494036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2AF17-3FDC-46A9-993B-814C8C975916}" type="slidenum">
              <a:rPr lang="en-GB" smtClean="0"/>
              <a:pPr/>
              <a:t>2</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053582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6B2AF17-3FDC-46A9-993B-814C8C975916}" type="slidenum">
              <a:rPr lang="en-GB" smtClean="0"/>
              <a:pPr/>
              <a:t>3</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95930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6B2AF17-3FDC-46A9-993B-814C8C975916}" type="slidenum">
              <a:rPr lang="en-GB" smtClean="0"/>
              <a:pPr/>
              <a:t>4</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358436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2AF17-3FDC-46A9-993B-814C8C975916}"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233324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2AF17-3FDC-46A9-993B-814C8C97591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355775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B2AF17-3FDC-46A9-993B-814C8C97591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187734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B2AF17-3FDC-46A9-993B-814C8C97591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087769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B2AF17-3FDC-46A9-993B-814C8C975916}" type="slidenum">
              <a:rPr lang="en-GB" smtClean="0"/>
              <a:pPr/>
              <a:t>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735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86E284-3243-4F9E-A520-BCAD2050431B}" type="datetimeFigureOut">
              <a:rPr lang="en-GB" smtClean="0"/>
              <a:pPr/>
              <a:t>9/18/18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67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86E284-3243-4F9E-A520-BCAD2050431B}" type="datetimeFigureOut">
              <a:rPr lang="en-GB" smtClean="0"/>
              <a:pPr/>
              <a:t>9/18/18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955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86E284-3243-4F9E-A520-BCAD2050431B}" type="datetimeFigureOut">
              <a:rPr lang="en-GB" smtClean="0"/>
              <a:pPr/>
              <a:t>9/18/18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50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86E284-3243-4F9E-A520-BCAD2050431B}" type="datetimeFigureOut">
              <a:rPr lang="en-GB" smtClean="0"/>
              <a:pPr/>
              <a:t>9/18/18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52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6E284-3243-4F9E-A520-BCAD2050431B}" type="datetimeFigureOut">
              <a:rPr lang="en-GB" smtClean="0"/>
              <a:pPr/>
              <a:t>9/18/18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248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86E284-3243-4F9E-A520-BCAD2050431B}" type="datetimeFigureOut">
              <a:rPr lang="en-GB" smtClean="0"/>
              <a:pPr/>
              <a:t>9/18/18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448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86E284-3243-4F9E-A520-BCAD2050431B}" type="datetimeFigureOut">
              <a:rPr lang="en-GB" smtClean="0"/>
              <a:pPr/>
              <a:t>9/18/18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330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86E284-3243-4F9E-A520-BCAD2050431B}" type="datetimeFigureOut">
              <a:rPr lang="en-GB" smtClean="0"/>
              <a:pPr/>
              <a:t>9/18/18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563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6E284-3243-4F9E-A520-BCAD2050431B}" type="datetimeFigureOut">
              <a:rPr lang="en-GB" smtClean="0"/>
              <a:pPr/>
              <a:t>9/18/18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463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6E284-3243-4F9E-A520-BCAD2050431B}" type="datetimeFigureOut">
              <a:rPr lang="en-GB" smtClean="0"/>
              <a:pPr/>
              <a:t>9/18/18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204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6E284-3243-4F9E-A520-BCAD2050431B}" type="datetimeFigureOut">
              <a:rPr lang="en-GB" smtClean="0"/>
              <a:pPr/>
              <a:t>9/18/18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01825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6E284-3243-4F9E-A520-BCAD2050431B}" type="datetimeFigureOut">
              <a:rPr lang="en-GB" smtClean="0"/>
              <a:pPr/>
              <a:t>9/18/18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88ACC-4149-41EE-8EB6-4C7BB433F616}"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452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1.png"/><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44517"/>
            <a:ext cx="12192000" cy="2757521"/>
          </a:xfrm>
        </p:spPr>
        <p:txBody>
          <a:bodyPr>
            <a:normAutofit fontScale="90000"/>
          </a:bodyPr>
          <a:lstStyle/>
          <a:p>
            <a:r>
              <a:rPr lang="en-GB" sz="5400" dirty="0" smtClean="0"/>
              <a:t/>
            </a:r>
            <a:br>
              <a:rPr lang="en-GB" sz="5400" dirty="0" smtClean="0"/>
            </a:br>
            <a:r>
              <a:rPr lang="en-GB" sz="5400" dirty="0" smtClean="0"/>
              <a:t>Promoting wellbeing &amp; tackling housing  challenges</a:t>
            </a:r>
            <a:br>
              <a:rPr lang="en-GB" sz="5400" dirty="0" smtClean="0"/>
            </a:br>
            <a:r>
              <a:rPr lang="en-GB" sz="5400" dirty="0"/>
              <a:t>The role of Government	</a:t>
            </a:r>
          </a:p>
        </p:txBody>
      </p:sp>
      <p:sp>
        <p:nvSpPr>
          <p:cNvPr id="3" name="Subtitle 2"/>
          <p:cNvSpPr>
            <a:spLocks noGrp="1"/>
          </p:cNvSpPr>
          <p:nvPr>
            <p:ph type="subTitle" idx="1"/>
          </p:nvPr>
        </p:nvSpPr>
        <p:spPr>
          <a:xfrm>
            <a:off x="1523999" y="4297013"/>
            <a:ext cx="9144000" cy="1655762"/>
          </a:xfrm>
        </p:spPr>
        <p:txBody>
          <a:bodyPr/>
          <a:lstStyle/>
          <a:p>
            <a:endParaRPr lang="en-GB" dirty="0" smtClean="0"/>
          </a:p>
          <a:p>
            <a:r>
              <a:rPr lang="en-GB" dirty="0" smtClean="0"/>
              <a:t>Louise Warde Hunter </a:t>
            </a:r>
          </a:p>
        </p:txBody>
      </p:sp>
      <p:pic>
        <p:nvPicPr>
          <p:cNvPr id="4" name="Picture 2"/>
          <p:cNvPicPr>
            <a:picLocks noChangeAspect="1" noChangeArrowheads="1"/>
          </p:cNvPicPr>
          <p:nvPr/>
        </p:nvPicPr>
        <p:blipFill>
          <a:blip r:embed="rId3" cstate="print"/>
          <a:srcRect/>
          <a:stretch>
            <a:fillRect/>
          </a:stretch>
        </p:blipFill>
        <p:spPr bwMode="auto">
          <a:xfrm>
            <a:off x="9392704" y="182880"/>
            <a:ext cx="2550591" cy="673252"/>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2189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2728" y="3651032"/>
            <a:ext cx="3858972" cy="298684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430647" y="556452"/>
            <a:ext cx="6185046" cy="61891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1935" y="127954"/>
            <a:ext cx="4556354" cy="3035375"/>
          </a:xfrm>
          <a:prstGeom prst="rect">
            <a:avLst/>
          </a:prstGeom>
        </p:spPr>
      </p:pic>
      <p:pic>
        <p:nvPicPr>
          <p:cNvPr id="10" name="Picture 2"/>
          <p:cNvPicPr>
            <a:picLocks noChangeAspect="1" noChangeArrowheads="1"/>
          </p:cNvPicPr>
          <p:nvPr/>
        </p:nvPicPr>
        <p:blipFill>
          <a:blip r:embed="rId6" cstate="print"/>
          <a:srcRect/>
          <a:stretch>
            <a:fillRect/>
          </a:stretch>
        </p:blipFill>
        <p:spPr bwMode="auto">
          <a:xfrm>
            <a:off x="9519704" y="135440"/>
            <a:ext cx="2550591" cy="673252"/>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124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4364" y="230188"/>
            <a:ext cx="2748966" cy="951711"/>
          </a:xfrm>
        </p:spPr>
      </p:pic>
      <p:pic>
        <p:nvPicPr>
          <p:cNvPr id="6" name="Picture 2"/>
          <p:cNvPicPr>
            <a:picLocks noChangeAspect="1" noChangeArrowheads="1"/>
          </p:cNvPicPr>
          <p:nvPr/>
        </p:nvPicPr>
        <p:blipFill>
          <a:blip r:embed="rId4" cstate="print"/>
          <a:srcRect/>
          <a:stretch>
            <a:fillRect/>
          </a:stretch>
        </p:blipFill>
        <p:spPr bwMode="auto">
          <a:xfrm>
            <a:off x="9502863" y="230188"/>
            <a:ext cx="2274749" cy="600441"/>
          </a:xfrm>
          <a:prstGeom prst="rect">
            <a:avLst/>
          </a:prstGeom>
          <a:noFill/>
          <a:ln w="9525">
            <a:noFill/>
            <a:miter lim="800000"/>
            <a:headEnd/>
            <a:tailEnd/>
          </a:ln>
        </p:spPr>
      </p:pic>
      <p:sp>
        <p:nvSpPr>
          <p:cNvPr id="7" name="Rectangle 6"/>
          <p:cNvSpPr/>
          <p:nvPr/>
        </p:nvSpPr>
        <p:spPr>
          <a:xfrm>
            <a:off x="414364" y="1389776"/>
            <a:ext cx="5838156" cy="4678717"/>
          </a:xfrm>
          <a:prstGeom prst="rect">
            <a:avLst/>
          </a:prstGeom>
        </p:spPr>
        <p:txBody>
          <a:bodyPr wrap="square">
            <a:spAutoFit/>
          </a:bodyPr>
          <a:lstStyle/>
          <a:p>
            <a:pPr lvl="0">
              <a:lnSpc>
                <a:spcPct val="106000"/>
              </a:lnSpc>
              <a:spcAft>
                <a:spcPts val="800"/>
              </a:spcAft>
            </a:pPr>
            <a:r>
              <a:rPr lang="en-GB" sz="3200" dirty="0" smtClean="0">
                <a:latin typeface="+mj-lt"/>
                <a:ea typeface="Calibri" panose="020F0502020204030204" pitchFamily="34" charset="0"/>
              </a:rPr>
              <a:t>Identify </a:t>
            </a:r>
            <a:r>
              <a:rPr lang="en-GB" sz="3200" dirty="0">
                <a:latin typeface="+mj-lt"/>
                <a:ea typeface="Calibri" panose="020F0502020204030204" pitchFamily="34" charset="0"/>
              </a:rPr>
              <a:t>land </a:t>
            </a:r>
            <a:r>
              <a:rPr lang="en-GB" sz="3200" dirty="0" smtClean="0">
                <a:latin typeface="+mj-lt"/>
                <a:ea typeface="Calibri" panose="020F0502020204030204" pitchFamily="34" charset="0"/>
              </a:rPr>
              <a:t>for housing :</a:t>
            </a:r>
          </a:p>
          <a:p>
            <a:pPr marL="742950" lvl="1" indent="-285750">
              <a:lnSpc>
                <a:spcPct val="106000"/>
              </a:lnSpc>
              <a:spcAft>
                <a:spcPts val="800"/>
              </a:spcAft>
              <a:buFont typeface="Wingdings" panose="05000000000000000000" pitchFamily="2" charset="2"/>
              <a:buChar char="Ø"/>
            </a:pPr>
            <a:r>
              <a:rPr lang="en-GB" sz="3200" dirty="0">
                <a:latin typeface="+mj-lt"/>
                <a:ea typeface="Calibri" panose="020F0502020204030204" pitchFamily="34" charset="0"/>
              </a:rPr>
              <a:t>	</a:t>
            </a:r>
            <a:r>
              <a:rPr lang="en-GB" sz="3200" dirty="0" smtClean="0">
                <a:latin typeface="+mj-lt"/>
                <a:ea typeface="Calibri" panose="020F0502020204030204" pitchFamily="34" charset="0"/>
              </a:rPr>
              <a:t> Local Development Plan </a:t>
            </a:r>
            <a:endParaRPr lang="en-GB" sz="3200" dirty="0">
              <a:latin typeface="+mj-lt"/>
              <a:ea typeface="Calibri" panose="020F0502020204030204" pitchFamily="34" charset="0"/>
            </a:endParaRPr>
          </a:p>
          <a:p>
            <a:pPr>
              <a:lnSpc>
                <a:spcPct val="106000"/>
              </a:lnSpc>
              <a:spcAft>
                <a:spcPts val="800"/>
              </a:spcAft>
            </a:pPr>
            <a:endParaRPr lang="en-GB" sz="3200" dirty="0" smtClean="0">
              <a:latin typeface="+mj-lt"/>
              <a:ea typeface="Calibri" panose="020F0502020204030204" pitchFamily="34" charset="0"/>
            </a:endParaRPr>
          </a:p>
          <a:p>
            <a:pPr>
              <a:lnSpc>
                <a:spcPct val="106000"/>
              </a:lnSpc>
              <a:spcAft>
                <a:spcPts val="800"/>
              </a:spcAft>
            </a:pPr>
            <a:r>
              <a:rPr lang="en-GB" sz="3200" dirty="0" smtClean="0">
                <a:latin typeface="+mj-lt"/>
                <a:ea typeface="Calibri" panose="020F0502020204030204" pitchFamily="34" charset="0"/>
              </a:rPr>
              <a:t>Housing needs - older people; mobility &amp; disability; prices &amp; tenures</a:t>
            </a:r>
          </a:p>
          <a:p>
            <a:pPr marL="742950" lvl="1" indent="-285750">
              <a:lnSpc>
                <a:spcPct val="106000"/>
              </a:lnSpc>
              <a:spcAft>
                <a:spcPts val="800"/>
              </a:spcAft>
              <a:buFont typeface="Wingdings" panose="05000000000000000000" pitchFamily="2" charset="2"/>
              <a:buChar char="Ø"/>
            </a:pPr>
            <a:r>
              <a:rPr lang="en-GB" sz="3200" dirty="0">
                <a:latin typeface="+mj-lt"/>
                <a:ea typeface="Calibri" panose="020F0502020204030204" pitchFamily="34" charset="0"/>
              </a:rPr>
              <a:t>	</a:t>
            </a:r>
            <a:r>
              <a:rPr lang="en-GB" sz="3200" dirty="0" smtClean="0">
                <a:latin typeface="+mj-lt"/>
                <a:ea typeface="Calibri" panose="020F0502020204030204" pitchFamily="34" charset="0"/>
              </a:rPr>
              <a:t> Building </a:t>
            </a:r>
            <a:r>
              <a:rPr lang="en-GB" sz="3200" dirty="0">
                <a:latin typeface="+mj-lt"/>
                <a:ea typeface="Calibri" panose="020F0502020204030204" pitchFamily="34" charset="0"/>
              </a:rPr>
              <a:t>standards &amp; </a:t>
            </a:r>
            <a:r>
              <a:rPr lang="en-GB" sz="3200" dirty="0" err="1">
                <a:latin typeface="+mj-lt"/>
                <a:ea typeface="Calibri" panose="020F0502020204030204" pitchFamily="34" charset="0"/>
              </a:rPr>
              <a:t>LDP</a:t>
            </a:r>
            <a:r>
              <a:rPr lang="en-GB" sz="3200" dirty="0">
                <a:latin typeface="+mj-lt"/>
                <a:ea typeface="Calibri" panose="020F0502020204030204" pitchFamily="34" charset="0"/>
              </a:rPr>
              <a:t> policy</a:t>
            </a:r>
          </a:p>
        </p:txBody>
      </p:sp>
      <p:sp>
        <p:nvSpPr>
          <p:cNvPr id="8" name="Rectangle 7"/>
          <p:cNvSpPr/>
          <p:nvPr/>
        </p:nvSpPr>
        <p:spPr>
          <a:xfrm>
            <a:off x="6512528" y="1237190"/>
            <a:ext cx="5782961" cy="5416868"/>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n-GB" sz="3200" dirty="0" smtClean="0">
                <a:latin typeface="+mj-lt"/>
                <a:ea typeface="Calibri" panose="020F0502020204030204" pitchFamily="34" charset="0"/>
              </a:rPr>
              <a:t>NI Housing Executive</a:t>
            </a:r>
            <a:endParaRPr lang="en-GB" sz="3200" dirty="0">
              <a:latin typeface="+mj-lt"/>
              <a:ea typeface="Calibri" panose="020F0502020204030204" pitchFamily="34" charset="0"/>
            </a:endParaRPr>
          </a:p>
          <a:p>
            <a:pPr marL="342900" lvl="0" indent="-342900">
              <a:lnSpc>
                <a:spcPct val="150000"/>
              </a:lnSpc>
              <a:spcAft>
                <a:spcPts val="0"/>
              </a:spcAft>
              <a:buFont typeface="Symbol" panose="05050102010706020507" pitchFamily="18" charset="2"/>
              <a:buChar char=""/>
            </a:pPr>
            <a:r>
              <a:rPr lang="en-GB" sz="3200" dirty="0">
                <a:latin typeface="+mj-lt"/>
                <a:ea typeface="Calibri" panose="020F0502020204030204" pitchFamily="34" charset="0"/>
              </a:rPr>
              <a:t>Community representatives;</a:t>
            </a:r>
          </a:p>
          <a:p>
            <a:pPr marL="342900" lvl="0" indent="-342900">
              <a:lnSpc>
                <a:spcPct val="150000"/>
              </a:lnSpc>
              <a:spcAft>
                <a:spcPts val="0"/>
              </a:spcAft>
              <a:buFont typeface="Symbol" panose="05050102010706020507" pitchFamily="18" charset="2"/>
              <a:buChar char=""/>
            </a:pPr>
            <a:r>
              <a:rPr lang="en-GB" sz="3200" dirty="0">
                <a:latin typeface="+mj-lt"/>
                <a:ea typeface="Calibri" panose="020F0502020204030204" pitchFamily="34" charset="0"/>
              </a:rPr>
              <a:t>DfC Housing Group;</a:t>
            </a:r>
          </a:p>
          <a:p>
            <a:pPr marL="342900" lvl="0" indent="-342900">
              <a:lnSpc>
                <a:spcPct val="150000"/>
              </a:lnSpc>
              <a:spcAft>
                <a:spcPts val="0"/>
              </a:spcAft>
              <a:buFont typeface="Symbol" panose="05050102010706020507" pitchFamily="18" charset="2"/>
              <a:buChar char=""/>
            </a:pPr>
            <a:r>
              <a:rPr lang="en-GB" sz="3200" dirty="0">
                <a:latin typeface="+mj-lt"/>
                <a:ea typeface="Calibri" panose="020F0502020204030204" pitchFamily="34" charset="0"/>
              </a:rPr>
              <a:t>Housing associations;</a:t>
            </a:r>
          </a:p>
          <a:p>
            <a:pPr marL="342900" lvl="0" indent="-342900">
              <a:lnSpc>
                <a:spcPct val="150000"/>
              </a:lnSpc>
              <a:spcBef>
                <a:spcPts val="1200"/>
              </a:spcBef>
              <a:spcAft>
                <a:spcPts val="0"/>
              </a:spcAft>
              <a:buFont typeface="Symbol" panose="05050102010706020507" pitchFamily="18" charset="2"/>
              <a:buChar char=""/>
            </a:pPr>
            <a:r>
              <a:rPr lang="en-GB" sz="3200" dirty="0">
                <a:latin typeface="+mj-lt"/>
                <a:ea typeface="Calibri" panose="020F0502020204030204" pitchFamily="34" charset="0"/>
              </a:rPr>
              <a:t>LCCC; </a:t>
            </a:r>
          </a:p>
          <a:p>
            <a:pPr marL="342900" lvl="0" indent="-342900">
              <a:lnSpc>
                <a:spcPct val="150000"/>
              </a:lnSpc>
              <a:spcAft>
                <a:spcPts val="0"/>
              </a:spcAft>
              <a:buFont typeface="Symbol" panose="05050102010706020507" pitchFamily="18" charset="2"/>
              <a:buChar char=""/>
            </a:pPr>
            <a:r>
              <a:rPr lang="en-GB" sz="3200" dirty="0">
                <a:latin typeface="+mj-lt"/>
                <a:ea typeface="Calibri" panose="020F0502020204030204" pitchFamily="34" charset="0"/>
              </a:rPr>
              <a:t>Private sector – landlords, agents.</a:t>
            </a:r>
            <a:endParaRPr lang="en-GB" sz="3200" dirty="0">
              <a:effectLst/>
              <a:latin typeface="+mj-lt"/>
              <a:ea typeface="Calibri" panose="020F0502020204030204" pitchFamily="34" charset="0"/>
            </a:endParaRPr>
          </a:p>
        </p:txBody>
      </p:sp>
      <p:sp>
        <p:nvSpPr>
          <p:cNvPr id="9" name="Rectangle 8"/>
          <p:cNvSpPr/>
          <p:nvPr/>
        </p:nvSpPr>
        <p:spPr>
          <a:xfrm>
            <a:off x="6648452" y="575485"/>
            <a:ext cx="6096000" cy="754694"/>
          </a:xfrm>
          <a:prstGeom prst="rect">
            <a:avLst/>
          </a:prstGeom>
        </p:spPr>
        <p:txBody>
          <a:bodyPr>
            <a:spAutoFit/>
          </a:bodyPr>
          <a:lstStyle/>
          <a:p>
            <a:pPr lvl="0">
              <a:lnSpc>
                <a:spcPct val="150000"/>
              </a:lnSpc>
              <a:spcAft>
                <a:spcPts val="0"/>
              </a:spcAft>
            </a:pPr>
            <a:r>
              <a:rPr lang="en-GB" sz="3200" b="1" dirty="0" smtClean="0">
                <a:latin typeface="+mj-lt"/>
                <a:ea typeface="Calibri" panose="020F0502020204030204" pitchFamily="34" charset="0"/>
              </a:rPr>
              <a:t>Partners</a:t>
            </a:r>
            <a:endParaRPr lang="en-GB" sz="3200" dirty="0">
              <a:effectLst/>
              <a:latin typeface="+mj-lt"/>
              <a:ea typeface="Calibri" panose="020F0502020204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359045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1446" y="323224"/>
            <a:ext cx="9043830" cy="6019800"/>
          </a:xfrm>
          <a:prstGeom prst="rect">
            <a:avLst/>
          </a:prstGeom>
          <a:ln>
            <a:noFill/>
          </a:ln>
          <a:effectLst>
            <a:softEdge rad="112500"/>
          </a:effectLst>
        </p:spPr>
      </p:pic>
      <p:sp>
        <p:nvSpPr>
          <p:cNvPr id="2" name="Title 1"/>
          <p:cNvSpPr>
            <a:spLocks noGrp="1"/>
          </p:cNvSpPr>
          <p:nvPr>
            <p:ph type="title"/>
          </p:nvPr>
        </p:nvSpPr>
        <p:spPr>
          <a:xfrm>
            <a:off x="1257898" y="1650040"/>
            <a:ext cx="7890632" cy="146094"/>
          </a:xfrm>
        </p:spPr>
        <p:txBody>
          <a:bodyPr>
            <a:noAutofit/>
          </a:bodyPr>
          <a:lstStyle/>
          <a:p>
            <a:r>
              <a:rPr lang="en-GB" sz="4000" b="1" spc="250" dirty="0" smtClean="0">
                <a:solidFill>
                  <a:schemeClr val="accent4">
                    <a:lumMod val="60000"/>
                    <a:lumOff val="40000"/>
                  </a:schemeClr>
                </a:solidFill>
              </a:rPr>
              <a:t>Coming together is a beginning, keeping together is progress.</a:t>
            </a:r>
            <a:br>
              <a:rPr lang="en-GB" sz="4000" b="1" spc="250" dirty="0" smtClean="0">
                <a:solidFill>
                  <a:schemeClr val="accent4">
                    <a:lumMod val="60000"/>
                    <a:lumOff val="40000"/>
                  </a:schemeClr>
                </a:solidFill>
              </a:rPr>
            </a:br>
            <a:r>
              <a:rPr lang="en-GB" sz="4000" b="1" spc="250" dirty="0" smtClean="0">
                <a:solidFill>
                  <a:schemeClr val="accent4">
                    <a:lumMod val="60000"/>
                    <a:lumOff val="40000"/>
                  </a:schemeClr>
                </a:solidFill>
              </a:rPr>
              <a:t/>
            </a:r>
            <a:br>
              <a:rPr lang="en-GB" sz="4000" b="1" spc="250" dirty="0" smtClean="0">
                <a:solidFill>
                  <a:schemeClr val="accent4">
                    <a:lumMod val="60000"/>
                    <a:lumOff val="40000"/>
                  </a:schemeClr>
                </a:solidFill>
              </a:rPr>
            </a:br>
            <a:r>
              <a:rPr lang="en-GB" sz="4000" b="1" spc="250" dirty="0" smtClean="0">
                <a:solidFill>
                  <a:schemeClr val="accent4">
                    <a:lumMod val="60000"/>
                    <a:lumOff val="40000"/>
                  </a:schemeClr>
                </a:solidFill>
              </a:rPr>
              <a:t>Working together is success.</a:t>
            </a:r>
            <a:endParaRPr lang="en-GB" sz="4000" b="1" spc="250" dirty="0">
              <a:solidFill>
                <a:schemeClr val="accent4">
                  <a:lumMod val="60000"/>
                  <a:lumOff val="40000"/>
                </a:schemeClr>
              </a:solidFill>
            </a:endParaRPr>
          </a:p>
        </p:txBody>
      </p:sp>
      <p:sp>
        <p:nvSpPr>
          <p:cNvPr id="5" name="TextBox 4"/>
          <p:cNvSpPr txBox="1"/>
          <p:nvPr/>
        </p:nvSpPr>
        <p:spPr>
          <a:xfrm>
            <a:off x="7315200" y="5621089"/>
            <a:ext cx="2150076" cy="523220"/>
          </a:xfrm>
          <a:prstGeom prst="rect">
            <a:avLst/>
          </a:prstGeom>
          <a:noFill/>
        </p:spPr>
        <p:txBody>
          <a:bodyPr wrap="square" rtlCol="0">
            <a:spAutoFit/>
          </a:bodyPr>
          <a:lstStyle/>
          <a:p>
            <a:r>
              <a:rPr lang="en-GB" sz="2800" i="1" dirty="0" smtClean="0">
                <a:solidFill>
                  <a:schemeClr val="bg1">
                    <a:lumMod val="95000"/>
                  </a:schemeClr>
                </a:solidFill>
              </a:rPr>
              <a:t>Henry Ford</a:t>
            </a:r>
            <a:endParaRPr lang="en-GB" sz="2800" i="1" dirty="0">
              <a:solidFill>
                <a:schemeClr val="bg1">
                  <a:lumMod val="95000"/>
                </a:schemeClr>
              </a:solidFill>
            </a:endParaRPr>
          </a:p>
        </p:txBody>
      </p:sp>
      <p:pic>
        <p:nvPicPr>
          <p:cNvPr id="6" name="Picture 2"/>
          <p:cNvPicPr>
            <a:picLocks noChangeAspect="1" noChangeArrowheads="1"/>
          </p:cNvPicPr>
          <p:nvPr/>
        </p:nvPicPr>
        <p:blipFill>
          <a:blip r:embed="rId4" cstate="print"/>
          <a:srcRect/>
          <a:stretch>
            <a:fillRect/>
          </a:stretch>
        </p:blipFill>
        <p:spPr bwMode="auto">
          <a:xfrm>
            <a:off x="9502863" y="230188"/>
            <a:ext cx="2274749" cy="600441"/>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6150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9446593" y="230188"/>
            <a:ext cx="2274749" cy="600441"/>
          </a:xfrm>
          <a:prstGeom prst="rect">
            <a:avLst/>
          </a:prstGeom>
          <a:noFill/>
          <a:ln w="9525">
            <a:noFill/>
            <a:miter lim="800000"/>
            <a:headEnd/>
            <a:tailEnd/>
          </a:ln>
        </p:spPr>
      </p:pic>
      <p:sp>
        <p:nvSpPr>
          <p:cNvPr id="5" name="Title 4"/>
          <p:cNvSpPr>
            <a:spLocks noGrp="1"/>
          </p:cNvSpPr>
          <p:nvPr>
            <p:ph type="title"/>
          </p:nvPr>
        </p:nvSpPr>
        <p:spPr>
          <a:xfrm>
            <a:off x="2941320" y="340477"/>
            <a:ext cx="5996323" cy="689252"/>
          </a:xfrm>
        </p:spPr>
        <p:txBody>
          <a:bodyPr>
            <a:noAutofit/>
          </a:bodyPr>
          <a:lstStyle/>
          <a:p>
            <a:r>
              <a:rPr lang="en-GB" sz="4800" b="1" dirty="0" smtClean="0"/>
              <a:t>Challenge Questions </a:t>
            </a:r>
            <a:endParaRPr lang="en-GB" sz="4800" b="1" dirty="0"/>
          </a:p>
        </p:txBody>
      </p:sp>
      <p:sp>
        <p:nvSpPr>
          <p:cNvPr id="6" name="Content Placeholder 5"/>
          <p:cNvSpPr>
            <a:spLocks noGrp="1"/>
          </p:cNvSpPr>
          <p:nvPr>
            <p:ph idx="1"/>
          </p:nvPr>
        </p:nvSpPr>
        <p:spPr>
          <a:xfrm>
            <a:off x="506627" y="1478864"/>
            <a:ext cx="11214715" cy="4588304"/>
          </a:xfrm>
        </p:spPr>
        <p:txBody>
          <a:bodyPr>
            <a:normAutofit/>
          </a:bodyPr>
          <a:lstStyle/>
          <a:p>
            <a:pPr marL="0" indent="0">
              <a:buNone/>
            </a:pPr>
            <a:r>
              <a:rPr lang="en-GB" b="1" dirty="0" smtClean="0"/>
              <a:t>1</a:t>
            </a:r>
            <a:r>
              <a:rPr lang="en-GB" b="1" dirty="0"/>
              <a:t>. How can your organisation use Community Planning to make collaborative gains?</a:t>
            </a:r>
            <a:endParaRPr lang="en-GB" dirty="0"/>
          </a:p>
          <a:p>
            <a:endParaRPr lang="en-GB" dirty="0"/>
          </a:p>
          <a:p>
            <a:pPr marL="0" indent="0">
              <a:buNone/>
            </a:pPr>
            <a:r>
              <a:rPr lang="en-GB" b="1" dirty="0"/>
              <a:t>2. How can we communicate better with partners and citizens?	</a:t>
            </a:r>
            <a:br>
              <a:rPr lang="en-GB" b="1" dirty="0"/>
            </a:br>
            <a:endParaRPr lang="en-GB" dirty="0"/>
          </a:p>
          <a:p>
            <a:pPr marL="0" indent="0">
              <a:buNone/>
            </a:pPr>
            <a:r>
              <a:rPr lang="en-GB" b="1" dirty="0"/>
              <a:t>3. How can we address cultural change and resource commitment?</a:t>
            </a:r>
            <a:r>
              <a:rPr lang="en-GB" dirty="0"/>
              <a:t> </a:t>
            </a:r>
          </a:p>
          <a:p>
            <a:endParaRPr lang="en-GB" dirty="0"/>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410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48033" y="172994"/>
            <a:ext cx="9920416" cy="739218"/>
          </a:xfrm>
        </p:spPr>
        <p:txBody>
          <a:bodyPr/>
          <a:lstStyle/>
          <a:p>
            <a:pPr algn="ctr"/>
            <a:r>
              <a:rPr lang="en-GB" b="1" dirty="0" smtClean="0"/>
              <a:t>Programme for Government</a:t>
            </a:r>
            <a:endParaRPr lang="en-GB" b="1" dirty="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000897" y="813498"/>
            <a:ext cx="9947190" cy="6044502"/>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9519704" y="135440"/>
            <a:ext cx="2550591" cy="673252"/>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91529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8855" y="0"/>
            <a:ext cx="8097323" cy="6188768"/>
          </a:xfrm>
          <a:prstGeom prst="rect">
            <a:avLst/>
          </a:prstGeom>
        </p:spPr>
      </p:pic>
      <p:sp>
        <p:nvSpPr>
          <p:cNvPr id="5" name="Rectangle 7"/>
          <p:cNvSpPr>
            <a:spLocks noGrp="1" noChangeArrowheads="1"/>
          </p:cNvSpPr>
          <p:nvPr>
            <p:ph type="title"/>
          </p:nvPr>
        </p:nvSpPr>
        <p:spPr bwMode="auto">
          <a:xfrm>
            <a:off x="4583327" y="828150"/>
            <a:ext cx="7463481" cy="5472267"/>
          </a:xfrm>
          <a:prstGeom prst="rect">
            <a:avLst/>
          </a:prstGeom>
          <a:solidFill>
            <a:schemeClr val="bg1"/>
          </a:solidFill>
          <a:ln w="9525">
            <a:noFill/>
            <a:miter lim="800000"/>
            <a:headEnd/>
            <a:tailEnd/>
          </a:ln>
        </p:spPr>
        <p:txBody>
          <a:bodyPr wrap="square">
            <a:spAutoFit/>
          </a:bodyPr>
          <a:lstStyle/>
          <a:p>
            <a:r>
              <a:rPr lang="en-GB" sz="3200" dirty="0" smtClean="0">
                <a:solidFill>
                  <a:schemeClr val="accent1">
                    <a:lumMod val="75000"/>
                  </a:schemeClr>
                </a:solidFill>
                <a:latin typeface="+mn-lt"/>
              </a:rPr>
              <a:t>“Collaborative working across departments to </a:t>
            </a:r>
            <a:r>
              <a:rPr lang="en-GB" sz="3200" dirty="0">
                <a:solidFill>
                  <a:schemeClr val="accent1">
                    <a:lumMod val="75000"/>
                  </a:schemeClr>
                </a:solidFill>
                <a:latin typeface="+mn-lt"/>
              </a:rPr>
              <a:t>achieve </a:t>
            </a:r>
            <a:r>
              <a:rPr lang="en-GB" sz="3200" dirty="0" smtClean="0">
                <a:solidFill>
                  <a:schemeClr val="accent1">
                    <a:lumMod val="75000"/>
                  </a:schemeClr>
                </a:solidFill>
                <a:latin typeface="+mn-lt"/>
              </a:rPr>
              <a:t>impact. </a:t>
            </a:r>
            <a:br>
              <a:rPr lang="en-GB" sz="3200" dirty="0" smtClean="0">
                <a:solidFill>
                  <a:schemeClr val="accent1">
                    <a:lumMod val="75000"/>
                  </a:schemeClr>
                </a:solidFill>
                <a:latin typeface="+mn-lt"/>
              </a:rPr>
            </a:br>
            <a:r>
              <a:rPr lang="en-GB" sz="3200" dirty="0">
                <a:solidFill>
                  <a:schemeClr val="accent1">
                    <a:lumMod val="75000"/>
                  </a:schemeClr>
                </a:solidFill>
                <a:latin typeface="+mn-lt"/>
              </a:rPr>
              <a:t/>
            </a:r>
            <a:br>
              <a:rPr lang="en-GB" sz="3200" dirty="0">
                <a:solidFill>
                  <a:schemeClr val="accent1">
                    <a:lumMod val="75000"/>
                  </a:schemeClr>
                </a:solidFill>
                <a:latin typeface="+mn-lt"/>
              </a:rPr>
            </a:br>
            <a:r>
              <a:rPr lang="en-GB" sz="3200" dirty="0" smtClean="0">
                <a:solidFill>
                  <a:schemeClr val="accent1">
                    <a:lumMod val="75000"/>
                  </a:schemeClr>
                </a:solidFill>
                <a:latin typeface="+mn-lt"/>
              </a:rPr>
              <a:t>Local </a:t>
            </a:r>
            <a:r>
              <a:rPr lang="en-GB" sz="3200" dirty="0">
                <a:solidFill>
                  <a:schemeClr val="accent1">
                    <a:lumMod val="75000"/>
                  </a:schemeClr>
                </a:solidFill>
                <a:latin typeface="+mn-lt"/>
              </a:rPr>
              <a:t>government </a:t>
            </a:r>
            <a:r>
              <a:rPr lang="en-GB" sz="3200" dirty="0" smtClean="0">
                <a:solidFill>
                  <a:schemeClr val="accent1">
                    <a:lumMod val="75000"/>
                  </a:schemeClr>
                </a:solidFill>
                <a:latin typeface="+mn-lt"/>
              </a:rPr>
              <a:t>dimension to delivery </a:t>
            </a:r>
            <a:r>
              <a:rPr lang="en-GB" sz="3200" dirty="0">
                <a:solidFill>
                  <a:schemeClr val="accent1">
                    <a:lumMod val="75000"/>
                  </a:schemeClr>
                </a:solidFill>
                <a:latin typeface="+mn-lt"/>
              </a:rPr>
              <a:t>through partnership working, </a:t>
            </a:r>
            <a:r>
              <a:rPr lang="en-GB" sz="3200" dirty="0" smtClean="0">
                <a:solidFill>
                  <a:schemeClr val="accent1">
                    <a:lumMod val="75000"/>
                  </a:schemeClr>
                </a:solidFill>
                <a:latin typeface="+mn-lt"/>
              </a:rPr>
              <a:t>community </a:t>
            </a:r>
            <a:r>
              <a:rPr lang="en-GB" sz="3200" dirty="0">
                <a:solidFill>
                  <a:schemeClr val="accent1">
                    <a:lumMod val="75000"/>
                  </a:schemeClr>
                </a:solidFill>
                <a:latin typeface="+mn-lt"/>
              </a:rPr>
              <a:t>plans that respond to the needs of their areas. </a:t>
            </a:r>
            <a:r>
              <a:rPr lang="en-GB" sz="3200" dirty="0" smtClean="0">
                <a:solidFill>
                  <a:schemeClr val="accent1">
                    <a:lumMod val="75000"/>
                  </a:schemeClr>
                </a:solidFill>
                <a:latin typeface="+mn-lt"/>
              </a:rPr>
              <a:t/>
            </a:r>
            <a:br>
              <a:rPr lang="en-GB" sz="3200" dirty="0" smtClean="0">
                <a:solidFill>
                  <a:schemeClr val="accent1">
                    <a:lumMod val="75000"/>
                  </a:schemeClr>
                </a:solidFill>
                <a:latin typeface="+mn-lt"/>
              </a:rPr>
            </a:br>
            <a:r>
              <a:rPr lang="en-GB" sz="3200" dirty="0">
                <a:solidFill>
                  <a:schemeClr val="accent1">
                    <a:lumMod val="75000"/>
                  </a:schemeClr>
                </a:solidFill>
                <a:latin typeface="+mn-lt"/>
              </a:rPr>
              <a:t/>
            </a:r>
            <a:br>
              <a:rPr lang="en-GB" sz="3200" dirty="0">
                <a:solidFill>
                  <a:schemeClr val="accent1">
                    <a:lumMod val="75000"/>
                  </a:schemeClr>
                </a:solidFill>
                <a:latin typeface="+mn-lt"/>
              </a:rPr>
            </a:br>
            <a:r>
              <a:rPr lang="en-GB" sz="3200" dirty="0" smtClean="0">
                <a:solidFill>
                  <a:schemeClr val="accent1">
                    <a:lumMod val="75000"/>
                  </a:schemeClr>
                </a:solidFill>
                <a:latin typeface="+mn-lt"/>
              </a:rPr>
              <a:t>All community </a:t>
            </a:r>
            <a:r>
              <a:rPr lang="en-GB" sz="3200" dirty="0">
                <a:solidFill>
                  <a:schemeClr val="accent1">
                    <a:lumMod val="75000"/>
                  </a:schemeClr>
                </a:solidFill>
                <a:latin typeface="+mn-lt"/>
              </a:rPr>
              <a:t>plans linked to the outcomes contained in the framework</a:t>
            </a:r>
            <a:r>
              <a:rPr lang="en-GB" sz="3200" dirty="0" smtClean="0">
                <a:solidFill>
                  <a:schemeClr val="accent1">
                    <a:lumMod val="75000"/>
                  </a:schemeClr>
                </a:solidFill>
                <a:latin typeface="+mn-lt"/>
              </a:rPr>
              <a:t>.”</a:t>
            </a:r>
            <a:endParaRPr lang="en-GB" sz="3200" dirty="0">
              <a:solidFill>
                <a:schemeClr val="accent1">
                  <a:lumMod val="75000"/>
                </a:schemeClr>
              </a:solidFill>
              <a:latin typeface="+mn-lt"/>
            </a:endParaRPr>
          </a:p>
          <a:p>
            <a:pPr eaLnBrk="1" hangingPunct="1">
              <a:spcBef>
                <a:spcPct val="50000"/>
              </a:spcBef>
              <a:buFontTx/>
              <a:buChar char="•"/>
            </a:pPr>
            <a:endParaRPr lang="en-GB" dirty="0">
              <a:latin typeface="Arial" charset="0"/>
            </a:endParaRPr>
          </a:p>
        </p:txBody>
      </p:sp>
      <p:pic>
        <p:nvPicPr>
          <p:cNvPr id="6" name="Picture 2"/>
          <p:cNvPicPr>
            <a:picLocks noChangeAspect="1" noChangeArrowheads="1"/>
          </p:cNvPicPr>
          <p:nvPr/>
        </p:nvPicPr>
        <p:blipFill>
          <a:blip r:embed="rId4" cstate="print"/>
          <a:srcRect/>
          <a:stretch>
            <a:fillRect/>
          </a:stretch>
        </p:blipFill>
        <p:spPr bwMode="auto">
          <a:xfrm>
            <a:off x="9519704" y="135440"/>
            <a:ext cx="2550591" cy="673252"/>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749555"/>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83060" y="1630528"/>
            <a:ext cx="11454713" cy="1815882"/>
          </a:xfrm>
          <a:prstGeom prst="rect">
            <a:avLst/>
          </a:prstGeom>
          <a:noFill/>
        </p:spPr>
        <p:txBody>
          <a:bodyPr wrap="square" rtlCol="0">
            <a:spAutoFit/>
          </a:bodyPr>
          <a:lstStyle/>
          <a:p>
            <a:pPr marL="742950" marR="0" lvl="1" indent="-285750" defTabSz="914400" eaLnBrk="1" fontAlgn="auto" latinLnBrk="0" hangingPunct="1">
              <a:lnSpc>
                <a:spcPct val="100000"/>
              </a:lnSpc>
              <a:spcBef>
                <a:spcPct val="2000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ITC Franklin Gothic Std Book"/>
              <a:cs typeface="ITC Franklin Gothic Std Book"/>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prstClr val="black"/>
                </a:solidFill>
                <a:effectLst/>
                <a:uLnTx/>
                <a:uFillTx/>
                <a:cs typeface="Arial" panose="020B0604020202020204" pitchFamily="34" charset="0"/>
              </a:rPr>
              <a:t>8 - We care for others and we help those in need </a:t>
            </a:r>
            <a:endParaRPr kumimoji="0" lang="en-GB" sz="3200" b="0" i="0" u="none" strike="noStrike" kern="0" cap="none" spc="0" normalizeH="0" baseline="0" noProof="0" dirty="0" smtClean="0">
              <a:ln>
                <a:noFill/>
              </a:ln>
              <a:solidFill>
                <a:prstClr val="black"/>
              </a:solidFill>
              <a:effectLst/>
              <a:uLnTx/>
              <a:uFillTx/>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prstClr val="black"/>
                </a:solidFill>
                <a:effectLst/>
                <a:uLnTx/>
                <a:uFillTx/>
                <a:cs typeface="Arial" panose="020B0604020202020204" pitchFamily="34" charset="0"/>
              </a:rPr>
              <a:t> 		</a:t>
            </a:r>
            <a:r>
              <a:rPr kumimoji="0" lang="en-GB" sz="3200" b="0" i="0" u="none" strike="noStrike" kern="0" cap="none" spc="0" normalizeH="0" baseline="0" noProof="0" dirty="0" smtClean="0">
                <a:ln>
                  <a:noFill/>
                </a:ln>
                <a:solidFill>
                  <a:prstClr val="black"/>
                </a:solidFill>
                <a:effectLst/>
                <a:uLnTx/>
                <a:uFillTx/>
                <a:cs typeface="Arial" panose="020B0604020202020204" pitchFamily="34" charset="0"/>
              </a:rPr>
              <a:t>Indicator 8 - </a:t>
            </a:r>
            <a:r>
              <a:rPr kumimoji="0" lang="en-GB" sz="3200" b="1" i="0" u="none" strike="noStrike" kern="0" cap="none" spc="0" normalizeH="0" baseline="0" noProof="0" dirty="0" smtClean="0">
                <a:ln>
                  <a:noFill/>
                </a:ln>
                <a:solidFill>
                  <a:prstClr val="black"/>
                </a:solidFill>
                <a:effectLst/>
                <a:uLnTx/>
                <a:uFillTx/>
              </a:rPr>
              <a:t> </a:t>
            </a:r>
            <a:r>
              <a:rPr kumimoji="0" lang="en-GB" sz="3200" b="0" i="0" u="none" strike="noStrike" kern="0" cap="none" spc="0" normalizeH="0" baseline="0" noProof="0" dirty="0" smtClean="0">
                <a:ln>
                  <a:noFill/>
                </a:ln>
                <a:solidFill>
                  <a:prstClr val="black"/>
                </a:solidFill>
                <a:effectLst/>
                <a:uLnTx/>
                <a:uFillTx/>
                <a:cs typeface="Arial" panose="020B0604020202020204" pitchFamily="34" charset="0"/>
              </a:rPr>
              <a:t>Number of households in housing stress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rPr>
              <a:t> </a:t>
            </a:r>
          </a:p>
        </p:txBody>
      </p:sp>
      <p:sp>
        <p:nvSpPr>
          <p:cNvPr id="7" name="Title 1"/>
          <p:cNvSpPr txBox="1">
            <a:spLocks/>
          </p:cNvSpPr>
          <p:nvPr/>
        </p:nvSpPr>
        <p:spPr>
          <a:xfrm>
            <a:off x="755775" y="620533"/>
            <a:ext cx="10039224" cy="8824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i="0" kern="1200">
                <a:solidFill>
                  <a:srgbClr val="000000"/>
                </a:solidFill>
                <a:latin typeface="ITC Franklin Gothic Std Med"/>
                <a:ea typeface="+mj-ea"/>
                <a:cs typeface="ITC Franklin Gothic Std Med"/>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i="0" u="none" strike="noStrike" kern="1200" cap="none" spc="0" normalizeH="0" baseline="0" noProof="0" dirty="0" err="1" smtClean="0">
                <a:ln>
                  <a:noFill/>
                </a:ln>
                <a:solidFill>
                  <a:schemeClr val="tx1"/>
                </a:solidFill>
                <a:effectLst/>
                <a:uLnTx/>
                <a:uFillTx/>
                <a:latin typeface="+mj-lt"/>
                <a:ea typeface="+mj-ea"/>
              </a:rPr>
              <a:t>PfG</a:t>
            </a:r>
            <a:r>
              <a:rPr kumimoji="0" lang="en-GB" sz="4800" i="0" u="none" strike="noStrike" kern="1200" cap="none" spc="0" normalizeH="0" baseline="0" noProof="0" dirty="0" smtClean="0">
                <a:ln>
                  <a:noFill/>
                </a:ln>
                <a:solidFill>
                  <a:schemeClr val="tx1"/>
                </a:solidFill>
                <a:effectLst/>
                <a:uLnTx/>
                <a:uFillTx/>
                <a:latin typeface="+mj-lt"/>
                <a:ea typeface="+mj-ea"/>
              </a:rPr>
              <a:t> Outcomes &amp; population indicators</a:t>
            </a:r>
            <a:endParaRPr kumimoji="0" lang="en-GB" sz="4800" i="0" u="none" strike="noStrike" kern="1200" cap="none" spc="0" normalizeH="0" baseline="0" noProof="0" dirty="0">
              <a:ln>
                <a:noFill/>
              </a:ln>
              <a:solidFill>
                <a:schemeClr val="tx1"/>
              </a:solidFill>
              <a:effectLst/>
              <a:uLnTx/>
              <a:uFillTx/>
              <a:latin typeface="+mj-lt"/>
              <a:ea typeface="+mj-ea"/>
            </a:endParaRPr>
          </a:p>
        </p:txBody>
      </p:sp>
      <p:pic>
        <p:nvPicPr>
          <p:cNvPr id="8" name="Picture 2"/>
          <p:cNvPicPr>
            <a:picLocks noChangeAspect="1" noChangeArrowheads="1"/>
          </p:cNvPicPr>
          <p:nvPr/>
        </p:nvPicPr>
        <p:blipFill>
          <a:blip r:embed="rId3" cstate="print"/>
          <a:srcRect/>
          <a:stretch>
            <a:fillRect/>
          </a:stretch>
        </p:blipFill>
        <p:spPr bwMode="auto">
          <a:xfrm>
            <a:off x="9519704" y="135440"/>
            <a:ext cx="2550591" cy="673252"/>
          </a:xfrm>
          <a:prstGeom prst="rect">
            <a:avLst/>
          </a:prstGeom>
          <a:noFill/>
          <a:ln w="9525">
            <a:noFill/>
            <a:miter lim="800000"/>
            <a:headEnd/>
            <a:tailEnd/>
          </a:ln>
        </p:spPr>
      </p:pic>
      <p:sp>
        <p:nvSpPr>
          <p:cNvPr id="9" name="TextBox 8"/>
          <p:cNvSpPr txBox="1"/>
          <p:nvPr/>
        </p:nvSpPr>
        <p:spPr>
          <a:xfrm>
            <a:off x="383060" y="3573909"/>
            <a:ext cx="11383881" cy="2800767"/>
          </a:xfrm>
          <a:prstGeom prst="rect">
            <a:avLst/>
          </a:prstGeom>
          <a:noFill/>
        </p:spPr>
        <p:txBody>
          <a:bodyPr wrap="square" rtlCol="0">
            <a:spAutoFit/>
          </a:bodyPr>
          <a:lstStyle/>
          <a:p>
            <a:pPr marL="742950" marR="0" lvl="1" indent="-285750" defTabSz="914400" eaLnBrk="1" fontAlgn="auto" latinLnBrk="0" hangingPunct="1">
              <a:lnSpc>
                <a:spcPct val="100000"/>
              </a:lnSpc>
              <a:spcBef>
                <a:spcPct val="2000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ITC Franklin Gothic Std Book"/>
              <a:cs typeface="ITC Franklin Gothic Std Book"/>
            </a:endParaRPr>
          </a:p>
          <a:p>
            <a:r>
              <a:rPr lang="en-GB" sz="3200" b="1" dirty="0" smtClean="0">
                <a:cs typeface="Arial" panose="020B0604020202020204" pitchFamily="34" charset="0"/>
              </a:rPr>
              <a:t>11 </a:t>
            </a:r>
            <a:r>
              <a:rPr lang="en-GB" sz="3200" b="1" dirty="0">
                <a:cs typeface="Arial" panose="020B0604020202020204" pitchFamily="34" charset="0"/>
              </a:rPr>
              <a:t>- We connect people &amp; opportunities through our infrastructure </a:t>
            </a:r>
          </a:p>
          <a:p>
            <a:r>
              <a:rPr lang="en-GB" sz="3200" dirty="0" smtClean="0">
                <a:cs typeface="Arial" panose="020B0604020202020204" pitchFamily="34" charset="0"/>
              </a:rPr>
              <a:t>	Indicator 48 - Gap </a:t>
            </a:r>
            <a:r>
              <a:rPr lang="en-GB" sz="3200" dirty="0">
                <a:cs typeface="Arial" panose="020B0604020202020204" pitchFamily="34" charset="0"/>
              </a:rPr>
              <a:t>between the number of houses we need, </a:t>
            </a:r>
            <a:r>
              <a:rPr lang="en-GB" sz="3200" dirty="0" smtClean="0">
                <a:cs typeface="Arial" panose="020B0604020202020204" pitchFamily="34" charset="0"/>
              </a:rPr>
              <a:t>	and </a:t>
            </a:r>
            <a:r>
              <a:rPr lang="en-GB" sz="3200" dirty="0">
                <a:cs typeface="Arial" panose="020B0604020202020204" pitchFamily="34" charset="0"/>
              </a:rPr>
              <a:t>the number of houses we have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3726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46670"/>
            <a:ext cx="9086695" cy="1303160"/>
          </a:xfrm>
        </p:spPr>
        <p:txBody>
          <a:bodyPr/>
          <a:lstStyle/>
          <a:p>
            <a:r>
              <a:rPr lang="en-GB" b="1" dirty="0" smtClean="0"/>
              <a:t>Programme for Government –Stress &amp; Supply </a:t>
            </a:r>
            <a:endParaRPr lang="en-GB" b="1" dirty="0"/>
          </a:p>
        </p:txBody>
      </p:sp>
      <p:sp>
        <p:nvSpPr>
          <p:cNvPr id="3" name="Content Placeholder 2"/>
          <p:cNvSpPr>
            <a:spLocks noGrp="1"/>
          </p:cNvSpPr>
          <p:nvPr>
            <p:ph sz="half" idx="1"/>
          </p:nvPr>
        </p:nvSpPr>
        <p:spPr>
          <a:xfrm>
            <a:off x="726989" y="1643895"/>
            <a:ext cx="5181600" cy="4351338"/>
          </a:xfrm>
        </p:spPr>
        <p:txBody>
          <a:bodyPr>
            <a:normAutofit fontScale="92500" lnSpcReduction="20000"/>
          </a:bodyPr>
          <a:lstStyle/>
          <a:p>
            <a:pPr lvl="1"/>
            <a:endParaRPr lang="en-GB" dirty="0" smtClean="0"/>
          </a:p>
          <a:p>
            <a:r>
              <a:rPr lang="en-GB" sz="3500" dirty="0" smtClean="0"/>
              <a:t>Delivery </a:t>
            </a:r>
            <a:r>
              <a:rPr lang="en-GB" sz="3500" dirty="0"/>
              <a:t>of New Social </a:t>
            </a:r>
            <a:r>
              <a:rPr lang="en-GB" sz="3500" dirty="0" smtClean="0"/>
              <a:t>&amp; Affordable </a:t>
            </a:r>
            <a:r>
              <a:rPr lang="en-GB" sz="3500" dirty="0"/>
              <a:t>Housing</a:t>
            </a:r>
          </a:p>
          <a:p>
            <a:r>
              <a:rPr lang="en-GB" sz="3500" dirty="0" smtClean="0"/>
              <a:t>Reform </a:t>
            </a:r>
            <a:r>
              <a:rPr lang="en-GB" sz="3500" dirty="0"/>
              <a:t>of the NIHE Landlord</a:t>
            </a:r>
          </a:p>
          <a:p>
            <a:r>
              <a:rPr lang="en-GB" sz="3500" dirty="0" smtClean="0"/>
              <a:t>Housing </a:t>
            </a:r>
            <a:r>
              <a:rPr lang="en-GB" sz="3500" dirty="0"/>
              <a:t>Options Service</a:t>
            </a:r>
          </a:p>
          <a:p>
            <a:r>
              <a:rPr lang="en-GB" sz="3500" dirty="0" smtClean="0"/>
              <a:t>Homelessness </a:t>
            </a:r>
            <a:r>
              <a:rPr lang="en-GB" sz="3500" dirty="0"/>
              <a:t>Strategy</a:t>
            </a:r>
          </a:p>
        </p:txBody>
      </p:sp>
      <p:sp>
        <p:nvSpPr>
          <p:cNvPr id="6" name="Content Placeholder 5"/>
          <p:cNvSpPr>
            <a:spLocks noGrp="1"/>
          </p:cNvSpPr>
          <p:nvPr>
            <p:ph sz="half" idx="2"/>
          </p:nvPr>
        </p:nvSpPr>
        <p:spPr>
          <a:xfrm>
            <a:off x="6240163" y="1988542"/>
            <a:ext cx="5286632" cy="4319544"/>
          </a:xfrm>
        </p:spPr>
        <p:txBody>
          <a:bodyPr>
            <a:normAutofit fontScale="92500" lnSpcReduction="20000"/>
          </a:bodyPr>
          <a:lstStyle/>
          <a:p>
            <a:r>
              <a:rPr lang="en-GB" sz="3500" dirty="0" smtClean="0"/>
              <a:t>Supporting </a:t>
            </a:r>
            <a:r>
              <a:rPr lang="en-GB" sz="3500" dirty="0"/>
              <a:t>People </a:t>
            </a:r>
            <a:r>
              <a:rPr lang="en-GB" sz="3500" dirty="0" smtClean="0"/>
              <a:t>Programme</a:t>
            </a:r>
            <a:endParaRPr lang="en-GB" sz="3500" dirty="0"/>
          </a:p>
          <a:p>
            <a:r>
              <a:rPr lang="en-GB" sz="3500" dirty="0" smtClean="0"/>
              <a:t>Public </a:t>
            </a:r>
            <a:r>
              <a:rPr lang="en-GB" sz="3500" dirty="0"/>
              <a:t>Land for Housing Project</a:t>
            </a:r>
          </a:p>
          <a:p>
            <a:r>
              <a:rPr lang="en-GB" sz="3500" dirty="0" smtClean="0"/>
              <a:t>Delivery </a:t>
            </a:r>
            <a:r>
              <a:rPr lang="en-GB" sz="3500" dirty="0"/>
              <a:t>of Shared Housing </a:t>
            </a:r>
            <a:r>
              <a:rPr lang="en-GB" sz="3500" dirty="0" smtClean="0"/>
              <a:t>&amp; Good Relations</a:t>
            </a:r>
          </a:p>
          <a:p>
            <a:r>
              <a:rPr lang="en-GB" sz="3500" dirty="0" smtClean="0"/>
              <a:t>Improving Access to Suitable Housing </a:t>
            </a:r>
            <a:endParaRPr lang="en-GB" sz="3500" dirty="0"/>
          </a:p>
          <a:p>
            <a:r>
              <a:rPr lang="en-GB" sz="3500" dirty="0" smtClean="0"/>
              <a:t>Private Rented Sector Review Implementation</a:t>
            </a:r>
            <a:endParaRPr lang="en-GB" sz="3500" dirty="0"/>
          </a:p>
          <a:p>
            <a:endParaRPr lang="en-GB" dirty="0"/>
          </a:p>
        </p:txBody>
      </p:sp>
      <p:pic>
        <p:nvPicPr>
          <p:cNvPr id="5" name="Picture 2"/>
          <p:cNvPicPr>
            <a:picLocks noChangeAspect="1" noChangeArrowheads="1"/>
          </p:cNvPicPr>
          <p:nvPr/>
        </p:nvPicPr>
        <p:blipFill>
          <a:blip r:embed="rId3" cstate="print"/>
          <a:srcRect/>
          <a:stretch>
            <a:fillRect/>
          </a:stretch>
        </p:blipFill>
        <p:spPr bwMode="auto">
          <a:xfrm>
            <a:off x="9924894" y="215485"/>
            <a:ext cx="2274749" cy="600441"/>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9758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Affordable Housing</a:t>
            </a:r>
          </a:p>
        </p:txBody>
      </p:sp>
      <p:sp>
        <p:nvSpPr>
          <p:cNvPr id="6" name="Content Placeholder 5"/>
          <p:cNvSpPr>
            <a:spLocks noGrp="1"/>
          </p:cNvSpPr>
          <p:nvPr>
            <p:ph idx="1"/>
          </p:nvPr>
        </p:nvSpPr>
        <p:spPr/>
        <p:txBody>
          <a:bodyPr>
            <a:normAutofit lnSpcReduction="10000"/>
          </a:bodyPr>
          <a:lstStyle/>
          <a:p>
            <a:r>
              <a:rPr lang="en-GB" dirty="0" smtClean="0"/>
              <a:t>Principal </a:t>
            </a:r>
            <a:r>
              <a:rPr lang="en-GB" dirty="0"/>
              <a:t>delivery partner for affordable housing has and continues to be Co-Ownership.</a:t>
            </a:r>
          </a:p>
          <a:p>
            <a:r>
              <a:rPr lang="en-GB" dirty="0" smtClean="0"/>
              <a:t>Delivery of over </a:t>
            </a:r>
            <a:r>
              <a:rPr lang="en-GB" dirty="0"/>
              <a:t>27,000 affordable homes, with a further 3,750 homes planned for this </a:t>
            </a:r>
            <a:r>
              <a:rPr lang="en-GB" dirty="0" err="1"/>
              <a:t>PfG</a:t>
            </a:r>
            <a:r>
              <a:rPr lang="en-GB" dirty="0"/>
              <a:t> period.</a:t>
            </a:r>
          </a:p>
          <a:p>
            <a:r>
              <a:rPr lang="en-GB" dirty="0" smtClean="0"/>
              <a:t>Planned new </a:t>
            </a:r>
            <a:r>
              <a:rPr lang="en-GB" dirty="0"/>
              <a:t>affordable homes products with Housing Associations.</a:t>
            </a:r>
          </a:p>
          <a:p>
            <a:r>
              <a:rPr lang="en-GB" dirty="0"/>
              <a:t>Two pilot schemes </a:t>
            </a:r>
            <a:r>
              <a:rPr lang="en-GB" dirty="0" smtClean="0"/>
              <a:t>- Rent </a:t>
            </a:r>
            <a:r>
              <a:rPr lang="en-GB" dirty="0"/>
              <a:t>to Own and the Affordable Homes Loan Fund schemes.</a:t>
            </a:r>
          </a:p>
          <a:p>
            <a:r>
              <a:rPr lang="en-GB" dirty="0" smtClean="0"/>
              <a:t>Continue </a:t>
            </a:r>
            <a:r>
              <a:rPr lang="en-GB" dirty="0"/>
              <a:t>to scope out the potential to deliver more innovative affordable homes products utilising new funding schemes, such as Financial Transactions Capital loans.</a:t>
            </a:r>
          </a:p>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9727946" y="230188"/>
            <a:ext cx="2274749" cy="600441"/>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3888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Public Land For Housing Project</a:t>
            </a:r>
          </a:p>
        </p:txBody>
      </p:sp>
      <p:sp>
        <p:nvSpPr>
          <p:cNvPr id="6" name="Content Placeholder 5"/>
          <p:cNvSpPr>
            <a:spLocks noGrp="1"/>
          </p:cNvSpPr>
          <p:nvPr>
            <p:ph idx="1"/>
          </p:nvPr>
        </p:nvSpPr>
        <p:spPr>
          <a:xfrm>
            <a:off x="677562" y="1690688"/>
            <a:ext cx="10515600" cy="4351338"/>
          </a:xfrm>
        </p:spPr>
        <p:txBody>
          <a:bodyPr>
            <a:normAutofit fontScale="92500" lnSpcReduction="20000"/>
          </a:bodyPr>
          <a:lstStyle/>
          <a:p>
            <a:r>
              <a:rPr lang="en-GB" sz="3200" dirty="0"/>
              <a:t>The Public Land for Housing Project </a:t>
            </a:r>
            <a:r>
              <a:rPr lang="en-GB" sz="3200" dirty="0" smtClean="0"/>
              <a:t>recommended by </a:t>
            </a:r>
            <a:r>
              <a:rPr lang="en-GB" sz="3200" dirty="0"/>
              <a:t>DfC Housing Supply Forum</a:t>
            </a:r>
          </a:p>
          <a:p>
            <a:endParaRPr lang="en-GB" sz="3200" dirty="0"/>
          </a:p>
          <a:p>
            <a:r>
              <a:rPr lang="en-GB" sz="3200" dirty="0" smtClean="0"/>
              <a:t>DfC </a:t>
            </a:r>
            <a:r>
              <a:rPr lang="en-GB" sz="3200" dirty="0"/>
              <a:t>Housing Division </a:t>
            </a:r>
            <a:r>
              <a:rPr lang="en-GB" sz="3200" dirty="0" smtClean="0"/>
              <a:t>lead the </a:t>
            </a:r>
            <a:r>
              <a:rPr lang="en-GB" sz="3200" dirty="0"/>
              <a:t>project </a:t>
            </a:r>
            <a:r>
              <a:rPr lang="en-GB" sz="3200" dirty="0" smtClean="0"/>
              <a:t>with </a:t>
            </a:r>
            <a:r>
              <a:rPr lang="en-GB" sz="3200" dirty="0"/>
              <a:t>SIB colleagues</a:t>
            </a:r>
          </a:p>
          <a:p>
            <a:endParaRPr lang="en-GB" sz="3200" dirty="0"/>
          </a:p>
          <a:p>
            <a:r>
              <a:rPr lang="en-GB" sz="3200" dirty="0" smtClean="0"/>
              <a:t>Digitally </a:t>
            </a:r>
            <a:r>
              <a:rPr lang="en-GB" sz="3200" dirty="0"/>
              <a:t>map all registered public sector land </a:t>
            </a:r>
            <a:r>
              <a:rPr lang="en-GB" sz="3200" dirty="0" smtClean="0"/>
              <a:t>&amp; property to identify unused </a:t>
            </a:r>
            <a:r>
              <a:rPr lang="en-GB" sz="3200" dirty="0"/>
              <a:t>or underused land for housing</a:t>
            </a:r>
          </a:p>
          <a:p>
            <a:endParaRPr lang="en-GB" sz="3200" dirty="0"/>
          </a:p>
          <a:p>
            <a:r>
              <a:rPr lang="en-GB" sz="3200" dirty="0" err="1" smtClean="0"/>
              <a:t>PfG</a:t>
            </a:r>
            <a:r>
              <a:rPr lang="en-GB" sz="3200" dirty="0" smtClean="0"/>
              <a:t> </a:t>
            </a:r>
            <a:r>
              <a:rPr lang="en-GB" sz="3200" dirty="0"/>
              <a:t>target to release 10 large public sector sites for housing by 2021</a:t>
            </a:r>
          </a:p>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9502863" y="230188"/>
            <a:ext cx="2274749" cy="600441"/>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6557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Supporting People Programme</a:t>
            </a:r>
            <a:endParaRPr lang="en-GB" b="1" dirty="0"/>
          </a:p>
        </p:txBody>
      </p:sp>
      <p:sp>
        <p:nvSpPr>
          <p:cNvPr id="6" name="Content Placeholder 5"/>
          <p:cNvSpPr>
            <a:spLocks noGrp="1"/>
          </p:cNvSpPr>
          <p:nvPr>
            <p:ph idx="1"/>
          </p:nvPr>
        </p:nvSpPr>
        <p:spPr/>
        <p:txBody>
          <a:bodyPr>
            <a:normAutofit/>
          </a:bodyPr>
          <a:lstStyle/>
          <a:p>
            <a:r>
              <a:rPr lang="en-GB" sz="3200" dirty="0" smtClean="0"/>
              <a:t>Annually provides support to 18,500 vulnerable people</a:t>
            </a:r>
          </a:p>
          <a:p>
            <a:endParaRPr lang="en-GB" sz="3200" dirty="0"/>
          </a:p>
          <a:p>
            <a:r>
              <a:rPr lang="en-GB" sz="3200" dirty="0" smtClean="0"/>
              <a:t>2015 Review – 13 recommendations</a:t>
            </a:r>
          </a:p>
          <a:p>
            <a:endParaRPr lang="en-GB" sz="3200" dirty="0"/>
          </a:p>
          <a:p>
            <a:r>
              <a:rPr lang="en-GB" sz="3200" dirty="0" smtClean="0"/>
              <a:t>Cross Departmental Steering Group </a:t>
            </a:r>
            <a:endParaRPr lang="en-GB" sz="3200" dirty="0"/>
          </a:p>
        </p:txBody>
      </p:sp>
      <p:pic>
        <p:nvPicPr>
          <p:cNvPr id="4" name="Picture 2"/>
          <p:cNvPicPr>
            <a:picLocks noChangeAspect="1" noChangeArrowheads="1"/>
          </p:cNvPicPr>
          <p:nvPr/>
        </p:nvPicPr>
        <p:blipFill>
          <a:blip r:embed="rId3" cstate="print"/>
          <a:srcRect/>
          <a:stretch>
            <a:fillRect/>
          </a:stretch>
        </p:blipFill>
        <p:spPr bwMode="auto">
          <a:xfrm>
            <a:off x="9446593" y="230188"/>
            <a:ext cx="2274749" cy="600441"/>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01347" y="3719384"/>
            <a:ext cx="3819995" cy="27464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569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4908" y="106189"/>
            <a:ext cx="3398242" cy="226385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346" y="2543041"/>
            <a:ext cx="3116154" cy="199433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22026" y="4710375"/>
            <a:ext cx="3131124" cy="2087416"/>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9519704" y="135440"/>
            <a:ext cx="2550591" cy="673252"/>
          </a:xfrm>
          <a:prstGeom prst="rect">
            <a:avLst/>
          </a:prstGeom>
          <a:noFill/>
          <a:ln w="9525">
            <a:noFill/>
            <a:miter lim="800000"/>
            <a:headEnd/>
            <a:tailEnd/>
          </a:ln>
        </p:spPr>
      </p:pic>
      <p:pic>
        <p:nvPicPr>
          <p:cNvPr id="8" name="Content Placeholder 7"/>
          <p:cNvPicPr>
            <a:picLocks noGrp="1" noChangeAspect="1"/>
          </p:cNvPicPr>
          <p:nvPr>
            <p:ph idx="1"/>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18520" y="707075"/>
            <a:ext cx="7551775" cy="599448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4327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584</Words>
  <Application>Microsoft Macintosh PowerPoint</Application>
  <PresentationFormat>Custom</PresentationFormat>
  <Paragraphs>96</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 Promoting wellbeing &amp; tackling housing  challenges The role of Government </vt:lpstr>
      <vt:lpstr>Programme for Government</vt:lpstr>
      <vt:lpstr>“Collaborative working across departments to achieve impact.   Local government dimension to delivery through partnership working, community plans that respond to the needs of their areas.   All community plans linked to the outcomes contained in the framework.” </vt:lpstr>
      <vt:lpstr>Slide 4</vt:lpstr>
      <vt:lpstr>Programme for Government –Stress &amp; Supply </vt:lpstr>
      <vt:lpstr>Affordable Housing</vt:lpstr>
      <vt:lpstr>Public Land For Housing Project</vt:lpstr>
      <vt:lpstr>Supporting People Programme</vt:lpstr>
      <vt:lpstr>Slide 9</vt:lpstr>
      <vt:lpstr>Slide 10</vt:lpstr>
      <vt:lpstr>Slide 11</vt:lpstr>
      <vt:lpstr>Coming together is a beginning, keeping together is progress.  Working together is success.</vt:lpstr>
      <vt:lpstr>Challenge Questions </vt:lpstr>
    </vt:vector>
  </TitlesOfParts>
  <Company>NICS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HURG – Quarter 1 Performance Update</dc:title>
  <dc:creator>Joanne Cartland</dc:creator>
  <cp:lastModifiedBy>Etain Ni Fhearghail</cp:lastModifiedBy>
  <cp:revision>93</cp:revision>
  <cp:lastPrinted>2018-09-14T10:45:08Z</cp:lastPrinted>
  <dcterms:created xsi:type="dcterms:W3CDTF">2018-09-18T11:53:17Z</dcterms:created>
  <dcterms:modified xsi:type="dcterms:W3CDTF">2018-09-18T11:54:50Z</dcterms:modified>
</cp:coreProperties>
</file>