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79" r:id="rId4"/>
    <p:sldId id="291" r:id="rId5"/>
    <p:sldId id="289" r:id="rId6"/>
    <p:sldId id="260" r:id="rId7"/>
    <p:sldId id="293" r:id="rId8"/>
    <p:sldId id="286" r:id="rId9"/>
    <p:sldId id="261" r:id="rId10"/>
    <p:sldId id="294" r:id="rId11"/>
    <p:sldId id="296" r:id="rId12"/>
    <p:sldId id="267" r:id="rId13"/>
    <p:sldId id="311" r:id="rId14"/>
    <p:sldId id="310" r:id="rId15"/>
    <p:sldId id="277" r:id="rId16"/>
    <p:sldId id="272" r:id="rId1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20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043634-B85A-4B7F-ACC4-E95BD09CC2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885A56-58F9-4527-B1B6-F43064471D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474F2-F429-46B0-A9EF-CD033FC762A0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DE4AB-7555-4E17-BEBF-573FACDEF7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AB0598-C12D-4B01-8D53-9959AA878D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A0870-C5F7-4934-9B95-1BC9AE881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04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F0BFF66-E1E9-4C21-B87A-E5FAF3692159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F43C63A-6ED9-431E-B6E7-AFD87E7BE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73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3C63A-6ED9-431E-B6E7-AFD87E7BE8A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54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If you would like to be added to our mailing list please contact us.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24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6942" indent="-291130" defTabSz="93324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527" indent="-232905" defTabSz="93324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39" indent="-232905" defTabSz="93324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149" indent="-232905" defTabSz="93324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1961" indent="-232905" algn="ctr" defTabSz="9332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7773" indent="-232905" algn="ctr" defTabSz="9332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3583" indent="-232905" algn="ctr" defTabSz="9332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9394" indent="-232905" algn="ctr" defTabSz="9332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896ACA3-2406-419A-896A-87F92824EECB}" type="slidenum">
              <a:rPr lang="en-GB" altLang="en-US"/>
              <a:pPr eaLnBrk="1" hangingPunct="1"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3734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/>
              <a:t>Funded by Department for Infrastructure which recognises the right of disadvantaged people and communities to have access to independent advice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3C63A-6ED9-431E-B6E7-AFD87E7BE8A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67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4577" indent="-364577"/>
            <a:r>
              <a:rPr lang="en-US" dirty="0"/>
              <a:t>Councils and partners must </a:t>
            </a:r>
            <a:r>
              <a:rPr lang="en-US" dirty="0">
                <a:solidFill>
                  <a:srgbClr val="009999"/>
                </a:solidFill>
              </a:rPr>
              <a:t>seek participation of and encourage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‘persons’ to express views and take them into account.</a:t>
            </a:r>
          </a:p>
          <a:p>
            <a:pPr marL="364577" indent="-364577"/>
            <a:endParaRPr lang="en-US" dirty="0"/>
          </a:p>
          <a:p>
            <a:pPr marL="364577" indent="-364577"/>
            <a:r>
              <a:rPr lang="en-US" dirty="0"/>
              <a:t>Persons : residents, service users, groups, businesses.</a:t>
            </a:r>
          </a:p>
          <a:p>
            <a:endParaRPr lang="en-US" sz="1100" dirty="0"/>
          </a:p>
          <a:p>
            <a:r>
              <a:rPr lang="en-US" sz="1100" dirty="0"/>
              <a:t>  Local Government Act (2014)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B7996-8737-4C30-BFE4-5A4B873109C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937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3C63A-6ED9-431E-B6E7-AFD87E7BE8A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084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3C63A-6ED9-431E-B6E7-AFD87E7BE8A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796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3C63A-6ED9-431E-B6E7-AFD87E7BE8A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656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Participants Exploring Issues – SWOT analysis and a tailored Place Standard Process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B7996-8737-4C30-BFE4-5A4B873109C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840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Participants Exploring Issues – SWOT analysis and a tailored Place Standard Process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B7996-8737-4C30-BFE4-5A4B873109C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556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7930A49-98E0-4582-91BB-EA65609AD9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40071F5B-F7AC-4341-8493-27C741CCF4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88036797-6EEC-44C5-808E-80CFD30EA8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F9157C2-4CFC-43A5-96EB-EE8D575AB343}" type="slidenum">
              <a:rPr lang="en-GB" altLang="en-US" smtClean="0">
                <a:latin typeface="Calibri" panose="020F0502020204030204" pitchFamily="34" charset="0"/>
              </a:rPr>
              <a:pPr/>
              <a:t>15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329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8" name="Picture 6" descr="L:\Administration\Publicity\Logo Files\Community Places Logo smaller for web.gif">
            <a:extLst>
              <a:ext uri="{FF2B5EF4-FFF2-40B4-BE49-F238E27FC236}">
                <a16:creationId xmlns:a16="http://schemas.microsoft.com/office/drawing/2014/main" id="{F492028C-B514-4D3D-B472-DFDEC7C409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96" y="5781408"/>
            <a:ext cx="1816704" cy="63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9/17/2018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hyperlink" Target="http://www.participatorybudgetingworks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mmunityplanningishere.org/" TargetMode="External"/><Relationship Id="rId3" Type="http://schemas.openxmlformats.org/officeDocument/2006/relationships/notesSlide" Target="../notesSlides/notesSlide10.xml"/><Relationship Id="rId7" Type="http://schemas.openxmlformats.org/officeDocument/2006/relationships/hyperlink" Target="http://www.communityplanningtoolkit.org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hyperlink" Target="http://www.communityplaces.info/" TargetMode="External"/><Relationship Id="rId11" Type="http://schemas.openxmlformats.org/officeDocument/2006/relationships/image" Target="../media/image28.jpeg"/><Relationship Id="rId5" Type="http://schemas.openxmlformats.org/officeDocument/2006/relationships/hyperlink" Target="mailto:louise@communityplaces.info" TargetMode="External"/><Relationship Id="rId10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hyperlink" Target="http://www.participatorybudgetingworks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gif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22E8-B6D1-4C5A-AA69-928049696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418" y="1188634"/>
            <a:ext cx="8970433" cy="1646302"/>
          </a:xfrm>
        </p:spPr>
        <p:txBody>
          <a:bodyPr/>
          <a:lstStyle/>
          <a:p>
            <a:br>
              <a:rPr lang="en-GB" dirty="0"/>
            </a:br>
            <a:r>
              <a:rPr lang="en-US" dirty="0"/>
              <a:t> </a:t>
            </a:r>
            <a:r>
              <a:rPr lang="en-US" sz="4000" b="1" dirty="0"/>
              <a:t>Tackling Housing Challenges Together – Collaboration Community Planning and the Wellbeing Agenda </a:t>
            </a: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3E4B2D-EC21-4DA9-AEDC-4EF256436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0267" y="4915827"/>
            <a:ext cx="7766936" cy="1096899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Dr Louise O’Kane, Community Places</a:t>
            </a:r>
          </a:p>
          <a:p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 September 2018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ACE83F-3BDE-4A04-A48B-105727A1B1C7}"/>
              </a:ext>
            </a:extLst>
          </p:cNvPr>
          <p:cNvSpPr txBox="1">
            <a:spLocks/>
          </p:cNvSpPr>
          <p:nvPr/>
        </p:nvSpPr>
        <p:spPr>
          <a:xfrm>
            <a:off x="879918" y="3600680"/>
            <a:ext cx="8970433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en-GB" dirty="0"/>
            </a:br>
            <a:r>
              <a:rPr lang="en-US" dirty="0"/>
              <a:t> </a:t>
            </a:r>
            <a:r>
              <a:rPr lang="en-US" sz="4000" b="1" dirty="0">
                <a:solidFill>
                  <a:srgbClr val="002060"/>
                </a:solidFill>
              </a:rPr>
              <a:t>Re-Thinking Engagement: Lessons from home and opportunities ahead</a:t>
            </a:r>
          </a:p>
          <a:p>
            <a:r>
              <a:rPr lang="en-US" sz="4000" b="1" dirty="0"/>
              <a:t> 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679768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FDACC-03DC-4ABE-A248-41104B939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Place Standard Tool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E5C5C-0474-4CBA-8E3A-7CC5B22A2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380" y="1343590"/>
            <a:ext cx="10257366" cy="4950287"/>
          </a:xfrm>
        </p:spPr>
        <p:txBody>
          <a:bodyPr>
            <a:normAutofit/>
          </a:bodyPr>
          <a:lstStyle/>
          <a:p>
            <a:r>
              <a:rPr lang="en-GB" sz="2800" dirty="0"/>
              <a:t> Structured conversation – 14 Questions </a:t>
            </a:r>
          </a:p>
          <a:p>
            <a:r>
              <a:rPr lang="en-GB" sz="2800" dirty="0"/>
              <a:t> Physical and Social </a:t>
            </a:r>
          </a:p>
          <a:p>
            <a:r>
              <a:rPr lang="en-GB" sz="2800" dirty="0"/>
              <a:t> Tailored – Community Planning and </a:t>
            </a:r>
          </a:p>
          <a:p>
            <a:pPr marL="0" indent="0">
              <a:buNone/>
            </a:pPr>
            <a:r>
              <a:rPr lang="en-GB" sz="2800" dirty="0"/>
              <a:t>    Place Shaping processes</a:t>
            </a:r>
          </a:p>
          <a:p>
            <a:r>
              <a:rPr lang="en-GB" sz="2800" dirty="0"/>
              <a:t> Assets and areas of improvement</a:t>
            </a:r>
          </a:p>
          <a:p>
            <a:r>
              <a:rPr lang="en-GB" sz="2800" dirty="0"/>
              <a:t> Target resources </a:t>
            </a:r>
          </a:p>
          <a:p>
            <a:r>
              <a:rPr lang="en-GB" sz="2800" dirty="0"/>
              <a:t> Visual and engaging tool – plot results </a:t>
            </a:r>
          </a:p>
          <a:p>
            <a:r>
              <a:rPr lang="en-GB" sz="2800" dirty="0"/>
              <a:t> Place Standard App </a:t>
            </a:r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9531A3-CF3D-4A65-BF9B-258D35C11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10" b="4246"/>
          <a:stretch/>
        </p:blipFill>
        <p:spPr>
          <a:xfrm>
            <a:off x="8368064" y="1006523"/>
            <a:ext cx="3329556" cy="1816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2005A-6192-4449-B983-F3AC3D4FE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52" r="9834" b="42619"/>
          <a:stretch/>
        </p:blipFill>
        <p:spPr>
          <a:xfrm>
            <a:off x="8368064" y="3429000"/>
            <a:ext cx="3386664" cy="215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26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C6FB2B-12AF-4798-B343-3C140BF1A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741" b="874"/>
          <a:stretch/>
        </p:blipFill>
        <p:spPr>
          <a:xfrm>
            <a:off x="228600" y="1949169"/>
            <a:ext cx="7981950" cy="2220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57C791-F539-480A-BCA5-D056DB79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643298" y="0"/>
            <a:ext cx="6548702" cy="441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59100" y="5657359"/>
            <a:ext cx="9540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Participatory Budgeting – PB Works Project </a:t>
            </a:r>
          </a:p>
        </p:txBody>
      </p:sp>
      <p:pic>
        <p:nvPicPr>
          <p:cNvPr id="5" name="Picture 6" descr="L:\Administration\Publicity\Logo Files\Community Places Logo smaller for web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81705" y="6175882"/>
            <a:ext cx="1511685" cy="50277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5C886C-FB0F-4482-B941-A610ACE4C560}"/>
              </a:ext>
            </a:extLst>
          </p:cNvPr>
          <p:cNvSpPr/>
          <p:nvPr/>
        </p:nvSpPr>
        <p:spPr>
          <a:xfrm>
            <a:off x="790565" y="4600533"/>
            <a:ext cx="111028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i="1" dirty="0"/>
              <a:t>“Local people deciding how to allocate part of a public budget”</a:t>
            </a:r>
          </a:p>
          <a:p>
            <a:endParaRPr lang="en-GB" sz="2800" i="1" dirty="0"/>
          </a:p>
          <a:p>
            <a:r>
              <a:rPr lang="en-GB" sz="2800" i="1" dirty="0"/>
              <a:t>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71618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C9540E-CFCD-4689-9883-C99B2D397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83" t="15676" r="24219" b="35666"/>
          <a:stretch/>
        </p:blipFill>
        <p:spPr>
          <a:xfrm>
            <a:off x="948912" y="1276869"/>
            <a:ext cx="6766337" cy="3579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FD91D1-13CF-4A2B-97CC-98647D7B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28" y="246679"/>
            <a:ext cx="9720072" cy="1030190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Participatory Budgeting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A997D-4A43-4D2F-AC1A-45CD0410F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428" y="1023517"/>
            <a:ext cx="10812272" cy="5238750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/>
              <a:t>Developed in Porto Alegre, Brazil in 1989 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Improves the way public money is spent </a:t>
            </a:r>
          </a:p>
          <a:p>
            <a:r>
              <a:rPr lang="en-GB" sz="2800" dirty="0"/>
              <a:t>Increases levels of participation and engagement and improves trust and relationships </a:t>
            </a:r>
            <a:endParaRPr lang="en-GB" sz="2000" dirty="0"/>
          </a:p>
          <a:p>
            <a:pPr marL="0" indent="0" algn="ctr">
              <a:buNone/>
            </a:pPr>
            <a:endParaRPr lang="en-GB" sz="2000" i="1" dirty="0"/>
          </a:p>
          <a:p>
            <a:pPr>
              <a:buFont typeface="Wingdings" panose="05000000000000000000" pitchFamily="2" charset="2"/>
              <a:buChar char="§"/>
            </a:pP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3B25E6-135D-49AE-9AD7-FB5BC0457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8072" y="5985036"/>
            <a:ext cx="2181225" cy="72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62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D91D1-13CF-4A2B-97CC-98647D7B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28" y="437134"/>
            <a:ext cx="9720072" cy="1030190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Participatory Budgeting Works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A997D-4A43-4D2F-AC1A-45CD0410F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428" y="1412308"/>
            <a:ext cx="10812272" cy="4933950"/>
          </a:xfrm>
        </p:spPr>
        <p:txBody>
          <a:bodyPr>
            <a:normAutofit/>
          </a:bodyPr>
          <a:lstStyle/>
          <a:p>
            <a:r>
              <a:rPr lang="en-GB" sz="2800" dirty="0"/>
              <a:t>Supportive and Enabling environment for PB</a:t>
            </a:r>
          </a:p>
          <a:p>
            <a:r>
              <a:rPr lang="en-GB" sz="2800" dirty="0"/>
              <a:t>PB processes on the ground</a:t>
            </a:r>
          </a:p>
          <a:p>
            <a:r>
              <a:rPr lang="en-GB" sz="2800" dirty="0"/>
              <a:t>Rathlin Island – ‘</a:t>
            </a:r>
            <a:r>
              <a:rPr lang="en-GB" sz="2800" dirty="0" err="1"/>
              <a:t>Grugach’s</a:t>
            </a:r>
            <a:r>
              <a:rPr lang="en-GB" sz="2800" dirty="0"/>
              <a:t> Gold’ </a:t>
            </a:r>
          </a:p>
          <a:p>
            <a:r>
              <a:rPr lang="en-GB" sz="2800" dirty="0"/>
              <a:t>Mournes, NMDDC and Partners ‘Communities Leading Change’</a:t>
            </a:r>
          </a:p>
          <a:p>
            <a:r>
              <a:rPr lang="en-GB" sz="2800" dirty="0"/>
              <a:t>Downpatrick, Parent Action – ‘Getting our voices Heard’ </a:t>
            </a:r>
          </a:p>
          <a:p>
            <a:r>
              <a:rPr lang="en-GB" sz="2800" dirty="0"/>
              <a:t>Fermanagh and Omagh DC; Antrim and Newtownabbey BC; Newington Housing Association; Forward South Partnership</a:t>
            </a:r>
          </a:p>
          <a:p>
            <a:r>
              <a:rPr lang="en-GB" sz="2800" dirty="0"/>
              <a:t>PB Works Network </a:t>
            </a:r>
          </a:p>
          <a:p>
            <a:pPr marL="0" indent="0" algn="ctr">
              <a:buNone/>
            </a:pPr>
            <a:endParaRPr lang="en-GB" sz="2000" i="1" dirty="0"/>
          </a:p>
          <a:p>
            <a:pPr>
              <a:buFont typeface="Wingdings" panose="05000000000000000000" pitchFamily="2" charset="2"/>
              <a:buChar char="§"/>
            </a:pP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3B25E6-135D-49AE-9AD7-FB5BC0457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8072" y="5985036"/>
            <a:ext cx="2181225" cy="722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C6D26F-B64C-49F4-9484-DBBAB3F5E9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75" t="26582" r="13050" b="30807"/>
          <a:stretch/>
        </p:blipFill>
        <p:spPr>
          <a:xfrm>
            <a:off x="-28385" y="5737860"/>
            <a:ext cx="3381962" cy="112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11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7CE47A-E623-4884-AE3A-BAC7F316C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15" t="6666" r="9259" b="7677"/>
          <a:stretch/>
        </p:blipFill>
        <p:spPr>
          <a:xfrm>
            <a:off x="0" y="0"/>
            <a:ext cx="8229600" cy="6883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48C1E1-53AE-4472-9899-F8418B40F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6" t="8149" r="62037" b="32778"/>
          <a:stretch/>
        </p:blipFill>
        <p:spPr>
          <a:xfrm>
            <a:off x="7470554" y="770368"/>
            <a:ext cx="4721446" cy="62560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C73F56-E7B9-4AB9-808D-C5B27B0C516E}"/>
              </a:ext>
            </a:extLst>
          </p:cNvPr>
          <p:cNvSpPr/>
          <p:nvPr/>
        </p:nvSpPr>
        <p:spPr>
          <a:xfrm>
            <a:off x="1171558" y="3180129"/>
            <a:ext cx="6444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  <a:hlinkClick r:id="rId4"/>
              </a:rPr>
              <a:t>www.participatorybudgetingworks.org</a:t>
            </a:r>
            <a:r>
              <a:rPr lang="en-GB" sz="2800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41EE3-FF90-400C-B257-A9C6BA8BB7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9" t="9260" r="19662" b="84334"/>
          <a:stretch/>
        </p:blipFill>
        <p:spPr>
          <a:xfrm>
            <a:off x="0" y="-1"/>
            <a:ext cx="12192000" cy="79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11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F2C6DC37-CB86-4EAE-BC30-3BB6091FB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34" y="406400"/>
            <a:ext cx="8596668" cy="1320800"/>
          </a:xfrm>
        </p:spPr>
        <p:txBody>
          <a:bodyPr/>
          <a:lstStyle/>
          <a:p>
            <a:pPr eaLnBrk="1" hangingPunct="1"/>
            <a:r>
              <a:rPr lang="en-GB" altLang="en-US" b="1" dirty="0"/>
              <a:t>A way forward for all?</a:t>
            </a:r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76EF46F7-18E1-470D-A314-5FCE7CA1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511301"/>
            <a:ext cx="11413066" cy="549909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2800" dirty="0"/>
              <a:t>Embedding engagement rather than ‘one-off’ or ‘tick-box’ </a:t>
            </a:r>
            <a:endParaRPr lang="en-GB" altLang="en-US" sz="2800" dirty="0"/>
          </a:p>
          <a:p>
            <a:pPr eaLnBrk="1" hangingPunct="1">
              <a:defRPr/>
            </a:pPr>
            <a:r>
              <a:rPr lang="en-GB" altLang="en-US" sz="2800" dirty="0"/>
              <a:t>Engagement standards – assessing quality and impact </a:t>
            </a:r>
          </a:p>
          <a:p>
            <a:pPr eaLnBrk="1" hangingPunct="1">
              <a:defRPr/>
            </a:pPr>
            <a:r>
              <a:rPr lang="en-GB" altLang="en-US" sz="2800" dirty="0"/>
              <a:t>Inclusive: Hard to reach or easy to ignore?</a:t>
            </a:r>
          </a:p>
          <a:p>
            <a:pPr eaLnBrk="1" hangingPunct="1">
              <a:defRPr/>
            </a:pPr>
            <a:r>
              <a:rPr lang="en-GB" altLang="en-US" sz="2800" dirty="0"/>
              <a:t>Engaging methods and techniques</a:t>
            </a:r>
          </a:p>
          <a:p>
            <a:pPr eaLnBrk="1" hangingPunct="1">
              <a:defRPr/>
            </a:pPr>
            <a:r>
              <a:rPr lang="en-GB" sz="2800" dirty="0"/>
              <a:t>Participatory and deliberative processes </a:t>
            </a:r>
          </a:p>
          <a:p>
            <a:r>
              <a:rPr lang="en-GB" sz="2800" dirty="0"/>
              <a:t>Time and resources </a:t>
            </a:r>
          </a:p>
          <a:p>
            <a:r>
              <a:rPr lang="en-GB" sz="2800" dirty="0"/>
              <a:t>Building effective relationships and trust </a:t>
            </a:r>
          </a:p>
        </p:txBody>
      </p:sp>
      <p:pic>
        <p:nvPicPr>
          <p:cNvPr id="30724" name="Picture 6" descr="L:\Administration\Publicity\Logo Files\Community Places Logo smaller for web.gif">
            <a:extLst>
              <a:ext uri="{FF2B5EF4-FFF2-40B4-BE49-F238E27FC236}">
                <a16:creationId xmlns:a16="http://schemas.microsoft.com/office/drawing/2014/main" id="{170AA8E6-A005-4CA8-B7D7-A2C9EE56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25" y="6080125"/>
            <a:ext cx="15113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797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thank you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146" y="0"/>
            <a:ext cx="6460854" cy="41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1" y="220527"/>
            <a:ext cx="8372475" cy="792162"/>
          </a:xfrm>
        </p:spPr>
        <p:txBody>
          <a:bodyPr/>
          <a:lstStyle/>
          <a:p>
            <a:pPr algn="l" eaLnBrk="1" hangingPunct="1"/>
            <a:r>
              <a:rPr lang="en-GB" altLang="en-US" sz="4000" b="1" dirty="0">
                <a:solidFill>
                  <a:srgbClr val="00B0F0"/>
                </a:solidFill>
              </a:rPr>
              <a:t>Community Places 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952501" y="1233215"/>
            <a:ext cx="8147050" cy="5198428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en-GB" altLang="en-US" sz="2800" dirty="0"/>
              <a:t>Dr Louise O’Kane </a:t>
            </a:r>
          </a:p>
          <a:p>
            <a:pPr eaLnBrk="1" hangingPunct="1">
              <a:buFontTx/>
              <a:buNone/>
            </a:pPr>
            <a:r>
              <a:rPr lang="en-GB" altLang="en-US" sz="2800" dirty="0"/>
              <a:t>2 Downshire Place </a:t>
            </a:r>
          </a:p>
          <a:p>
            <a:pPr eaLnBrk="1" hangingPunct="1">
              <a:buFontTx/>
              <a:buNone/>
            </a:pPr>
            <a:r>
              <a:rPr lang="en-GB" altLang="en-US" sz="2800" dirty="0"/>
              <a:t>Belfast  BT2 7JQ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GB" altLang="en-US" sz="2800" dirty="0"/>
              <a:t>Telephone:	028 9023 9444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GB" altLang="en-US" sz="2800" dirty="0"/>
              <a:t>Email: </a:t>
            </a:r>
            <a:r>
              <a:rPr lang="en-GB" altLang="en-US" sz="2800" dirty="0">
                <a:solidFill>
                  <a:srgbClr val="92D050"/>
                </a:solidFill>
                <a:hlinkClick r:id="rId5"/>
              </a:rPr>
              <a:t>louise@communityplace</a:t>
            </a:r>
            <a:r>
              <a:rPr lang="en-GB" altLang="en-US" sz="2800" dirty="0">
                <a:hlinkClick r:id="rId5"/>
              </a:rPr>
              <a:t>s.info</a:t>
            </a:r>
            <a:endParaRPr lang="en-GB" altLang="en-US" sz="2800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GB" altLang="en-US" sz="2800" dirty="0"/>
              <a:t>Websites: </a:t>
            </a:r>
            <a:r>
              <a:rPr lang="en-GB" altLang="en-US" sz="2800" dirty="0">
                <a:hlinkClick r:id="rId6"/>
              </a:rPr>
              <a:t>www.communityplaces.info</a:t>
            </a:r>
            <a:r>
              <a:rPr lang="en-GB" altLang="en-US" sz="2800" dirty="0"/>
              <a:t>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GB" altLang="en-US" sz="2800" dirty="0"/>
              <a:t>              </a:t>
            </a:r>
            <a:r>
              <a:rPr lang="en-GB" altLang="en-US" sz="2800" dirty="0">
                <a:solidFill>
                  <a:srgbClr val="009999"/>
                </a:solidFill>
                <a:hlinkClick r:id="rId7"/>
              </a:rPr>
              <a:t>www.communityplanningtoolkit.org</a:t>
            </a:r>
            <a:endParaRPr lang="en-GB" altLang="en-US" sz="2800" dirty="0">
              <a:solidFill>
                <a:srgbClr val="009999"/>
              </a:solidFill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GB" altLang="en-US" sz="2800" dirty="0">
                <a:solidFill>
                  <a:srgbClr val="009999"/>
                </a:solidFill>
                <a:hlinkClick r:id="rId8"/>
              </a:rPr>
              <a:t>www.communityplanningishere.org</a:t>
            </a:r>
            <a:r>
              <a:rPr lang="en-GB" altLang="en-US" sz="2800" dirty="0">
                <a:solidFill>
                  <a:srgbClr val="009999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GB" altLang="en-US" sz="2800" dirty="0">
                <a:solidFill>
                  <a:srgbClr val="009999"/>
                </a:solidFill>
                <a:hlinkClick r:id="rId9"/>
              </a:rPr>
              <a:t>www.participatorybudgetingworks.org</a:t>
            </a:r>
            <a:r>
              <a:rPr lang="en-GB" altLang="en-US" sz="2800" dirty="0">
                <a:solidFill>
                  <a:srgbClr val="009999"/>
                </a:solidFill>
              </a:rPr>
              <a:t> </a:t>
            </a:r>
          </a:p>
          <a:p>
            <a:pPr eaLnBrk="1" hangingPunct="1">
              <a:buFontTx/>
              <a:buNone/>
            </a:pPr>
            <a:endParaRPr lang="en-GB" altLang="en-US" dirty="0">
              <a:solidFill>
                <a:srgbClr val="009999"/>
              </a:solidFill>
            </a:endParaRPr>
          </a:p>
          <a:p>
            <a:pPr eaLnBrk="1" hangingPunct="1">
              <a:buFontTx/>
              <a:buNone/>
            </a:pPr>
            <a:endParaRPr lang="en-GB" altLang="en-US" dirty="0">
              <a:solidFill>
                <a:srgbClr val="009999"/>
              </a:solidFill>
            </a:endParaRPr>
          </a:p>
          <a:p>
            <a:pPr eaLnBrk="1" hangingPunct="1">
              <a:buFontTx/>
              <a:buNone/>
            </a:pPr>
            <a:endParaRPr lang="en-GB" altLang="en-US" dirty="0"/>
          </a:p>
        </p:txBody>
      </p:sp>
      <p:pic>
        <p:nvPicPr>
          <p:cNvPr id="38916" name="Picture 4" descr="facebook_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997" y="4670577"/>
            <a:ext cx="1824832" cy="54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mage result for twitt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997" y="3832429"/>
            <a:ext cx="1146403" cy="59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489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1DEE15-F8BF-4BF9-9831-D0243086B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Community Places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89AD05-D0F4-4862-A50D-91A03DC8A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7200"/>
            <a:ext cx="8596668" cy="3880773"/>
          </a:xfrm>
        </p:spPr>
        <p:txBody>
          <a:bodyPr/>
          <a:lstStyle/>
          <a:p>
            <a:r>
              <a:rPr lang="en-GB" sz="2800" dirty="0"/>
              <a:t>Planning Advice to groups and individuals </a:t>
            </a:r>
          </a:p>
          <a:p>
            <a:r>
              <a:rPr lang="en-GB" sz="2800" dirty="0"/>
              <a:t>Community and Stakeholder Engagement </a:t>
            </a:r>
          </a:p>
          <a:p>
            <a:r>
              <a:rPr lang="en-GB" sz="2800" dirty="0"/>
              <a:t>Support Community Planning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1A1C4F-AF75-4522-9D81-8F3D8AEF0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04"/>
          <a:stretch/>
        </p:blipFill>
        <p:spPr>
          <a:xfrm>
            <a:off x="4741658" y="4147457"/>
            <a:ext cx="2837399" cy="1870044"/>
          </a:xfrm>
          <a:prstGeom prst="rect">
            <a:avLst/>
          </a:prstGeom>
        </p:spPr>
      </p:pic>
      <p:pic>
        <p:nvPicPr>
          <p:cNvPr id="10" name="Picture 6" descr="L:\Administration\Publicity\Logo Files\Community Places Logo smaller for web.gif">
            <a:extLst>
              <a:ext uri="{FF2B5EF4-FFF2-40B4-BE49-F238E27FC236}">
                <a16:creationId xmlns:a16="http://schemas.microsoft.com/office/drawing/2014/main" id="{625C49CA-3B8B-4930-8DC6-E7991A519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954" y="5909407"/>
            <a:ext cx="2055936" cy="72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47772C-7767-48C9-9E25-B65F09A12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128" y="3706585"/>
            <a:ext cx="3842416" cy="261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75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5394" t="13443" r="23622" b="1152"/>
          <a:stretch>
            <a:fillRect/>
          </a:stretch>
        </p:blipFill>
        <p:spPr bwMode="auto">
          <a:xfrm>
            <a:off x="139700" y="87443"/>
            <a:ext cx="5257800" cy="677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5591088" y="481635"/>
            <a:ext cx="4038228" cy="5760640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r>
              <a:rPr lang="en-GB" sz="2400" dirty="0"/>
              <a:t>BCT Civic Activism Programme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To raise awareness of the power of Community Planning</a:t>
            </a:r>
          </a:p>
          <a:p>
            <a:pPr>
              <a:buNone/>
            </a:pPr>
            <a:endParaRPr lang="en-GB" sz="2400" dirty="0"/>
          </a:p>
          <a:p>
            <a:r>
              <a:rPr lang="en-GB" sz="2400" dirty="0"/>
              <a:t>Create opportunities for people to get involved </a:t>
            </a:r>
          </a:p>
          <a:p>
            <a:pPr>
              <a:buNone/>
            </a:pPr>
            <a:endParaRPr lang="en-GB" sz="2400" dirty="0"/>
          </a:p>
          <a:p>
            <a:r>
              <a:rPr lang="en-GB" sz="2400" dirty="0"/>
              <a:t>Help to build good working relationships and networks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6" descr="L:\Administration\Publicity\Logo Files\Community Places Logo smaller for we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22905" y="5918200"/>
            <a:ext cx="1948801" cy="648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303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1DEE15-F8BF-4BF9-9831-D0243086B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What are the benefits?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89AD05-D0F4-4862-A50D-91A03DC8A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92289"/>
            <a:ext cx="10879666" cy="3880773"/>
          </a:xfrm>
        </p:spPr>
        <p:txBody>
          <a:bodyPr>
            <a:normAutofit/>
          </a:bodyPr>
          <a:lstStyle/>
          <a:p>
            <a:r>
              <a:rPr lang="en-GB" sz="2800" dirty="0"/>
              <a:t>Opportunity to influence and shape local services</a:t>
            </a:r>
          </a:p>
          <a:p>
            <a:r>
              <a:rPr lang="en-GB" sz="2800" dirty="0"/>
              <a:t>Identify local needs and priorities</a:t>
            </a:r>
          </a:p>
          <a:p>
            <a:r>
              <a:rPr lang="en-GB" sz="2800" dirty="0"/>
              <a:t>Widen participation and improve wellbeing </a:t>
            </a:r>
          </a:p>
          <a:p>
            <a:r>
              <a:rPr lang="en-GB" sz="2800" dirty="0"/>
              <a:t>Improve public service design and delivery</a:t>
            </a:r>
          </a:p>
          <a:p>
            <a:r>
              <a:rPr lang="en-GB" sz="2800" dirty="0"/>
              <a:t>Build effective relationships</a:t>
            </a:r>
          </a:p>
          <a:p>
            <a:r>
              <a:rPr lang="en-GB" sz="2800" dirty="0"/>
              <a:t>Increases trust </a:t>
            </a:r>
          </a:p>
          <a:p>
            <a:r>
              <a:rPr lang="en-GB" sz="2800" dirty="0"/>
              <a:t>More active citizens and communities </a:t>
            </a:r>
          </a:p>
        </p:txBody>
      </p:sp>
      <p:pic>
        <p:nvPicPr>
          <p:cNvPr id="10" name="Picture 6" descr="L:\Administration\Publicity\Logo Files\Community Places Logo smaller for web.gif">
            <a:extLst>
              <a:ext uri="{FF2B5EF4-FFF2-40B4-BE49-F238E27FC236}">
                <a16:creationId xmlns:a16="http://schemas.microsoft.com/office/drawing/2014/main" id="{625C49CA-3B8B-4930-8DC6-E7991A519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954" y="5909407"/>
            <a:ext cx="2055936" cy="72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838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E285F-8BAF-4E1B-A12F-C2BA8AF2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09599"/>
            <a:ext cx="3600752" cy="2280557"/>
          </a:xfrm>
        </p:spPr>
        <p:txBody>
          <a:bodyPr>
            <a:noAutofit/>
          </a:bodyPr>
          <a:lstStyle/>
          <a:p>
            <a:r>
              <a:rPr lang="en-GB" sz="4000" dirty="0"/>
              <a:t>Scottish National Standards for Community Engagement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SCDC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E6398AF-6E80-4C3B-9168-D43220863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4171" y="0"/>
            <a:ext cx="8207829" cy="749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90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8800" y="5681281"/>
            <a:ext cx="10337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My Place – Participatory Card Game</a:t>
            </a:r>
          </a:p>
          <a:p>
            <a:r>
              <a:rPr lang="en-GB" sz="2400" b="1" dirty="0">
                <a:solidFill>
                  <a:srgbClr val="00B0F0"/>
                </a:solidFill>
              </a:rPr>
              <a:t>Abbey Community College – Sixth Year Business Students</a:t>
            </a:r>
          </a:p>
        </p:txBody>
      </p:sp>
      <p:pic>
        <p:nvPicPr>
          <p:cNvPr id="4" name="Picture 6" descr="L:\Administration\Publicity\Logo Files\Community Places Logo smaller for we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07275" y="6137782"/>
            <a:ext cx="1511685" cy="50277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948B4D-D4CB-4766-9AB2-DAF3313C5A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40"/>
          <a:stretch/>
        </p:blipFill>
        <p:spPr>
          <a:xfrm>
            <a:off x="-1742" y="435318"/>
            <a:ext cx="7302267" cy="462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91FE5C-E0F1-412F-B422-1F58A5DF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6" t="19445" r="5139" b="20739"/>
          <a:stretch/>
        </p:blipFill>
        <p:spPr>
          <a:xfrm>
            <a:off x="7300525" y="435319"/>
            <a:ext cx="4886935" cy="2451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03A99F-8CE1-422C-A4BA-719044FAFF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72" t="27644" r="11250" b="24806"/>
          <a:stretch/>
        </p:blipFill>
        <p:spPr>
          <a:xfrm>
            <a:off x="7300525" y="2888741"/>
            <a:ext cx="4888675" cy="217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66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698FF-D2AB-4FB9-978F-373C937A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Place – Participatory Card Game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09B2D-DB22-40F9-B171-5A6586B16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r>
              <a:rPr lang="en-GB" sz="2800" dirty="0"/>
              <a:t>Planning Workshops </a:t>
            </a:r>
          </a:p>
          <a:p>
            <a:r>
              <a:rPr lang="en-GB" sz="2800" dirty="0"/>
              <a:t>Design Workshops </a:t>
            </a:r>
          </a:p>
          <a:p>
            <a:r>
              <a:rPr lang="en-GB" sz="2800" dirty="0"/>
              <a:t>Generated game content</a:t>
            </a:r>
          </a:p>
          <a:p>
            <a:r>
              <a:rPr lang="en-GB" sz="2800" dirty="0"/>
              <a:t>Build Ownership </a:t>
            </a:r>
          </a:p>
          <a:p>
            <a:r>
              <a:rPr lang="en-GB" sz="2800" dirty="0"/>
              <a:t>Learning Resource</a:t>
            </a:r>
          </a:p>
          <a:p>
            <a:r>
              <a:rPr lang="en-GB" sz="2800" dirty="0"/>
              <a:t>Peer- Peer Showcase Event </a:t>
            </a:r>
          </a:p>
          <a:p>
            <a:endParaRPr lang="en-GB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2F18140-5DE5-4B39-8575-F03A65179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348" b="17380"/>
          <a:stretch/>
        </p:blipFill>
        <p:spPr>
          <a:xfrm>
            <a:off x="8502651" y="326968"/>
            <a:ext cx="3479799" cy="3206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E30D15-B9E3-4730-919A-4A2F3D573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83"/>
          <a:stretch/>
        </p:blipFill>
        <p:spPr>
          <a:xfrm>
            <a:off x="8540038" y="3796166"/>
            <a:ext cx="3442412" cy="28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3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13E38C-D821-4BAD-A54C-A39184769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56" b="23468"/>
          <a:stretch/>
        </p:blipFill>
        <p:spPr>
          <a:xfrm>
            <a:off x="6535057" y="499842"/>
            <a:ext cx="5989679" cy="33736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E6ADCE-BCB3-4E3E-B5D8-BFC426B4A347}"/>
              </a:ext>
            </a:extLst>
          </p:cNvPr>
          <p:cNvSpPr txBox="1"/>
          <p:nvPr/>
        </p:nvSpPr>
        <p:spPr>
          <a:xfrm>
            <a:off x="238820" y="5086996"/>
            <a:ext cx="9540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Re-Thinking NIMBYism – Siting of Renewable Energy Technology </a:t>
            </a:r>
          </a:p>
          <a:p>
            <a:r>
              <a:rPr lang="en-GB" sz="2400" b="1" dirty="0">
                <a:solidFill>
                  <a:srgbClr val="00B0F0"/>
                </a:solidFill>
              </a:rPr>
              <a:t>Public Conversations Project (PCP) Dialogue </a:t>
            </a:r>
          </a:p>
          <a:p>
            <a:r>
              <a:rPr lang="en-GB" sz="2400" b="1" dirty="0">
                <a:solidFill>
                  <a:srgbClr val="00B0F0"/>
                </a:solidFill>
              </a:rPr>
              <a:t>Phase 2: Sharing learning with practitioners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16812D-CD4A-49D2-B3A5-4D2FD39F10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1" t="26667"/>
          <a:stretch/>
        </p:blipFill>
        <p:spPr>
          <a:xfrm>
            <a:off x="0" y="497062"/>
            <a:ext cx="6688046" cy="3376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D6E3B0-F0F7-4E2F-B523-1AAB3292C2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92" t="13572" r="36666" b="4814"/>
          <a:stretch/>
        </p:blipFill>
        <p:spPr>
          <a:xfrm>
            <a:off x="9529896" y="3308827"/>
            <a:ext cx="2299306" cy="335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06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420" y="5617781"/>
            <a:ext cx="9540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Place Standard Tool Exploring Issues and Priorities in Mournes DEA, Newry Mourne and Down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1" t="23125"/>
          <a:stretch/>
        </p:blipFill>
        <p:spPr>
          <a:xfrm>
            <a:off x="0" y="266700"/>
            <a:ext cx="8020050" cy="4686300"/>
          </a:xfrm>
          <a:prstGeom prst="rect">
            <a:avLst/>
          </a:prstGeom>
        </p:spPr>
      </p:pic>
      <p:pic>
        <p:nvPicPr>
          <p:cNvPr id="5" name="Picture 6" descr="L:\Administration\Publicity\Logo Files\Community Places Logo smaller for web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81705" y="6175882"/>
            <a:ext cx="1511685" cy="502770"/>
          </a:xfrm>
          <a:prstGeom prst="rect">
            <a:avLst/>
          </a:prstGeom>
          <a:noFill/>
        </p:spPr>
      </p:pic>
      <p:graphicFrame>
        <p:nvGraphicFramePr>
          <p:cNvPr id="6" name="Object 41">
            <a:extLst>
              <a:ext uri="{FF2B5EF4-FFF2-40B4-BE49-F238E27FC236}">
                <a16:creationId xmlns:a16="http://schemas.microsoft.com/office/drawing/2014/main" id="{B34BCCA5-5691-4820-9F4F-7B10F0B0FC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151480"/>
              </p:ext>
            </p:extLst>
          </p:nvPr>
        </p:nvGraphicFramePr>
        <p:xfrm>
          <a:off x="6991351" y="0"/>
          <a:ext cx="5200650" cy="4974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Acrobat Document" r:id="rId6" imgW="5667122" imgH="8010380" progId="AcroExch.Document.7">
                  <p:embed/>
                </p:oleObj>
              </mc:Choice>
              <mc:Fallback>
                <p:oleObj name="Acrobat Document" r:id="rId6" imgW="5667122" imgH="8010380" progId="AcroExch.Document.7">
                  <p:embed/>
                  <p:pic>
                    <p:nvPicPr>
                      <p:cNvPr id="20484" name="Object 41">
                        <a:extLst>
                          <a:ext uri="{FF2B5EF4-FFF2-40B4-BE49-F238E27FC236}">
                            <a16:creationId xmlns:a16="http://schemas.microsoft.com/office/drawing/2014/main" id="{99A9942B-2AD0-425C-B63E-8ED42B7C76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640" r="12070" b="32808"/>
                      <a:stretch>
                        <a:fillRect/>
                      </a:stretch>
                    </p:blipFill>
                    <p:spPr bwMode="auto">
                      <a:xfrm>
                        <a:off x="6991351" y="0"/>
                        <a:ext cx="5200650" cy="4974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01812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660</TotalTime>
  <Words>498</Words>
  <Application>Microsoft Office PowerPoint</Application>
  <PresentationFormat>Widescreen</PresentationFormat>
  <Paragraphs>111</Paragraphs>
  <Slides>16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Trebuchet MS</vt:lpstr>
      <vt:lpstr>Wingdings</vt:lpstr>
      <vt:lpstr>Wingdings 3</vt:lpstr>
      <vt:lpstr>Facet</vt:lpstr>
      <vt:lpstr>Acrobat Document</vt:lpstr>
      <vt:lpstr>  Tackling Housing Challenges Together – Collaboration Community Planning and the Wellbeing Agenda </vt:lpstr>
      <vt:lpstr>Community Places </vt:lpstr>
      <vt:lpstr>PowerPoint Presentation</vt:lpstr>
      <vt:lpstr>What are the benefits? </vt:lpstr>
      <vt:lpstr>Scottish National Standards for Community Engagement  SCDC</vt:lpstr>
      <vt:lpstr>PowerPoint Presentation</vt:lpstr>
      <vt:lpstr>My Place – Participatory Card Game </vt:lpstr>
      <vt:lpstr>PowerPoint Presentation</vt:lpstr>
      <vt:lpstr>PowerPoint Presentation</vt:lpstr>
      <vt:lpstr>Place Standard Tool </vt:lpstr>
      <vt:lpstr>PowerPoint Presentation</vt:lpstr>
      <vt:lpstr>Participatory Budgeting  </vt:lpstr>
      <vt:lpstr>Participatory Budgeting Works   </vt:lpstr>
      <vt:lpstr>PowerPoint Presentation</vt:lpstr>
      <vt:lpstr>A way forward for all?</vt:lpstr>
      <vt:lpstr>Community Places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ENGAGEMENT – HOW WELL IS THE PUBLIC CONSULTATION PROCESS WORKING?</dc:title>
  <dc:creator>Louise O’Kane</dc:creator>
  <cp:lastModifiedBy>Louise O’Kane</cp:lastModifiedBy>
  <cp:revision>66</cp:revision>
  <cp:lastPrinted>2018-06-01T15:31:48Z</cp:lastPrinted>
  <dcterms:created xsi:type="dcterms:W3CDTF">2018-05-25T11:34:42Z</dcterms:created>
  <dcterms:modified xsi:type="dcterms:W3CDTF">2018-09-17T08:49:32Z</dcterms:modified>
</cp:coreProperties>
</file>