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3" r:id="rId2"/>
    <p:sldMasterId id="2147483661" r:id="rId3"/>
  </p:sldMasterIdLst>
  <p:notesMasterIdLst>
    <p:notesMasterId r:id="rId26"/>
  </p:notesMasterIdLst>
  <p:handoutMasterIdLst>
    <p:handoutMasterId r:id="rId27"/>
  </p:handoutMasterIdLst>
  <p:sldIdLst>
    <p:sldId id="277" r:id="rId4"/>
    <p:sldId id="278" r:id="rId5"/>
    <p:sldId id="257" r:id="rId6"/>
    <p:sldId id="294" r:id="rId7"/>
    <p:sldId id="279" r:id="rId8"/>
    <p:sldId id="280" r:id="rId9"/>
    <p:sldId id="283" r:id="rId10"/>
    <p:sldId id="295" r:id="rId11"/>
    <p:sldId id="296" r:id="rId12"/>
    <p:sldId id="286" r:id="rId13"/>
    <p:sldId id="287" r:id="rId14"/>
    <p:sldId id="302" r:id="rId15"/>
    <p:sldId id="297" r:id="rId16"/>
    <p:sldId id="289" r:id="rId17"/>
    <p:sldId id="288" r:id="rId18"/>
    <p:sldId id="303" r:id="rId19"/>
    <p:sldId id="292" r:id="rId20"/>
    <p:sldId id="299" r:id="rId21"/>
    <p:sldId id="300" r:id="rId22"/>
    <p:sldId id="305" r:id="rId23"/>
    <p:sldId id="298" r:id="rId24"/>
    <p:sldId id="304" r:id="rId25"/>
  </p:sldIdLst>
  <p:sldSz cx="9144000" cy="6858000" type="screen4x3"/>
  <p:notesSz cx="6797675" cy="98567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92926C-E23F-2648-9778-AC91EC55A9A0}">
          <p14:sldIdLst>
            <p14:sldId id="277"/>
            <p14:sldId id="278"/>
            <p14:sldId id="257"/>
            <p14:sldId id="294"/>
            <p14:sldId id="279"/>
            <p14:sldId id="280"/>
            <p14:sldId id="283"/>
            <p14:sldId id="295"/>
            <p14:sldId id="296"/>
            <p14:sldId id="286"/>
            <p14:sldId id="287"/>
            <p14:sldId id="302"/>
            <p14:sldId id="297"/>
            <p14:sldId id="289"/>
            <p14:sldId id="288"/>
            <p14:sldId id="303"/>
            <p14:sldId id="292"/>
            <p14:sldId id="299"/>
            <p14:sldId id="300"/>
            <p14:sldId id="305"/>
            <p14:sldId id="298"/>
            <p14:sldId id="3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51F"/>
    <a:srgbClr val="41151E"/>
    <a:srgbClr val="3F1620"/>
    <a:srgbClr val="8891A0"/>
    <a:srgbClr val="9CA2B1"/>
    <a:srgbClr val="401E1F"/>
    <a:srgbClr val="3D141B"/>
    <a:srgbClr val="521A24"/>
    <a:srgbClr val="9FA5AA"/>
    <a:srgbClr val="ADB2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1" autoAdjust="0"/>
    <p:restoredTop sz="72343" autoAdjust="0"/>
  </p:normalViewPr>
  <p:slideViewPr>
    <p:cSldViewPr snapToGrid="0" snapToObjects="1">
      <p:cViewPr>
        <p:scale>
          <a:sx n="100" d="100"/>
          <a:sy n="100" d="100"/>
        </p:scale>
        <p:origin x="-822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20E68D-EC0C-45DC-8F01-270BDD4AC153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0FD5677-8FA0-4B19-8773-EB819DAAAA44}">
      <dgm:prSet phldrT="[Text]"/>
      <dgm:spPr/>
      <dgm:t>
        <a:bodyPr/>
        <a:lstStyle/>
        <a:p>
          <a:pPr algn="ctr"/>
          <a:r>
            <a:rPr lang="en-GB" b="1" dirty="0" smtClean="0"/>
            <a:t>Own 50,000 social rented homes</a:t>
          </a:r>
        </a:p>
      </dgm:t>
    </dgm:pt>
    <dgm:pt modelId="{0688F70E-A7F7-48E1-BC10-4052A2984C95}" type="parTrans" cxnId="{035CA21B-1BF4-4A83-B9FE-08DA213DCADD}">
      <dgm:prSet/>
      <dgm:spPr/>
      <dgm:t>
        <a:bodyPr/>
        <a:lstStyle/>
        <a:p>
          <a:pPr algn="ctr"/>
          <a:endParaRPr lang="en-GB"/>
        </a:p>
      </dgm:t>
    </dgm:pt>
    <dgm:pt modelId="{5213D99A-F822-49D1-8D0E-F71EA08E2E9E}" type="sibTrans" cxnId="{035CA21B-1BF4-4A83-B9FE-08DA213DCADD}">
      <dgm:prSet/>
      <dgm:spPr/>
      <dgm:t>
        <a:bodyPr/>
        <a:lstStyle/>
        <a:p>
          <a:pPr algn="ctr"/>
          <a:endParaRPr lang="en-GB"/>
        </a:p>
      </dgm:t>
    </dgm:pt>
    <dgm:pt modelId="{B39B9639-18E9-479D-BC55-B4817F3E0BB4}">
      <dgm:prSet phldrT="[Text]"/>
      <dgm:spPr/>
      <dgm:t>
        <a:bodyPr/>
        <a:lstStyle/>
        <a:p>
          <a:pPr algn="ctr"/>
          <a:r>
            <a:rPr lang="en-GB" b="1" dirty="0" smtClean="0"/>
            <a:t>2,000+ MMR &amp; FMR homes</a:t>
          </a:r>
        </a:p>
      </dgm:t>
    </dgm:pt>
    <dgm:pt modelId="{930B3245-F747-4E7D-8434-4376C3DE81E3}" type="parTrans" cxnId="{5C0B4EE5-BECE-4808-9E95-9F6BB41D8268}">
      <dgm:prSet/>
      <dgm:spPr/>
      <dgm:t>
        <a:bodyPr/>
        <a:lstStyle/>
        <a:p>
          <a:pPr algn="ctr"/>
          <a:endParaRPr lang="en-GB"/>
        </a:p>
      </dgm:t>
    </dgm:pt>
    <dgm:pt modelId="{007E3FF9-A3EB-4FEC-92E7-7B9CBCCB7832}" type="sibTrans" cxnId="{5C0B4EE5-BECE-4808-9E95-9F6BB41D8268}">
      <dgm:prSet/>
      <dgm:spPr/>
      <dgm:t>
        <a:bodyPr/>
        <a:lstStyle/>
        <a:p>
          <a:pPr algn="ctr"/>
          <a:endParaRPr lang="en-GB"/>
        </a:p>
      </dgm:t>
    </dgm:pt>
    <dgm:pt modelId="{479B45EB-AF5A-4CF8-9D49-B61D09C8A31E}">
      <dgm:prSet phldrT="[Text]"/>
      <dgm:spPr/>
      <dgm:t>
        <a:bodyPr/>
        <a:lstStyle/>
        <a:p>
          <a:pPr algn="ctr"/>
          <a:r>
            <a:rPr lang="en-GB" b="1" dirty="0" smtClean="0"/>
            <a:t>£300m + Annual Turnover</a:t>
          </a:r>
          <a:endParaRPr lang="en-GB" b="1" dirty="0"/>
        </a:p>
      </dgm:t>
    </dgm:pt>
    <dgm:pt modelId="{6E256975-9390-4E41-901B-63B97EDC0DB5}" type="parTrans" cxnId="{611C44BD-D722-43FB-8466-9E2DD4E9EA2B}">
      <dgm:prSet/>
      <dgm:spPr/>
      <dgm:t>
        <a:bodyPr/>
        <a:lstStyle/>
        <a:p>
          <a:pPr algn="ctr"/>
          <a:endParaRPr lang="en-GB"/>
        </a:p>
      </dgm:t>
    </dgm:pt>
    <dgm:pt modelId="{C8B8103A-42A7-459C-8112-7CC263A309B0}" type="sibTrans" cxnId="{611C44BD-D722-43FB-8466-9E2DD4E9EA2B}">
      <dgm:prSet/>
      <dgm:spPr/>
      <dgm:t>
        <a:bodyPr/>
        <a:lstStyle/>
        <a:p>
          <a:pPr algn="ctr"/>
          <a:endParaRPr lang="en-GB"/>
        </a:p>
      </dgm:t>
    </dgm:pt>
    <dgm:pt modelId="{CB6DF133-2E6C-489B-A072-16D6CB51BA0F}">
      <dgm:prSet phldrT="[Text]"/>
      <dgm:spPr/>
      <dgm:t>
        <a:bodyPr/>
        <a:lstStyle/>
        <a:p>
          <a:pPr algn="ctr"/>
          <a:r>
            <a:rPr lang="en-GB" b="1" dirty="0" smtClean="0"/>
            <a:t>Unprecedented Scale of Development (2018-2021)</a:t>
          </a:r>
          <a:endParaRPr lang="en-GB" b="1" dirty="0"/>
        </a:p>
      </dgm:t>
    </dgm:pt>
    <dgm:pt modelId="{A29557DE-30C4-41C3-AAFF-C02344910267}" type="parTrans" cxnId="{27704E03-0431-427E-893F-D24E62D28EFF}">
      <dgm:prSet/>
      <dgm:spPr/>
      <dgm:t>
        <a:bodyPr/>
        <a:lstStyle/>
        <a:p>
          <a:pPr algn="ctr"/>
          <a:endParaRPr lang="en-GB"/>
        </a:p>
      </dgm:t>
    </dgm:pt>
    <dgm:pt modelId="{FB126B9D-6CB1-4F4F-BB03-578E05600A91}" type="sibTrans" cxnId="{27704E03-0431-427E-893F-D24E62D28EFF}">
      <dgm:prSet/>
      <dgm:spPr/>
      <dgm:t>
        <a:bodyPr/>
        <a:lstStyle/>
        <a:p>
          <a:pPr algn="ctr"/>
          <a:endParaRPr lang="en-GB"/>
        </a:p>
      </dgm:t>
    </dgm:pt>
    <dgm:pt modelId="{209410CC-B0E5-47FC-A41B-43B4595A78E4}">
      <dgm:prSet phldrT="[Text]"/>
      <dgm:spPr/>
      <dgm:t>
        <a:bodyPr/>
        <a:lstStyle/>
        <a:p>
          <a:pPr algn="ctr"/>
          <a:r>
            <a:rPr lang="en-GB" b="1" dirty="0" smtClean="0"/>
            <a:t>Largest Developer of Social Housing in the UK</a:t>
          </a:r>
          <a:endParaRPr lang="en-GB" b="1" dirty="0"/>
        </a:p>
      </dgm:t>
    </dgm:pt>
    <dgm:pt modelId="{FF7D0D87-0EE1-4648-A344-79E5CF09C74B}" type="parTrans" cxnId="{8FFDB377-5DAD-41CD-8D55-14266AB84D39}">
      <dgm:prSet/>
      <dgm:spPr/>
      <dgm:t>
        <a:bodyPr/>
        <a:lstStyle/>
        <a:p>
          <a:pPr algn="ctr"/>
          <a:endParaRPr lang="en-GB"/>
        </a:p>
      </dgm:t>
    </dgm:pt>
    <dgm:pt modelId="{A729A06C-C2B0-4B7A-B9A7-0E43991FBD6D}" type="sibTrans" cxnId="{8FFDB377-5DAD-41CD-8D55-14266AB84D39}">
      <dgm:prSet/>
      <dgm:spPr/>
      <dgm:t>
        <a:bodyPr/>
        <a:lstStyle/>
        <a:p>
          <a:pPr algn="ctr"/>
          <a:endParaRPr lang="en-GB"/>
        </a:p>
      </dgm:t>
    </dgm:pt>
    <dgm:pt modelId="{1A85C6E4-C976-4DEC-8745-580194F3E4A5}">
      <dgm:prSet/>
      <dgm:spPr/>
      <dgm:t>
        <a:bodyPr/>
        <a:lstStyle/>
        <a:p>
          <a:pPr algn="ctr"/>
          <a:endParaRPr lang="en-GB"/>
        </a:p>
      </dgm:t>
    </dgm:pt>
    <dgm:pt modelId="{C45D6E7F-95AB-4738-9D12-CB9780E6B46C}" type="parTrans" cxnId="{7AC4F6FA-C1E6-42BC-A5FF-958141B2EF32}">
      <dgm:prSet/>
      <dgm:spPr/>
      <dgm:t>
        <a:bodyPr/>
        <a:lstStyle/>
        <a:p>
          <a:pPr algn="ctr"/>
          <a:endParaRPr lang="en-GB"/>
        </a:p>
      </dgm:t>
    </dgm:pt>
    <dgm:pt modelId="{84CC794E-3C4E-4A23-B191-AE810792861C}" type="sibTrans" cxnId="{7AC4F6FA-C1E6-42BC-A5FF-958141B2EF32}">
      <dgm:prSet/>
      <dgm:spPr/>
      <dgm:t>
        <a:bodyPr/>
        <a:lstStyle/>
        <a:p>
          <a:pPr algn="ctr"/>
          <a:endParaRPr lang="en-GB"/>
        </a:p>
      </dgm:t>
    </dgm:pt>
    <dgm:pt modelId="{0CE86650-9497-4E9B-BAAA-91DC36AEBDDE}" type="pres">
      <dgm:prSet presAssocID="{A820E68D-EC0C-45DC-8F01-270BDD4AC15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7B14D19-BB30-4840-A37F-CE012CDB9EE8}" type="pres">
      <dgm:prSet presAssocID="{00FD5677-8FA0-4B19-8773-EB819DAAAA4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445A72-EF4A-4FB9-89A7-544C735EFE11}" type="pres">
      <dgm:prSet presAssocID="{00FD5677-8FA0-4B19-8773-EB819DAAAA44}" presName="spNode" presStyleCnt="0"/>
      <dgm:spPr/>
    </dgm:pt>
    <dgm:pt modelId="{A2BA4BC1-7209-4CEE-84DC-2DBC83D227CD}" type="pres">
      <dgm:prSet presAssocID="{5213D99A-F822-49D1-8D0E-F71EA08E2E9E}" presName="sibTrans" presStyleLbl="sibTrans1D1" presStyleIdx="0" presStyleCnt="6"/>
      <dgm:spPr/>
      <dgm:t>
        <a:bodyPr/>
        <a:lstStyle/>
        <a:p>
          <a:endParaRPr lang="en-GB"/>
        </a:p>
      </dgm:t>
    </dgm:pt>
    <dgm:pt modelId="{CDFC03CC-9C8E-4078-B8E4-F5AE87EFF698}" type="pres">
      <dgm:prSet presAssocID="{B39B9639-18E9-479D-BC55-B4817F3E0BB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5DDE69-6B49-4E22-8F3E-0E00C67F9B5F}" type="pres">
      <dgm:prSet presAssocID="{B39B9639-18E9-479D-BC55-B4817F3E0BB4}" presName="spNode" presStyleCnt="0"/>
      <dgm:spPr/>
    </dgm:pt>
    <dgm:pt modelId="{9F1F554C-C24B-48DB-B6F6-C63CB3468C3C}" type="pres">
      <dgm:prSet presAssocID="{007E3FF9-A3EB-4FEC-92E7-7B9CBCCB7832}" presName="sibTrans" presStyleLbl="sibTrans1D1" presStyleIdx="1" presStyleCnt="6"/>
      <dgm:spPr/>
      <dgm:t>
        <a:bodyPr/>
        <a:lstStyle/>
        <a:p>
          <a:endParaRPr lang="en-GB"/>
        </a:p>
      </dgm:t>
    </dgm:pt>
    <dgm:pt modelId="{34539063-E13B-4897-8B0D-BAE781E5F29B}" type="pres">
      <dgm:prSet presAssocID="{1A85C6E4-C976-4DEC-8745-580194F3E4A5}" presName="node" presStyleLbl="node1" presStyleIdx="2" presStyleCnt="6" custRadScaleRad="99905" custRadScaleInc="34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E53C80-B8C1-40B6-965D-FB88F8C71F37}" type="pres">
      <dgm:prSet presAssocID="{1A85C6E4-C976-4DEC-8745-580194F3E4A5}" presName="spNode" presStyleCnt="0"/>
      <dgm:spPr/>
    </dgm:pt>
    <dgm:pt modelId="{BC1BA58E-919B-4010-9194-59F08092D6C9}" type="pres">
      <dgm:prSet presAssocID="{84CC794E-3C4E-4A23-B191-AE810792861C}" presName="sibTrans" presStyleLbl="sibTrans1D1" presStyleIdx="2" presStyleCnt="6"/>
      <dgm:spPr/>
      <dgm:t>
        <a:bodyPr/>
        <a:lstStyle/>
        <a:p>
          <a:endParaRPr lang="en-GB"/>
        </a:p>
      </dgm:t>
    </dgm:pt>
    <dgm:pt modelId="{E54F53B0-A9EF-4B46-A9DF-D810BA5134A4}" type="pres">
      <dgm:prSet presAssocID="{479B45EB-AF5A-4CF8-9D49-B61D09C8A31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5FDAB9-16D9-4404-BE33-22196F166CCD}" type="pres">
      <dgm:prSet presAssocID="{479B45EB-AF5A-4CF8-9D49-B61D09C8A31E}" presName="spNode" presStyleCnt="0"/>
      <dgm:spPr/>
    </dgm:pt>
    <dgm:pt modelId="{BF68D20D-9F3B-449D-A4A4-C9DC1725416F}" type="pres">
      <dgm:prSet presAssocID="{C8B8103A-42A7-459C-8112-7CC263A309B0}" presName="sibTrans" presStyleLbl="sibTrans1D1" presStyleIdx="3" presStyleCnt="6"/>
      <dgm:spPr/>
      <dgm:t>
        <a:bodyPr/>
        <a:lstStyle/>
        <a:p>
          <a:endParaRPr lang="en-GB"/>
        </a:p>
      </dgm:t>
    </dgm:pt>
    <dgm:pt modelId="{A8F5F0F0-00A8-440D-8EC9-01C422E6907A}" type="pres">
      <dgm:prSet presAssocID="{CB6DF133-2E6C-489B-A072-16D6CB51BA0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050A2A-EDEA-4587-AF4A-FB6B97A7D9D2}" type="pres">
      <dgm:prSet presAssocID="{CB6DF133-2E6C-489B-A072-16D6CB51BA0F}" presName="spNode" presStyleCnt="0"/>
      <dgm:spPr/>
    </dgm:pt>
    <dgm:pt modelId="{20CC80C6-C126-41CA-A83B-A100B8E9AD86}" type="pres">
      <dgm:prSet presAssocID="{FB126B9D-6CB1-4F4F-BB03-578E05600A91}" presName="sibTrans" presStyleLbl="sibTrans1D1" presStyleIdx="4" presStyleCnt="6"/>
      <dgm:spPr/>
      <dgm:t>
        <a:bodyPr/>
        <a:lstStyle/>
        <a:p>
          <a:endParaRPr lang="en-GB"/>
        </a:p>
      </dgm:t>
    </dgm:pt>
    <dgm:pt modelId="{0D88E41C-8228-456F-8970-6BBFD72A6931}" type="pres">
      <dgm:prSet presAssocID="{209410CC-B0E5-47FC-A41B-43B4595A78E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E17A06-D859-4514-A62B-937AAEA6C6B4}" type="pres">
      <dgm:prSet presAssocID="{209410CC-B0E5-47FC-A41B-43B4595A78E4}" presName="spNode" presStyleCnt="0"/>
      <dgm:spPr/>
    </dgm:pt>
    <dgm:pt modelId="{2845AFB3-5F3F-4EDC-B24A-E384BCCF77EA}" type="pres">
      <dgm:prSet presAssocID="{A729A06C-C2B0-4B7A-B9A7-0E43991FBD6D}" presName="sibTrans" presStyleLbl="sibTrans1D1" presStyleIdx="5" presStyleCnt="6"/>
      <dgm:spPr/>
      <dgm:t>
        <a:bodyPr/>
        <a:lstStyle/>
        <a:p>
          <a:endParaRPr lang="en-GB"/>
        </a:p>
      </dgm:t>
    </dgm:pt>
  </dgm:ptLst>
  <dgm:cxnLst>
    <dgm:cxn modelId="{A666F44D-F1D1-46E7-BCA5-D08089FCB6C6}" type="presOf" srcId="{5213D99A-F822-49D1-8D0E-F71EA08E2E9E}" destId="{A2BA4BC1-7209-4CEE-84DC-2DBC83D227CD}" srcOrd="0" destOrd="0" presId="urn:microsoft.com/office/officeart/2005/8/layout/cycle6"/>
    <dgm:cxn modelId="{035CA21B-1BF4-4A83-B9FE-08DA213DCADD}" srcId="{A820E68D-EC0C-45DC-8F01-270BDD4AC153}" destId="{00FD5677-8FA0-4B19-8773-EB819DAAAA44}" srcOrd="0" destOrd="0" parTransId="{0688F70E-A7F7-48E1-BC10-4052A2984C95}" sibTransId="{5213D99A-F822-49D1-8D0E-F71EA08E2E9E}"/>
    <dgm:cxn modelId="{C2D3E9EC-E489-4C70-A91E-2316C5EAF7A2}" type="presOf" srcId="{A820E68D-EC0C-45DC-8F01-270BDD4AC153}" destId="{0CE86650-9497-4E9B-BAAA-91DC36AEBDDE}" srcOrd="0" destOrd="0" presId="urn:microsoft.com/office/officeart/2005/8/layout/cycle6"/>
    <dgm:cxn modelId="{04D7AFB5-6947-4153-98D0-68077183B7AF}" type="presOf" srcId="{A729A06C-C2B0-4B7A-B9A7-0E43991FBD6D}" destId="{2845AFB3-5F3F-4EDC-B24A-E384BCCF77EA}" srcOrd="0" destOrd="0" presId="urn:microsoft.com/office/officeart/2005/8/layout/cycle6"/>
    <dgm:cxn modelId="{8FFDB377-5DAD-41CD-8D55-14266AB84D39}" srcId="{A820E68D-EC0C-45DC-8F01-270BDD4AC153}" destId="{209410CC-B0E5-47FC-A41B-43B4595A78E4}" srcOrd="5" destOrd="0" parTransId="{FF7D0D87-0EE1-4648-A344-79E5CF09C74B}" sibTransId="{A729A06C-C2B0-4B7A-B9A7-0E43991FBD6D}"/>
    <dgm:cxn modelId="{18206FDA-8AF8-432C-9864-9F51D047F8E6}" type="presOf" srcId="{C8B8103A-42A7-459C-8112-7CC263A309B0}" destId="{BF68D20D-9F3B-449D-A4A4-C9DC1725416F}" srcOrd="0" destOrd="0" presId="urn:microsoft.com/office/officeart/2005/8/layout/cycle6"/>
    <dgm:cxn modelId="{529EEF30-B4DE-4710-97B4-BB10A3FE655D}" type="presOf" srcId="{00FD5677-8FA0-4B19-8773-EB819DAAAA44}" destId="{B7B14D19-BB30-4840-A37F-CE012CDB9EE8}" srcOrd="0" destOrd="0" presId="urn:microsoft.com/office/officeart/2005/8/layout/cycle6"/>
    <dgm:cxn modelId="{2C7F33DF-C41F-4A4F-9D17-6F69E6EBA17A}" type="presOf" srcId="{479B45EB-AF5A-4CF8-9D49-B61D09C8A31E}" destId="{E54F53B0-A9EF-4B46-A9DF-D810BA5134A4}" srcOrd="0" destOrd="0" presId="urn:microsoft.com/office/officeart/2005/8/layout/cycle6"/>
    <dgm:cxn modelId="{5354FB76-D54A-461B-9EFE-22F927221D66}" type="presOf" srcId="{FB126B9D-6CB1-4F4F-BB03-578E05600A91}" destId="{20CC80C6-C126-41CA-A83B-A100B8E9AD86}" srcOrd="0" destOrd="0" presId="urn:microsoft.com/office/officeart/2005/8/layout/cycle6"/>
    <dgm:cxn modelId="{1E763BCF-EA29-4A80-A600-B53E54D3B7B1}" type="presOf" srcId="{1A85C6E4-C976-4DEC-8745-580194F3E4A5}" destId="{34539063-E13B-4897-8B0D-BAE781E5F29B}" srcOrd="0" destOrd="0" presId="urn:microsoft.com/office/officeart/2005/8/layout/cycle6"/>
    <dgm:cxn modelId="{6AF72B36-A4B6-4537-9A4D-3686C3CCE688}" type="presOf" srcId="{CB6DF133-2E6C-489B-A072-16D6CB51BA0F}" destId="{A8F5F0F0-00A8-440D-8EC9-01C422E6907A}" srcOrd="0" destOrd="0" presId="urn:microsoft.com/office/officeart/2005/8/layout/cycle6"/>
    <dgm:cxn modelId="{27704E03-0431-427E-893F-D24E62D28EFF}" srcId="{A820E68D-EC0C-45DC-8F01-270BDD4AC153}" destId="{CB6DF133-2E6C-489B-A072-16D6CB51BA0F}" srcOrd="4" destOrd="0" parTransId="{A29557DE-30C4-41C3-AAFF-C02344910267}" sibTransId="{FB126B9D-6CB1-4F4F-BB03-578E05600A91}"/>
    <dgm:cxn modelId="{5C0B4EE5-BECE-4808-9E95-9F6BB41D8268}" srcId="{A820E68D-EC0C-45DC-8F01-270BDD4AC153}" destId="{B39B9639-18E9-479D-BC55-B4817F3E0BB4}" srcOrd="1" destOrd="0" parTransId="{930B3245-F747-4E7D-8434-4376C3DE81E3}" sibTransId="{007E3FF9-A3EB-4FEC-92E7-7B9CBCCB7832}"/>
    <dgm:cxn modelId="{1572C663-6EC7-4C56-9E25-3BADF34F7837}" type="presOf" srcId="{84CC794E-3C4E-4A23-B191-AE810792861C}" destId="{BC1BA58E-919B-4010-9194-59F08092D6C9}" srcOrd="0" destOrd="0" presId="urn:microsoft.com/office/officeart/2005/8/layout/cycle6"/>
    <dgm:cxn modelId="{611C44BD-D722-43FB-8466-9E2DD4E9EA2B}" srcId="{A820E68D-EC0C-45DC-8F01-270BDD4AC153}" destId="{479B45EB-AF5A-4CF8-9D49-B61D09C8A31E}" srcOrd="3" destOrd="0" parTransId="{6E256975-9390-4E41-901B-63B97EDC0DB5}" sibTransId="{C8B8103A-42A7-459C-8112-7CC263A309B0}"/>
    <dgm:cxn modelId="{F8B0B8DC-2470-48D0-ABBE-72F3C034C4B6}" type="presOf" srcId="{B39B9639-18E9-479D-BC55-B4817F3E0BB4}" destId="{CDFC03CC-9C8E-4078-B8E4-F5AE87EFF698}" srcOrd="0" destOrd="0" presId="urn:microsoft.com/office/officeart/2005/8/layout/cycle6"/>
    <dgm:cxn modelId="{7AC4F6FA-C1E6-42BC-A5FF-958141B2EF32}" srcId="{A820E68D-EC0C-45DC-8F01-270BDD4AC153}" destId="{1A85C6E4-C976-4DEC-8745-580194F3E4A5}" srcOrd="2" destOrd="0" parTransId="{C45D6E7F-95AB-4738-9D12-CB9780E6B46C}" sibTransId="{84CC794E-3C4E-4A23-B191-AE810792861C}"/>
    <dgm:cxn modelId="{0A4F1B75-6E19-4FBB-8329-FBE828258ABB}" type="presOf" srcId="{007E3FF9-A3EB-4FEC-92E7-7B9CBCCB7832}" destId="{9F1F554C-C24B-48DB-B6F6-C63CB3468C3C}" srcOrd="0" destOrd="0" presId="urn:microsoft.com/office/officeart/2005/8/layout/cycle6"/>
    <dgm:cxn modelId="{06F89074-8F90-444A-A636-5CA685F6006A}" type="presOf" srcId="{209410CC-B0E5-47FC-A41B-43B4595A78E4}" destId="{0D88E41C-8228-456F-8970-6BBFD72A6931}" srcOrd="0" destOrd="0" presId="urn:microsoft.com/office/officeart/2005/8/layout/cycle6"/>
    <dgm:cxn modelId="{F4252328-F2E3-4B08-8469-6009648BE1F7}" type="presParOf" srcId="{0CE86650-9497-4E9B-BAAA-91DC36AEBDDE}" destId="{B7B14D19-BB30-4840-A37F-CE012CDB9EE8}" srcOrd="0" destOrd="0" presId="urn:microsoft.com/office/officeart/2005/8/layout/cycle6"/>
    <dgm:cxn modelId="{DC07A299-B79B-49DC-9AD9-D5509F624098}" type="presParOf" srcId="{0CE86650-9497-4E9B-BAAA-91DC36AEBDDE}" destId="{50445A72-EF4A-4FB9-89A7-544C735EFE11}" srcOrd="1" destOrd="0" presId="urn:microsoft.com/office/officeart/2005/8/layout/cycle6"/>
    <dgm:cxn modelId="{1362615C-D68F-447B-9C99-6D39D4B8CFA2}" type="presParOf" srcId="{0CE86650-9497-4E9B-BAAA-91DC36AEBDDE}" destId="{A2BA4BC1-7209-4CEE-84DC-2DBC83D227CD}" srcOrd="2" destOrd="0" presId="urn:microsoft.com/office/officeart/2005/8/layout/cycle6"/>
    <dgm:cxn modelId="{7BDD511B-FCB3-4871-8E80-C2CC15D589B9}" type="presParOf" srcId="{0CE86650-9497-4E9B-BAAA-91DC36AEBDDE}" destId="{CDFC03CC-9C8E-4078-B8E4-F5AE87EFF698}" srcOrd="3" destOrd="0" presId="urn:microsoft.com/office/officeart/2005/8/layout/cycle6"/>
    <dgm:cxn modelId="{F60CD64C-4B5C-4B6E-B139-65633CE43574}" type="presParOf" srcId="{0CE86650-9497-4E9B-BAAA-91DC36AEBDDE}" destId="{8C5DDE69-6B49-4E22-8F3E-0E00C67F9B5F}" srcOrd="4" destOrd="0" presId="urn:microsoft.com/office/officeart/2005/8/layout/cycle6"/>
    <dgm:cxn modelId="{D067490E-6047-4165-8105-7A8B95042B2E}" type="presParOf" srcId="{0CE86650-9497-4E9B-BAAA-91DC36AEBDDE}" destId="{9F1F554C-C24B-48DB-B6F6-C63CB3468C3C}" srcOrd="5" destOrd="0" presId="urn:microsoft.com/office/officeart/2005/8/layout/cycle6"/>
    <dgm:cxn modelId="{B206987A-0FED-4F8C-BA49-4721A2F823E3}" type="presParOf" srcId="{0CE86650-9497-4E9B-BAAA-91DC36AEBDDE}" destId="{34539063-E13B-4897-8B0D-BAE781E5F29B}" srcOrd="6" destOrd="0" presId="urn:microsoft.com/office/officeart/2005/8/layout/cycle6"/>
    <dgm:cxn modelId="{986D301A-09AE-44A0-ADDE-2153EE26048A}" type="presParOf" srcId="{0CE86650-9497-4E9B-BAAA-91DC36AEBDDE}" destId="{26E53C80-B8C1-40B6-965D-FB88F8C71F37}" srcOrd="7" destOrd="0" presId="urn:microsoft.com/office/officeart/2005/8/layout/cycle6"/>
    <dgm:cxn modelId="{586FDBC3-9EB7-40B6-92E3-DB16101BB0EB}" type="presParOf" srcId="{0CE86650-9497-4E9B-BAAA-91DC36AEBDDE}" destId="{BC1BA58E-919B-4010-9194-59F08092D6C9}" srcOrd="8" destOrd="0" presId="urn:microsoft.com/office/officeart/2005/8/layout/cycle6"/>
    <dgm:cxn modelId="{4291E800-7A07-4ABD-9C3D-9ABCC6C5B815}" type="presParOf" srcId="{0CE86650-9497-4E9B-BAAA-91DC36AEBDDE}" destId="{E54F53B0-A9EF-4B46-A9DF-D810BA5134A4}" srcOrd="9" destOrd="0" presId="urn:microsoft.com/office/officeart/2005/8/layout/cycle6"/>
    <dgm:cxn modelId="{879BB56C-D5F5-40BC-AE10-1454C6FC0536}" type="presParOf" srcId="{0CE86650-9497-4E9B-BAAA-91DC36AEBDDE}" destId="{385FDAB9-16D9-4404-BE33-22196F166CCD}" srcOrd="10" destOrd="0" presId="urn:microsoft.com/office/officeart/2005/8/layout/cycle6"/>
    <dgm:cxn modelId="{8E448BBF-687B-47FE-A503-40BF4CEA5EAA}" type="presParOf" srcId="{0CE86650-9497-4E9B-BAAA-91DC36AEBDDE}" destId="{BF68D20D-9F3B-449D-A4A4-C9DC1725416F}" srcOrd="11" destOrd="0" presId="urn:microsoft.com/office/officeart/2005/8/layout/cycle6"/>
    <dgm:cxn modelId="{F9522848-8867-4ED0-B153-174B86D0E347}" type="presParOf" srcId="{0CE86650-9497-4E9B-BAAA-91DC36AEBDDE}" destId="{A8F5F0F0-00A8-440D-8EC9-01C422E6907A}" srcOrd="12" destOrd="0" presId="urn:microsoft.com/office/officeart/2005/8/layout/cycle6"/>
    <dgm:cxn modelId="{D4ABA544-D916-42E6-AD60-CF801840552A}" type="presParOf" srcId="{0CE86650-9497-4E9B-BAAA-91DC36AEBDDE}" destId="{93050A2A-EDEA-4587-AF4A-FB6B97A7D9D2}" srcOrd="13" destOrd="0" presId="urn:microsoft.com/office/officeart/2005/8/layout/cycle6"/>
    <dgm:cxn modelId="{55EF19F2-A067-4507-88B6-400F6B108CAD}" type="presParOf" srcId="{0CE86650-9497-4E9B-BAAA-91DC36AEBDDE}" destId="{20CC80C6-C126-41CA-A83B-A100B8E9AD86}" srcOrd="14" destOrd="0" presId="urn:microsoft.com/office/officeart/2005/8/layout/cycle6"/>
    <dgm:cxn modelId="{D2C97E19-9240-4FF9-B812-8202178FC227}" type="presParOf" srcId="{0CE86650-9497-4E9B-BAAA-91DC36AEBDDE}" destId="{0D88E41C-8228-456F-8970-6BBFD72A6931}" srcOrd="15" destOrd="0" presId="urn:microsoft.com/office/officeart/2005/8/layout/cycle6"/>
    <dgm:cxn modelId="{9F44CF3D-AD13-4451-AC89-ADADA563EE7A}" type="presParOf" srcId="{0CE86650-9497-4E9B-BAAA-91DC36AEBDDE}" destId="{0BE17A06-D859-4514-A62B-937AAEA6C6B4}" srcOrd="16" destOrd="0" presId="urn:microsoft.com/office/officeart/2005/8/layout/cycle6"/>
    <dgm:cxn modelId="{D268C2A8-3E26-4E95-857E-EB3FCA459214}" type="presParOf" srcId="{0CE86650-9497-4E9B-BAAA-91DC36AEBDDE}" destId="{2845AFB3-5F3F-4EDC-B24A-E384BCCF77EA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20E68D-EC0C-45DC-8F01-270BDD4AC153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E86650-9497-4E9B-BAAA-91DC36AEBDDE}" type="pres">
      <dgm:prSet presAssocID="{A820E68D-EC0C-45DC-8F01-270BDD4AC15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</dgm:ptLst>
  <dgm:cxnLst>
    <dgm:cxn modelId="{891A4983-C772-46F8-A47B-53110981309F}" type="presOf" srcId="{A820E68D-EC0C-45DC-8F01-270BDD4AC153}" destId="{0CE86650-9497-4E9B-BAAA-91DC36AEBDDE}" srcOrd="0" destOrd="0" presId="urn:microsoft.com/office/officeart/2005/8/layout/cycle6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14D19-BB30-4840-A37F-CE012CDB9EE8}">
      <dsp:nvSpPr>
        <dsp:cNvPr id="0" name=""/>
        <dsp:cNvSpPr/>
      </dsp:nvSpPr>
      <dsp:spPr>
        <a:xfrm>
          <a:off x="2733301" y="1431"/>
          <a:ext cx="1281801" cy="833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/>
            <a:t>Own 50,000 social rented homes</a:t>
          </a:r>
        </a:p>
      </dsp:txBody>
      <dsp:txXfrm>
        <a:off x="2773973" y="42103"/>
        <a:ext cx="1200457" cy="751826"/>
      </dsp:txXfrm>
    </dsp:sp>
    <dsp:sp modelId="{A2BA4BC1-7209-4CEE-84DC-2DBC83D227CD}">
      <dsp:nvSpPr>
        <dsp:cNvPr id="0" name=""/>
        <dsp:cNvSpPr/>
      </dsp:nvSpPr>
      <dsp:spPr>
        <a:xfrm>
          <a:off x="1410969" y="418017"/>
          <a:ext cx="3926465" cy="3926465"/>
        </a:xfrm>
        <a:custGeom>
          <a:avLst/>
          <a:gdLst/>
          <a:ahLst/>
          <a:cxnLst/>
          <a:rect l="0" t="0" r="0" b="0"/>
          <a:pathLst>
            <a:path>
              <a:moveTo>
                <a:pt x="2612328" y="110408"/>
              </a:moveTo>
              <a:arcTo wR="1963232" hR="1963232" stAng="17358406" swAng="15015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C03CC-9C8E-4078-B8E4-F5AE87EFF698}">
      <dsp:nvSpPr>
        <dsp:cNvPr id="0" name=""/>
        <dsp:cNvSpPr/>
      </dsp:nvSpPr>
      <dsp:spPr>
        <a:xfrm>
          <a:off x="4433510" y="983048"/>
          <a:ext cx="1281801" cy="833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/>
            <a:t>2,000+ MMR &amp; FMR homes</a:t>
          </a:r>
        </a:p>
      </dsp:txBody>
      <dsp:txXfrm>
        <a:off x="4474182" y="1023720"/>
        <a:ext cx="1200457" cy="751826"/>
      </dsp:txXfrm>
    </dsp:sp>
    <dsp:sp modelId="{9F1F554C-C24B-48DB-B6F6-C63CB3468C3C}">
      <dsp:nvSpPr>
        <dsp:cNvPr id="0" name=""/>
        <dsp:cNvSpPr/>
      </dsp:nvSpPr>
      <dsp:spPr>
        <a:xfrm>
          <a:off x="1409999" y="414779"/>
          <a:ext cx="3926465" cy="3926465"/>
        </a:xfrm>
        <a:custGeom>
          <a:avLst/>
          <a:gdLst/>
          <a:ahLst/>
          <a:cxnLst/>
          <a:rect l="0" t="0" r="0" b="0"/>
          <a:pathLst>
            <a:path>
              <a:moveTo>
                <a:pt x="3847574" y="1412287"/>
              </a:moveTo>
              <a:arcTo wR="1963232" hR="1963232" stAng="20622125" swAng="196960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39063-E13B-4897-8B0D-BAE781E5F29B}">
      <dsp:nvSpPr>
        <dsp:cNvPr id="0" name=""/>
        <dsp:cNvSpPr/>
      </dsp:nvSpPr>
      <dsp:spPr>
        <a:xfrm>
          <a:off x="4430720" y="2947381"/>
          <a:ext cx="1281801" cy="833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4471392" y="2988053"/>
        <a:ext cx="1200457" cy="751826"/>
      </dsp:txXfrm>
    </dsp:sp>
    <dsp:sp modelId="{BC1BA58E-919B-4010-9194-59F08092D6C9}">
      <dsp:nvSpPr>
        <dsp:cNvPr id="0" name=""/>
        <dsp:cNvSpPr/>
      </dsp:nvSpPr>
      <dsp:spPr>
        <a:xfrm>
          <a:off x="1406864" y="419439"/>
          <a:ext cx="3926465" cy="3926465"/>
        </a:xfrm>
        <a:custGeom>
          <a:avLst/>
          <a:gdLst/>
          <a:ahLst/>
          <a:cxnLst/>
          <a:rect l="0" t="0" r="0" b="0"/>
          <a:pathLst>
            <a:path>
              <a:moveTo>
                <a:pt x="3335551" y="3367164"/>
              </a:moveTo>
              <a:arcTo wR="1963232" hR="1963232" stAng="2739144" swAng="14949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F53B0-A9EF-4B46-A9DF-D810BA5134A4}">
      <dsp:nvSpPr>
        <dsp:cNvPr id="0" name=""/>
        <dsp:cNvSpPr/>
      </dsp:nvSpPr>
      <dsp:spPr>
        <a:xfrm>
          <a:off x="2733301" y="3927897"/>
          <a:ext cx="1281801" cy="833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/>
            <a:t>£300m + Annual Turnover</a:t>
          </a:r>
          <a:endParaRPr lang="en-GB" sz="1100" b="1" kern="1200" dirty="0"/>
        </a:p>
      </dsp:txBody>
      <dsp:txXfrm>
        <a:off x="2773973" y="3968569"/>
        <a:ext cx="1200457" cy="751826"/>
      </dsp:txXfrm>
    </dsp:sp>
    <dsp:sp modelId="{BF68D20D-9F3B-449D-A4A4-C9DC1725416F}">
      <dsp:nvSpPr>
        <dsp:cNvPr id="0" name=""/>
        <dsp:cNvSpPr/>
      </dsp:nvSpPr>
      <dsp:spPr>
        <a:xfrm>
          <a:off x="1410969" y="418017"/>
          <a:ext cx="3926465" cy="3926465"/>
        </a:xfrm>
        <a:custGeom>
          <a:avLst/>
          <a:gdLst/>
          <a:ahLst/>
          <a:cxnLst/>
          <a:rect l="0" t="0" r="0" b="0"/>
          <a:pathLst>
            <a:path>
              <a:moveTo>
                <a:pt x="1314137" y="3816057"/>
              </a:moveTo>
              <a:arcTo wR="1963232" hR="1963232" stAng="6558406" swAng="15015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5F0F0-00A8-440D-8EC9-01C422E6907A}">
      <dsp:nvSpPr>
        <dsp:cNvPr id="0" name=""/>
        <dsp:cNvSpPr/>
      </dsp:nvSpPr>
      <dsp:spPr>
        <a:xfrm>
          <a:off x="1033091" y="2946281"/>
          <a:ext cx="1281801" cy="833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/>
            <a:t>Unprecedented Scale of Development (2018-2021)</a:t>
          </a:r>
          <a:endParaRPr lang="en-GB" sz="1100" b="1" kern="1200" dirty="0"/>
        </a:p>
      </dsp:txBody>
      <dsp:txXfrm>
        <a:off x="1073763" y="2986953"/>
        <a:ext cx="1200457" cy="751826"/>
      </dsp:txXfrm>
    </dsp:sp>
    <dsp:sp modelId="{20CC80C6-C126-41CA-A83B-A100B8E9AD86}">
      <dsp:nvSpPr>
        <dsp:cNvPr id="0" name=""/>
        <dsp:cNvSpPr/>
      </dsp:nvSpPr>
      <dsp:spPr>
        <a:xfrm>
          <a:off x="1410969" y="418017"/>
          <a:ext cx="3926465" cy="3926465"/>
        </a:xfrm>
        <a:custGeom>
          <a:avLst/>
          <a:gdLst/>
          <a:ahLst/>
          <a:cxnLst/>
          <a:rect l="0" t="0" r="0" b="0"/>
          <a:pathLst>
            <a:path>
              <a:moveTo>
                <a:pt x="79845" y="2517432"/>
              </a:moveTo>
              <a:arcTo wR="1963232" hR="1963232" stAng="9816188" swAng="196762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8E41C-8228-456F-8970-6BBFD72A6931}">
      <dsp:nvSpPr>
        <dsp:cNvPr id="0" name=""/>
        <dsp:cNvSpPr/>
      </dsp:nvSpPr>
      <dsp:spPr>
        <a:xfrm>
          <a:off x="1033091" y="983048"/>
          <a:ext cx="1281801" cy="833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/>
            <a:t>Largest Developer of Social Housing in the UK</a:t>
          </a:r>
          <a:endParaRPr lang="en-GB" sz="1100" b="1" kern="1200" dirty="0"/>
        </a:p>
      </dsp:txBody>
      <dsp:txXfrm>
        <a:off x="1073763" y="1023720"/>
        <a:ext cx="1200457" cy="751826"/>
      </dsp:txXfrm>
    </dsp:sp>
    <dsp:sp modelId="{2845AFB3-5F3F-4EDC-B24A-E384BCCF77EA}">
      <dsp:nvSpPr>
        <dsp:cNvPr id="0" name=""/>
        <dsp:cNvSpPr/>
      </dsp:nvSpPr>
      <dsp:spPr>
        <a:xfrm>
          <a:off x="1410969" y="418017"/>
          <a:ext cx="3926465" cy="3926465"/>
        </a:xfrm>
        <a:custGeom>
          <a:avLst/>
          <a:gdLst/>
          <a:ahLst/>
          <a:cxnLst/>
          <a:rect l="0" t="0" r="0" b="0"/>
          <a:pathLst>
            <a:path>
              <a:moveTo>
                <a:pt x="591269" y="558953"/>
              </a:moveTo>
              <a:arcTo wR="1963232" hR="1963232" stAng="13540014" swAng="15015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4991B-92CE-A041-8FA5-1A998D8259E6}" type="datetime1">
              <a:rPr lang="en-GB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AD970-E31D-FC4F-B3C7-2B82D7E4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680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A10F1-BE49-D54C-A536-E1563229F600}" type="datetime1">
              <a:rPr lang="en-GB" smtClean="0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9187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3B617-EA89-494D-94D7-50B80DC3D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884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60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US" altLang="en-US" sz="1400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A989A5-DE7A-4014-B0BE-4AE3641DC78A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defTabSz="914400">
              <a:buFont typeface="Arial" panose="020B0604020202020204" pitchFamily="34" charset="0"/>
              <a:buChar char="•"/>
              <a:defRPr/>
            </a:pPr>
            <a:endParaRPr lang="en-GB" alt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284413" indent="-223838" defTabSz="520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1613" indent="-223838" defTabSz="520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98813" indent="-223838" defTabSz="520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56013" indent="-223838" defTabSz="520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0EA86BB0-896A-4517-A840-BEEF40F3672E}" type="slidenum">
              <a:rPr lang="en-GB" altLang="en-US" sz="1200" smtClean="0"/>
              <a:pPr/>
              <a:t>11</a:t>
            </a:fld>
            <a:endParaRPr lang="en-GB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CAF01E"/>
              </a:buClr>
              <a:buFont typeface="Arial" panose="020B0604020202020204" pitchFamily="34" charset="0"/>
              <a:buNone/>
              <a:defRPr/>
            </a:pPr>
            <a:endParaRPr lang="en-US" alt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3B7FAE-B193-453A-941D-BACA46120E8B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GB" alt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FE2930-7526-4DFC-AE6F-BA254C9EE3B2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Clr>
                <a:srgbClr val="CAF01E"/>
              </a:buClr>
              <a:buFontTx/>
              <a:buChar char="•"/>
            </a:pPr>
            <a:endParaRPr lang="en-US" altLang="en-US" sz="1400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defTabSz="5207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284413" indent="-223838" defTabSz="520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1613" indent="-223838" defTabSz="520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98813" indent="-223838" defTabSz="520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56013" indent="-223838" defTabSz="520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D1D3153E-69E9-42F9-89D5-E7AE6668493A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  <a:defRPr/>
            </a:pPr>
            <a:endParaRPr lang="en-GB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520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AB2231-E773-42A0-91A0-C59DE8BF17C5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48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58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77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9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82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90FBC1-D46A-4A9C-8EDB-6A15E6E3C3C7}" type="slidenum">
              <a:rPr lang="en-GB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GB" altLang="en-US" smtClean="0">
              <a:solidFill>
                <a:prstClr val="black"/>
              </a:solidFill>
            </a:endParaRPr>
          </a:p>
        </p:txBody>
      </p:sp>
      <p:sp>
        <p:nvSpPr>
          <p:cNvPr id="604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5038" y="739775"/>
            <a:ext cx="4929187" cy="3695700"/>
          </a:xfrm>
          <a:ln/>
        </p:spPr>
      </p:sp>
      <p:sp>
        <p:nvSpPr>
          <p:cNvPr id="6042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5041" indent="-535041" defTabSz="914491">
              <a:spcBef>
                <a:spcPts val="1200"/>
              </a:spcBef>
              <a:spcAft>
                <a:spcPts val="1200"/>
              </a:spcAft>
            </a:pPr>
            <a:endParaRPr lang="en-US" altLang="en-US" dirty="0" smtClean="0"/>
          </a:p>
        </p:txBody>
      </p:sp>
      <p:sp>
        <p:nvSpPr>
          <p:cNvPr id="60421" name="Slide Number Placeholder 3"/>
          <p:cNvSpPr txBox="1">
            <a:spLocks noGrp="1"/>
          </p:cNvSpPr>
          <p:nvPr/>
        </p:nvSpPr>
        <p:spPr bwMode="auto">
          <a:xfrm>
            <a:off x="3849000" y="9361746"/>
            <a:ext cx="2947088" cy="4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FF23026-C2BB-44C7-828E-079E1276EF7C}" type="slidenum">
              <a:rPr lang="en-US" altLang="en-US">
                <a:solidFill>
                  <a:prstClr val="black"/>
                </a:solidFill>
                <a:latin typeface="Calibri" pitchFamily="34" charset="0"/>
                <a:ea typeface="ＭＳ Ｐゴシック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solidFill>
                <a:prstClr val="black"/>
              </a:solidFill>
              <a:latin typeface="Calibri" pitchFamily="34" charset="0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60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43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4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90FBC1-D46A-4A9C-8EDB-6A15E6E3C3C7}" type="slidenum">
              <a:rPr lang="en-GB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 altLang="en-US" smtClean="0">
              <a:solidFill>
                <a:prstClr val="black"/>
              </a:solidFill>
            </a:endParaRPr>
          </a:p>
        </p:txBody>
      </p:sp>
      <p:sp>
        <p:nvSpPr>
          <p:cNvPr id="604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5038" y="739775"/>
            <a:ext cx="4929187" cy="3695700"/>
          </a:xfrm>
          <a:ln/>
        </p:spPr>
      </p:sp>
      <p:sp>
        <p:nvSpPr>
          <p:cNvPr id="6042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561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sz="1600" dirty="0" smtClean="0"/>
          </a:p>
        </p:txBody>
      </p:sp>
      <p:sp>
        <p:nvSpPr>
          <p:cNvPr id="60421" name="Slide Number Placeholder 3"/>
          <p:cNvSpPr txBox="1">
            <a:spLocks noGrp="1"/>
          </p:cNvSpPr>
          <p:nvPr/>
        </p:nvSpPr>
        <p:spPr bwMode="auto">
          <a:xfrm>
            <a:off x="3849000" y="9361746"/>
            <a:ext cx="2947088" cy="4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FF23026-C2BB-44C7-828E-079E1276EF7C}" type="slidenum">
              <a:rPr lang="en-US" altLang="en-US">
                <a:solidFill>
                  <a:prstClr val="black"/>
                </a:solidFill>
                <a:latin typeface="Calibri" pitchFamily="34" charset="0"/>
                <a:ea typeface="ＭＳ Ｐゴシック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solidFill>
                <a:prstClr val="black"/>
              </a:solidFill>
              <a:latin typeface="Calibri" pitchFamily="34" charset="0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Aft>
                <a:spcPts val="0"/>
              </a:spcAft>
              <a:buFont typeface="Wingdings"/>
              <a:buChar char=""/>
            </a:pPr>
            <a:endParaRPr lang="en-GB" sz="1200" baseline="0" dirty="0" smtClean="0">
              <a:effectLst/>
              <a:latin typeface="Arial"/>
              <a:ea typeface="Calibri"/>
              <a:cs typeface="Times New Roman"/>
            </a:endParaRPr>
          </a:p>
          <a:p>
            <a:pPr marL="0" lvl="0" indent="0" algn="just">
              <a:spcAft>
                <a:spcPts val="0"/>
              </a:spcAft>
              <a:buFont typeface="Wingdings"/>
              <a:buNone/>
            </a:pPr>
            <a:endParaRPr lang="en-GB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1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5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27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Clr>
                <a:srgbClr val="CAF01E"/>
              </a:buClr>
              <a:buFont typeface="Arial" panose="020B0604020202020204" pitchFamily="34" charset="0"/>
              <a:buNone/>
              <a:defRPr/>
            </a:pPr>
            <a:endParaRPr lang="en-GB" sz="12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B617-EA89-494D-94D7-50B80DC3D7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1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22"/>
          <p:cNvSpPr/>
          <p:nvPr userDrawn="1"/>
        </p:nvSpPr>
        <p:spPr>
          <a:xfrm>
            <a:off x="-1" y="1"/>
            <a:ext cx="9144001" cy="1193799"/>
          </a:xfrm>
          <a:prstGeom prst="rect">
            <a:avLst/>
          </a:prstGeom>
          <a:solidFill>
            <a:srgbClr val="3F16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" name="Picture 3" descr="WG-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12408"/>
            <a:ext cx="8424672" cy="545592"/>
          </a:xfrm>
          <a:prstGeom prst="rect">
            <a:avLst/>
          </a:prstGeom>
        </p:spPr>
      </p:pic>
      <p:pic>
        <p:nvPicPr>
          <p:cNvPr id="6" name="Picture 5" descr="WG-bi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349" y="350366"/>
            <a:ext cx="1511300" cy="4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79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A5F08-2008-B242-9497-9E75683780A1}" type="datetime1">
              <a:rPr lang="en-GB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6B2DA5-B739-FD47-B38A-7DDA8FD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5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6A3D18-895F-0945-B8F0-B5E0E000C5D8}" type="datetime1">
              <a:rPr lang="en-GB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6B2DA5-B739-FD47-B38A-7DDA8FD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8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head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b="2381"/>
          <a:stretch/>
        </p:blipFill>
        <p:spPr>
          <a:xfrm>
            <a:off x="-1" y="0"/>
            <a:ext cx="9144000" cy="1312333"/>
          </a:xfrm>
          <a:prstGeom prst="rect">
            <a:avLst/>
          </a:prstGeom>
        </p:spPr>
      </p:pic>
      <p:pic>
        <p:nvPicPr>
          <p:cNvPr id="4" name="Picture 3" descr="WG-foo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12408"/>
            <a:ext cx="8424672" cy="54559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2464" y="199492"/>
            <a:ext cx="5740403" cy="858842"/>
          </a:xfrm>
          <a:prstGeom prst="rect">
            <a:avLst/>
          </a:prstGeom>
        </p:spPr>
        <p:txBody>
          <a:bodyPr anchor="ctr"/>
          <a:lstStyle>
            <a:lvl1pPr algn="l">
              <a:defRPr lang="en-US" sz="3000" b="1" kern="1200" baseline="0" dirty="0">
                <a:solidFill>
                  <a:srgbClr val="521A24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GB" dirty="0"/>
              <a:t>Click to edit page title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262464" y="1600200"/>
            <a:ext cx="5740403" cy="4428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8024755" y="6320801"/>
            <a:ext cx="856441" cy="410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386974C-5868-B64A-B88B-E77D49FDE94F}" type="slidenum">
              <a:rPr lang="en-GB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pPr algn="r">
                <a:defRPr/>
              </a:pPr>
              <a:t>‹#›</a:t>
            </a:fld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066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b="2381"/>
          <a:stretch/>
        </p:blipFill>
        <p:spPr>
          <a:xfrm>
            <a:off x="-1" y="0"/>
            <a:ext cx="9144000" cy="1312333"/>
          </a:xfrm>
          <a:prstGeom prst="rect">
            <a:avLst/>
          </a:prstGeom>
        </p:spPr>
      </p:pic>
      <p:pic>
        <p:nvPicPr>
          <p:cNvPr id="4" name="Picture 3" descr="WG-footer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12408"/>
            <a:ext cx="8424672" cy="54559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2464" y="199492"/>
            <a:ext cx="5740403" cy="858842"/>
          </a:xfrm>
          <a:prstGeom prst="rect">
            <a:avLst/>
          </a:prstGeom>
        </p:spPr>
        <p:txBody>
          <a:bodyPr anchor="ctr"/>
          <a:lstStyle>
            <a:lvl1pPr algn="l">
              <a:defRPr lang="en-US" sz="3000" b="1" kern="1200" baseline="0" dirty="0">
                <a:solidFill>
                  <a:srgbClr val="521A24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GB" dirty="0" smtClean="0"/>
              <a:t>Click to edit page title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262464" y="1600200"/>
            <a:ext cx="5740403" cy="443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Arial"/>
              <a:buChar char="•"/>
              <a:defRPr>
                <a:solidFill>
                  <a:schemeClr val="tx1"/>
                </a:solidFill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8024755" y="6320801"/>
            <a:ext cx="856441" cy="410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386974C-5868-B64A-B88B-E77D49FDE94F}" type="slidenum">
              <a:rPr lang="en-GB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pPr algn="r">
                <a:defRPr/>
              </a:pPr>
              <a:t>‹#›</a:t>
            </a:fld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83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6E30F1-1C9C-4E2C-89D8-F3F5FE0CC44A}" type="datetimeFigureOut">
              <a:rPr lang="en-GB" smtClean="0"/>
              <a:t>10/10/2019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A5AC2B-4D24-40C7-878B-F796E3F228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29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6E30F1-1C9C-4E2C-89D8-F3F5FE0CC44A}" type="datetimeFigureOut">
              <a:rPr lang="en-GB" smtClean="0"/>
              <a:t>10/10/2019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A5AC2B-4D24-40C7-878B-F796E3F228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22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9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73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1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3"/>
          <p:cNvSpPr/>
          <p:nvPr userDrawn="1"/>
        </p:nvSpPr>
        <p:spPr>
          <a:xfrm rot="2700000">
            <a:off x="3946809" y="-1614709"/>
            <a:ext cx="9787153" cy="5333523"/>
          </a:xfrm>
          <a:prstGeom prst="rect">
            <a:avLst/>
          </a:prstGeom>
          <a:solidFill>
            <a:srgbClr val="B7A9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22"/>
          <p:cNvSpPr/>
          <p:nvPr userDrawn="1"/>
        </p:nvSpPr>
        <p:spPr>
          <a:xfrm rot="18900000">
            <a:off x="-1785879" y="-631279"/>
            <a:ext cx="13302849" cy="6272874"/>
          </a:xfrm>
          <a:prstGeom prst="rect">
            <a:avLst/>
          </a:prstGeom>
          <a:solidFill>
            <a:srgbClr val="3F16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Rectangle 19"/>
          <p:cNvSpPr/>
          <p:nvPr userDrawn="1"/>
        </p:nvSpPr>
        <p:spPr>
          <a:xfrm>
            <a:off x="-13346720" y="-4345860"/>
            <a:ext cx="13346720" cy="16108014"/>
          </a:xfrm>
          <a:prstGeom prst="rect">
            <a:avLst/>
          </a:prstGeom>
          <a:solidFill>
            <a:srgbClr val="8891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9154160" y="-2214880"/>
            <a:ext cx="14086840" cy="10200640"/>
          </a:xfrm>
          <a:prstGeom prst="rect">
            <a:avLst/>
          </a:prstGeom>
          <a:solidFill>
            <a:srgbClr val="8891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 rot="5400000">
            <a:off x="-1016781" y="-24254571"/>
            <a:ext cx="11917682" cy="36597880"/>
          </a:xfrm>
          <a:prstGeom prst="rect">
            <a:avLst/>
          </a:prstGeom>
          <a:solidFill>
            <a:srgbClr val="8891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-1228232" y="-5259209"/>
            <a:ext cx="12340584" cy="36597880"/>
          </a:xfrm>
          <a:prstGeom prst="rect">
            <a:avLst/>
          </a:prstGeom>
          <a:solidFill>
            <a:srgbClr val="8891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WG-homesandlive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84" y="282458"/>
            <a:ext cx="2194994" cy="449974"/>
          </a:xfrm>
          <a:prstGeom prst="rect">
            <a:avLst/>
          </a:prstGeom>
        </p:spPr>
      </p:pic>
      <p:pic>
        <p:nvPicPr>
          <p:cNvPr id="25" name="Picture 24" descr="WG_Logo_NO_GRAD_CMYK_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" y="383778"/>
            <a:ext cx="1548271" cy="45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11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03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85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20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06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9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29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82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16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3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3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/>
          <p:nvPr userDrawn="1"/>
        </p:nvSpPr>
        <p:spPr>
          <a:xfrm>
            <a:off x="-1" y="1"/>
            <a:ext cx="9144001" cy="1193799"/>
          </a:xfrm>
          <a:prstGeom prst="rect">
            <a:avLst/>
          </a:prstGeom>
          <a:solidFill>
            <a:srgbClr val="3F16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WG-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12408"/>
            <a:ext cx="8424672" cy="545592"/>
          </a:xfrm>
          <a:prstGeom prst="rect">
            <a:avLst/>
          </a:prstGeom>
        </p:spPr>
      </p:pic>
      <p:pic>
        <p:nvPicPr>
          <p:cNvPr id="10" name="Picture 9" descr="WG-bi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349" y="350366"/>
            <a:ext cx="1511300" cy="451850"/>
          </a:xfrm>
          <a:prstGeom prst="rect">
            <a:avLst/>
          </a:prstGeom>
        </p:spPr>
      </p:pic>
      <p:pic>
        <p:nvPicPr>
          <p:cNvPr id="11" name="Picture 10" descr="WG-subsidiary-logos RGB_full page-May19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2" y="1551714"/>
            <a:ext cx="8272207" cy="447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7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98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29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32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46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85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40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25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5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91B763-A7F7-674D-9E00-6C7DC6640384}" type="datetime1">
              <a:rPr lang="en-GB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6B2DA5-B739-FD47-B38A-7DDA8FD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1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886C2A-1E99-0540-A148-79D56E68F576}" type="datetime1">
              <a:rPr lang="en-GB" smtClean="0"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6B2DA5-B739-FD47-B38A-7DDA8FD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6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624882-000B-F944-939F-30C32B636D66}" type="datetime1">
              <a:rPr lang="en-GB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6B2DA5-B739-FD47-B38A-7DDA8FD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AC23A2-464B-0D49-8E3D-BCFC826282E4}" type="datetime1">
              <a:rPr lang="en-GB" smtClean="0"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6B2DA5-B739-FD47-B38A-7DDA8FD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648E1-86BA-FA43-BE5F-3F52E7C96810}" type="datetime1">
              <a:rPr lang="en-GB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6B2DA5-B739-FD47-B38A-7DDA8FD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F35B3E-9DC8-F74B-A68F-DED4F9E4A1F7}" type="datetime1">
              <a:rPr lang="en-GB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6B2DA5-B739-FD47-B38A-7DDA8FD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2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07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  <p:sldLayoutId id="2147483686" r:id="rId13"/>
    <p:sldLayoutId id="2147483687" r:id="rId14"/>
    <p:sldLayoutId id="2147483688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3D9B-5F1D-C746-9778-52D7DEB77E3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A44CE-0C10-4A4F-B228-7F2F45A0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9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D7117-FFA2-AB49-9517-79FA2D7CAA3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9217F-E729-BE4A-8ABB-479231A3B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.scot/Topics/Built-Environment/Housing/reform/more-homes-scotlan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0969" y="5698276"/>
            <a:ext cx="36285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Tom Barclay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Group Director of Property &amp; Development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dirty="0" smtClean="0">
                <a:solidFill>
                  <a:srgbClr val="FFFFFF"/>
                </a:solidFill>
                <a:cs typeface="Arial"/>
              </a:rPr>
              <a:t>14 October 2019</a:t>
            </a:r>
            <a:endParaRPr lang="en-US" sz="12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809" y="3081653"/>
            <a:ext cx="64968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 smtClean="0">
                <a:solidFill>
                  <a:schemeClr val="bg1"/>
                </a:solidFill>
              </a:rPr>
              <a:t>Mid-Market Rent in Scotland – </a:t>
            </a:r>
            <a:br>
              <a:rPr lang="en-GB" sz="3400" b="1" dirty="0" smtClean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>The Wheatley Experience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1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 txBox="1">
            <a:spLocks/>
          </p:cNvSpPr>
          <p:nvPr/>
        </p:nvSpPr>
        <p:spPr bwMode="auto">
          <a:xfrm>
            <a:off x="8131175" y="6307138"/>
            <a:ext cx="7318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39459FF-C8E4-4236-9E23-75CEF3867267}" type="slidenum">
              <a:rPr lang="en-GB" altLang="en-US" sz="1100"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100">
              <a:latin typeface="Arial" pitchFamily="34" charset="0"/>
            </a:endParaRPr>
          </a:p>
        </p:txBody>
      </p:sp>
      <p:sp>
        <p:nvSpPr>
          <p:cNvPr id="28674" name="TextBox 6"/>
          <p:cNvSpPr txBox="1">
            <a:spLocks noChangeArrowheads="1"/>
          </p:cNvSpPr>
          <p:nvPr/>
        </p:nvSpPr>
        <p:spPr bwMode="auto">
          <a:xfrm>
            <a:off x="306388" y="541338"/>
            <a:ext cx="5001362" cy="51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MMR - Meeting Housing Need</a:t>
            </a: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200025" y="1296988"/>
            <a:ext cx="469582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2844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16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988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560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42151F"/>
                </a:solidFill>
                <a:latin typeface="+mn-lt"/>
              </a:rPr>
              <a:t>I</a:t>
            </a:r>
            <a:r>
              <a:rPr lang="en-US" altLang="en-US" sz="2000" dirty="0" smtClean="0">
                <a:solidFill>
                  <a:srgbClr val="42151F"/>
                </a:solidFill>
                <a:latin typeface="+mn-lt"/>
              </a:rPr>
              <a:t>ncreasing the supply of quality rented accommodation for </a:t>
            </a:r>
            <a:r>
              <a:rPr lang="en-US" altLang="en-US" sz="2000" dirty="0">
                <a:solidFill>
                  <a:srgbClr val="42151F"/>
                </a:solidFill>
                <a:latin typeface="+mn-lt"/>
              </a:rPr>
              <a:t>moderate incomes </a:t>
            </a:r>
            <a:endParaRPr lang="en-US" altLang="en-US" sz="2000" dirty="0" smtClean="0">
              <a:solidFill>
                <a:srgbClr val="42151F"/>
              </a:solidFill>
              <a:latin typeface="+mn-lt"/>
            </a:endParaRPr>
          </a:p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rgbClr val="42151F"/>
              </a:solidFill>
              <a:latin typeface="+mn-lt"/>
            </a:endParaRPr>
          </a:p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rgbClr val="42151F"/>
                </a:solidFill>
                <a:latin typeface="+mn-lt"/>
              </a:rPr>
              <a:t>Private Residential Tenancies</a:t>
            </a:r>
            <a:endParaRPr lang="en-US" altLang="en-US" sz="2000" dirty="0">
              <a:solidFill>
                <a:srgbClr val="42151F"/>
              </a:solidFill>
              <a:latin typeface="+mn-lt"/>
            </a:endParaRPr>
          </a:p>
          <a:p>
            <a:pPr marL="0" indent="0" eaLnBrk="1" hangingPunct="1">
              <a:buClr>
                <a:srgbClr val="CAF01E"/>
              </a:buClr>
              <a:defRPr/>
            </a:pPr>
            <a:endParaRPr lang="en-US" altLang="en-US" sz="2000" dirty="0" smtClean="0">
              <a:solidFill>
                <a:srgbClr val="42151F"/>
              </a:solidFill>
              <a:latin typeface="+mn-lt"/>
            </a:endParaRPr>
          </a:p>
          <a:p>
            <a:pPr eaLnBrk="1" hangingPunct="1">
              <a:buClr>
                <a:srgbClr val="3F162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rgbClr val="42151F"/>
                </a:solidFill>
                <a:latin typeface="+mn-lt"/>
              </a:rPr>
              <a:t>Catalyst to improvement of the traditional PRS</a:t>
            </a:r>
          </a:p>
          <a:p>
            <a:pPr marL="0" indent="0" eaLnBrk="1" hangingPunct="1">
              <a:buClr>
                <a:srgbClr val="CAF01E"/>
              </a:buClr>
              <a:defRPr/>
            </a:pPr>
            <a:endParaRPr lang="en-US" altLang="en-US" sz="2000" dirty="0" smtClean="0">
              <a:solidFill>
                <a:srgbClr val="42151F"/>
              </a:solidFill>
              <a:latin typeface="+mn-lt"/>
            </a:endParaRPr>
          </a:p>
          <a:p>
            <a:pPr eaLnBrk="1" hangingPunct="1">
              <a:buClr>
                <a:srgbClr val="3F162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42151F"/>
                </a:solidFill>
                <a:latin typeface="+mn-lt"/>
              </a:rPr>
              <a:t>Competition for PRS – Forcing better quality &amp; value for money ?</a:t>
            </a:r>
          </a:p>
          <a:p>
            <a:pPr eaLnBrk="1" hangingPunct="1">
              <a:buClr>
                <a:srgbClr val="CAF01E"/>
              </a:buClr>
              <a:buFont typeface="Wingdings" pitchFamily="2" charset="2"/>
              <a:buChar char="ü"/>
              <a:defRPr/>
            </a:pPr>
            <a:endParaRPr lang="en-US" altLang="en-US" sz="2000" dirty="0" smtClean="0">
              <a:solidFill>
                <a:srgbClr val="42151F"/>
              </a:solidFill>
              <a:latin typeface="+mn-lt"/>
            </a:endParaRPr>
          </a:p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rgbClr val="42151F"/>
                </a:solidFill>
                <a:latin typeface="+mn-lt"/>
              </a:rPr>
              <a:t>MMR USP = high quality, energy efficient housing, professionally managed and maintained, security of tenure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798" y="2072005"/>
            <a:ext cx="3752215" cy="2828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88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 txBox="1">
            <a:spLocks/>
          </p:cNvSpPr>
          <p:nvPr/>
        </p:nvSpPr>
        <p:spPr bwMode="auto">
          <a:xfrm>
            <a:off x="252413" y="284163"/>
            <a:ext cx="72723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 marL="7938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284413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1613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98813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56013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MMR – Strategic Role</a:t>
            </a:r>
          </a:p>
        </p:txBody>
      </p:sp>
      <p:sp>
        <p:nvSpPr>
          <p:cNvPr id="22530" name="Content Placeholder 2"/>
          <p:cNvSpPr txBox="1">
            <a:spLocks/>
          </p:cNvSpPr>
          <p:nvPr/>
        </p:nvSpPr>
        <p:spPr bwMode="auto">
          <a:xfrm>
            <a:off x="155575" y="1577975"/>
            <a:ext cx="39306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257175" indent="-257175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1pPr>
            <a:lvl2pPr marL="714375" indent="-257175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914400" indent="-227013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371600" indent="-227013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828800" indent="-227013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Clr>
                <a:srgbClr val="41151E"/>
              </a:buClr>
              <a:defRPr/>
            </a:pPr>
            <a:r>
              <a:rPr lang="en-US" altLang="en-US" sz="2400" dirty="0" smtClean="0">
                <a:solidFill>
                  <a:srgbClr val="3F1620"/>
                </a:solidFill>
                <a:latin typeface="+mn-lt"/>
              </a:rPr>
              <a:t>Widening housing options and choice 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Clr>
                <a:srgbClr val="42151F"/>
              </a:buClr>
              <a:defRPr/>
            </a:pPr>
            <a:r>
              <a:rPr lang="en-US" altLang="en-US" sz="2400" dirty="0" smtClean="0">
                <a:solidFill>
                  <a:srgbClr val="3F1620"/>
                </a:solidFill>
                <a:latin typeface="+mn-lt"/>
              </a:rPr>
              <a:t>Type and size for families if can’t access ownership or PRS</a:t>
            </a: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Clr>
                <a:srgbClr val="42151F"/>
              </a:buClr>
              <a:defRPr/>
            </a:pPr>
            <a:r>
              <a:rPr lang="en-US" altLang="en-US" sz="2400" dirty="0" smtClean="0">
                <a:solidFill>
                  <a:srgbClr val="3F1620"/>
                </a:solidFill>
                <a:latin typeface="+mn-lt"/>
              </a:rPr>
              <a:t>Tackling affordability in pressured markets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Clr>
                <a:srgbClr val="42151F"/>
              </a:buClr>
              <a:defRPr/>
            </a:pPr>
            <a:r>
              <a:rPr lang="en-US" altLang="en-US" sz="2400" dirty="0" smtClean="0">
                <a:solidFill>
                  <a:srgbClr val="3F1620"/>
                </a:solidFill>
                <a:latin typeface="+mn-lt"/>
              </a:rPr>
              <a:t>A role for Older people?</a:t>
            </a:r>
          </a:p>
        </p:txBody>
      </p:sp>
      <p:pic>
        <p:nvPicPr>
          <p:cNvPr id="4" name="Picture 3" descr="S:\InvRegen\Neighbourhood Renewal\TEAM MEMBERS\David Fletcher\Awards\2015\Herald Property Awards\Croftfoot - Affordable Housing Development of the Year\Photos\AF St Julies 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362075"/>
            <a:ext cx="4586287" cy="359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314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 txBox="1">
            <a:spLocks/>
          </p:cNvSpPr>
          <p:nvPr/>
        </p:nvSpPr>
        <p:spPr bwMode="auto">
          <a:xfrm>
            <a:off x="8131175" y="6307138"/>
            <a:ext cx="7318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04406EA-5D4B-42F7-AD41-C6486396FB5D}" type="slidenum">
              <a:rPr lang="en-GB" altLang="en-US" sz="1100"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100">
              <a:latin typeface="Arial" pitchFamily="34" charset="0"/>
            </a:endParaRPr>
          </a:p>
        </p:txBody>
      </p:sp>
      <p:sp>
        <p:nvSpPr>
          <p:cNvPr id="30722" name="TextBox 6"/>
          <p:cNvSpPr txBox="1">
            <a:spLocks noChangeArrowheads="1"/>
          </p:cNvSpPr>
          <p:nvPr/>
        </p:nvSpPr>
        <p:spPr bwMode="auto">
          <a:xfrm>
            <a:off x="306388" y="541338"/>
            <a:ext cx="4719041" cy="57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Local Housing Allowance</a:t>
            </a:r>
          </a:p>
        </p:txBody>
      </p:sp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103188" y="1376363"/>
            <a:ext cx="494982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2844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16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988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560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rgbClr val="42151F"/>
                </a:solidFill>
                <a:latin typeface="+mn-lt"/>
              </a:rPr>
              <a:t>Move from 80% LHA towards 100% LHA or even +100% </a:t>
            </a:r>
          </a:p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endParaRPr lang="en-US" altLang="en-US" sz="2000" dirty="0" smtClean="0">
              <a:solidFill>
                <a:srgbClr val="42151F"/>
              </a:solidFill>
              <a:latin typeface="+mn-lt"/>
            </a:endParaRPr>
          </a:p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rgbClr val="42151F"/>
                </a:solidFill>
                <a:latin typeface="+mn-lt"/>
              </a:rPr>
              <a:t>Particularly where LHA rate is low &amp; pressured markets where development costs are higher </a:t>
            </a:r>
          </a:p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endParaRPr lang="en-US" altLang="en-US" sz="2000" dirty="0" smtClean="0">
              <a:solidFill>
                <a:srgbClr val="42151F"/>
              </a:solidFill>
              <a:latin typeface="+mn-lt"/>
            </a:endParaRPr>
          </a:p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rgbClr val="42151F"/>
                </a:solidFill>
                <a:latin typeface="+mn-lt"/>
              </a:rPr>
              <a:t>Potential for more flexibility away from the LHA benchmark, towards Broad Rental Market Areas, or other pricing options</a:t>
            </a:r>
          </a:p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endParaRPr lang="en-US" altLang="en-US" sz="2000" dirty="0" smtClean="0">
              <a:solidFill>
                <a:srgbClr val="42151F"/>
              </a:solidFill>
              <a:latin typeface="+mn-lt"/>
            </a:endParaRPr>
          </a:p>
          <a:p>
            <a:pPr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rgbClr val="42151F"/>
                </a:solidFill>
                <a:latin typeface="+mn-lt"/>
              </a:rPr>
              <a:t>Converse would be higher grant levels</a:t>
            </a:r>
          </a:p>
          <a:p>
            <a:pPr eaLnBrk="1" hangingPunct="1">
              <a:buClr>
                <a:srgbClr val="CAF01E"/>
              </a:buClr>
              <a:buFont typeface="Wingdings" pitchFamily="2" charset="2"/>
              <a:buChar char="ü"/>
              <a:defRPr/>
            </a:pPr>
            <a:endParaRPr lang="en-US" altLang="en-US" sz="2000" dirty="0" smtClean="0">
              <a:latin typeface="+mn-lt"/>
            </a:endParaRPr>
          </a:p>
          <a:p>
            <a:pPr eaLnBrk="1" hangingPunct="1">
              <a:buClr>
                <a:srgbClr val="CAF01E"/>
              </a:buClr>
              <a:buFont typeface="Wingdings" pitchFamily="2" charset="2"/>
              <a:buChar char="ü"/>
              <a:defRPr/>
            </a:pPr>
            <a:endParaRPr lang="en-US" altLang="en-US" dirty="0" smtClean="0"/>
          </a:p>
          <a:p>
            <a:pPr eaLnBrk="1" hangingPunct="1">
              <a:buClr>
                <a:srgbClr val="CAF01E"/>
              </a:buClr>
              <a:buFont typeface="Wingdings" pitchFamily="2" charset="2"/>
              <a:buChar char="ü"/>
              <a:defRPr/>
            </a:pPr>
            <a:endParaRPr lang="en-US" altLang="en-US" dirty="0" smtClean="0">
              <a:latin typeface="ArialMT"/>
            </a:endParaRPr>
          </a:p>
          <a:p>
            <a:pPr eaLnBrk="1" hangingPunct="1">
              <a:buClr>
                <a:srgbClr val="CAF01E"/>
              </a:buClr>
              <a:buFont typeface="Wingdings" pitchFamily="2" charset="2"/>
              <a:buChar char="ü"/>
              <a:defRPr/>
            </a:pPr>
            <a:endParaRPr lang="en-US" altLang="en-US" dirty="0" smtClean="0">
              <a:latin typeface="ArialMT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2915" y="1209675"/>
            <a:ext cx="3810098" cy="230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26" name="Picture 6" descr="C:\Users\mcintoshj\AppData\Local\Microsoft\Windows\Temporary Internet Files\Content.Outlook\Y3PGBEN4\Bell St full view scaffoldin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795" y="3632595"/>
            <a:ext cx="3462338" cy="259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07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/>
          <p:cNvSpPr txBox="1">
            <a:spLocks/>
          </p:cNvSpPr>
          <p:nvPr/>
        </p:nvSpPr>
        <p:spPr bwMode="auto">
          <a:xfrm>
            <a:off x="8131175" y="6307138"/>
            <a:ext cx="7318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246024A-2A0F-4AC1-8098-A8021972AA27}" type="slidenum">
              <a:rPr lang="en-GB" altLang="en-US" sz="1100"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100">
              <a:latin typeface="Arial" pitchFamily="34" charset="0"/>
            </a:endParaRP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127000" y="1333500"/>
            <a:ext cx="4949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2844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16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988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56013" indent="-22383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buClr>
                <a:srgbClr val="CAF01E"/>
              </a:buClr>
              <a:buFont typeface="Wingdings" pitchFamily="2" charset="2"/>
              <a:buChar char="ü"/>
            </a:pPr>
            <a:endParaRPr lang="en-US" altLang="en-US"/>
          </a:p>
          <a:p>
            <a:pPr eaLnBrk="1" hangingPunct="1">
              <a:buClr>
                <a:srgbClr val="CAF01E"/>
              </a:buClr>
              <a:buFont typeface="Wingdings" pitchFamily="2" charset="2"/>
              <a:buChar char="ü"/>
            </a:pPr>
            <a:endParaRPr lang="en-US" altLang="en-US">
              <a:latin typeface="ArialMT"/>
            </a:endParaRPr>
          </a:p>
          <a:p>
            <a:pPr eaLnBrk="1" hangingPunct="1">
              <a:buClr>
                <a:srgbClr val="CAF01E"/>
              </a:buClr>
              <a:buFont typeface="Wingdings" pitchFamily="2" charset="2"/>
              <a:buChar char="ü"/>
            </a:pPr>
            <a:endParaRPr lang="en-US" altLang="en-US">
              <a:latin typeface="Arial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200025"/>
            <a:ext cx="6629401" cy="85883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2400" dirty="0" smtClean="0">
                <a:solidFill>
                  <a:schemeClr val="bg1"/>
                </a:solidFill>
                <a:latin typeface="+mn-lt"/>
              </a:rPr>
              <a:t>Case Study : Brand Street, Glasgow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35865"/>
            <a:ext cx="4478699" cy="386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950585"/>
            <a:ext cx="2123774" cy="173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\\data\personal\mcintoshj\Desktop\GHA-New-Build-Brand-Street-Govan-Glasgow-0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801" y="2815740"/>
            <a:ext cx="3697233" cy="337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8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12875"/>
            <a:ext cx="3287713" cy="4657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038" y="1862138"/>
            <a:ext cx="2274887" cy="3252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525" y="1412875"/>
            <a:ext cx="3013075" cy="2201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525" y="3795713"/>
            <a:ext cx="3013075" cy="2173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168275" y="447675"/>
            <a:ext cx="681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>
                <a:solidFill>
                  <a:schemeClr val="bg1"/>
                </a:solidFill>
              </a:rPr>
              <a:t>Mid Market Rent &amp; Financial Models</a:t>
            </a:r>
          </a:p>
        </p:txBody>
      </p:sp>
    </p:spTree>
    <p:extLst>
      <p:ext uri="{BB962C8B-B14F-4D97-AF65-F5344CB8AC3E}">
        <p14:creationId xmlns:p14="http://schemas.microsoft.com/office/powerpoint/2010/main" val="348324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6980238" y="4224338"/>
            <a:ext cx="1852612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2000" dirty="0" smtClean="0"/>
              <a:t>Location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2000" dirty="0" smtClean="0"/>
              <a:t>Quality of property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2000" dirty="0" smtClean="0"/>
              <a:t>Car parking</a:t>
            </a:r>
          </a:p>
          <a:p>
            <a:pPr>
              <a:buFont typeface="Arial" pitchFamily="34" charset="0"/>
              <a:buNone/>
              <a:defRPr/>
            </a:pPr>
            <a:endParaRPr lang="en-GB" altLang="en-US" sz="2000" dirty="0" smtClean="0"/>
          </a:p>
        </p:txBody>
      </p:sp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306388" y="541338"/>
            <a:ext cx="4098871" cy="51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MMR – Customer Profile</a:t>
            </a:r>
          </a:p>
        </p:txBody>
      </p:sp>
      <p:sp>
        <p:nvSpPr>
          <p:cNvPr id="13316" name="Footer Placeholder 3"/>
          <p:cNvSpPr txBox="1">
            <a:spLocks/>
          </p:cNvSpPr>
          <p:nvPr/>
        </p:nvSpPr>
        <p:spPr bwMode="auto">
          <a:xfrm>
            <a:off x="8131175" y="6307138"/>
            <a:ext cx="7318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178F6EC-2F74-41E6-A54E-A74094C18DDC}" type="slidenum">
              <a:rPr lang="en-GB" altLang="en-US" sz="1100">
                <a:latin typeface="Arial" pitchFamily="34" charset="0"/>
                <a:cs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1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" y="3630613"/>
            <a:ext cx="66738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6388" y="1457325"/>
            <a:ext cx="6303962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Clr>
                <a:srgbClr val="42151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Typical Income between £20k &amp; </a:t>
            </a:r>
            <a:r>
              <a:rPr lang="en-US" altLang="en-US" sz="2000" dirty="0" smtClean="0">
                <a:latin typeface="+mj-lt"/>
              </a:rPr>
              <a:t>£40k</a:t>
            </a:r>
          </a:p>
          <a:p>
            <a:pPr eaLnBrk="1" hangingPunct="1">
              <a:buClr>
                <a:srgbClr val="42151F"/>
              </a:buClr>
              <a:defRPr/>
            </a:pPr>
            <a:endParaRPr lang="en-US" altLang="en-US" sz="2000" dirty="0">
              <a:latin typeface="+mj-lt"/>
            </a:endParaRPr>
          </a:p>
          <a:p>
            <a:pPr marL="342900" indent="-342900"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j-lt"/>
              </a:rPr>
              <a:t>High proportion </a:t>
            </a:r>
            <a:r>
              <a:rPr lang="en-US" altLang="en-US" sz="2000" dirty="0">
                <a:latin typeface="+mj-lt"/>
              </a:rPr>
              <a:t>of Customers come from </a:t>
            </a:r>
            <a:r>
              <a:rPr lang="en-US" altLang="en-US" sz="2000" dirty="0" smtClean="0">
                <a:latin typeface="+mj-lt"/>
              </a:rPr>
              <a:t>PRS</a:t>
            </a:r>
          </a:p>
          <a:p>
            <a:pPr eaLnBrk="1" hangingPunct="1">
              <a:buClr>
                <a:srgbClr val="41151E"/>
              </a:buClr>
              <a:defRPr/>
            </a:pPr>
            <a:endParaRPr lang="en-US" altLang="en-US" sz="2000" dirty="0">
              <a:latin typeface="+mj-lt"/>
            </a:endParaRPr>
          </a:p>
          <a:p>
            <a:pPr marL="342900" indent="-342900"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Most are single or childless </a:t>
            </a:r>
            <a:r>
              <a:rPr lang="en-US" altLang="en-US" sz="2000" dirty="0" smtClean="0">
                <a:latin typeface="+mj-lt"/>
              </a:rPr>
              <a:t>couples</a:t>
            </a:r>
          </a:p>
          <a:p>
            <a:pPr eaLnBrk="1" hangingPunct="1">
              <a:buClr>
                <a:srgbClr val="41151E"/>
              </a:buClr>
              <a:defRPr/>
            </a:pPr>
            <a:endParaRPr lang="en-US" altLang="en-US" sz="2000" dirty="0">
              <a:latin typeface="+mj-lt"/>
            </a:endParaRPr>
          </a:p>
          <a:p>
            <a:pPr marL="342900" indent="-342900" eaLnBrk="1" hangingPunct="1">
              <a:buClr>
                <a:srgbClr val="41151E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>
                <a:latin typeface="+mj-lt"/>
                <a:cs typeface="Arial" pitchFamily="34" charset="0"/>
              </a:rPr>
              <a:t>65% plan </a:t>
            </a:r>
            <a:r>
              <a:rPr lang="en-GB" altLang="en-US" sz="2000" dirty="0">
                <a:latin typeface="+mj-lt"/>
                <a:cs typeface="Arial" pitchFamily="34" charset="0"/>
              </a:rPr>
              <a:t>to stay in their home for at least 3 </a:t>
            </a:r>
            <a:r>
              <a:rPr lang="en-GB" altLang="en-US" sz="2000" dirty="0" smtClean="0">
                <a:latin typeface="+mj-lt"/>
                <a:cs typeface="Arial" pitchFamily="34" charset="0"/>
              </a:rPr>
              <a:t>years	</a:t>
            </a:r>
            <a:endParaRPr lang="en-GB" altLang="en-US" sz="2000" dirty="0">
              <a:latin typeface="+mj-lt"/>
              <a:cs typeface="Arial" pitchFamily="34" charset="0"/>
            </a:endParaRPr>
          </a:p>
        </p:txBody>
      </p:sp>
      <p:pic>
        <p:nvPicPr>
          <p:cNvPr id="10" name="Picture 9" descr="S:\InvRegen\Neighbourhood Renewal\TEAM MEMBERS\David Fletcher\Awards\2015\Herald Property Awards\Croftfoot - Affordable Housing Development of the Year\Photos\AF St Julies 4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9900" y="2656908"/>
            <a:ext cx="2173288" cy="2962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788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694" y="292185"/>
            <a:ext cx="716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Group Development Programme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2" t="28810" r="4445" b="18148"/>
          <a:stretch/>
        </p:blipFill>
        <p:spPr bwMode="auto">
          <a:xfrm>
            <a:off x="175692" y="1645696"/>
            <a:ext cx="8801496" cy="31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694" y="4914900"/>
            <a:ext cx="8801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FS Me" pitchFamily="50" charset="0"/>
              </a:rPr>
              <a:t>Approximately 2,000 units on site or due 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FS Me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FS Me" pitchFamily="50" charset="0"/>
              </a:rPr>
              <a:t>Five year developments programmes for each RSL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FS Me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FS Me" pitchFamily="50" charset="0"/>
              </a:rPr>
              <a:t>5,500 new homes by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FS Me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FS Me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FS M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1520" y="2348880"/>
            <a:ext cx="8676456" cy="3232230"/>
            <a:chOff x="251520" y="2348880"/>
            <a:chExt cx="8676456" cy="323223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4" t="16388" r="22220" b="50000"/>
            <a:stretch/>
          </p:blipFill>
          <p:spPr bwMode="auto">
            <a:xfrm>
              <a:off x="251520" y="2348880"/>
              <a:ext cx="8676456" cy="217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043608" y="5013176"/>
              <a:ext cx="360040" cy="18002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43608" y="5337212"/>
              <a:ext cx="360040" cy="180020"/>
            </a:xfrm>
            <a:prstGeom prst="rect">
              <a:avLst/>
            </a:prstGeom>
            <a:solidFill>
              <a:srgbClr val="B7A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03648" y="4949297"/>
              <a:ext cx="10043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Social Rent</a:t>
              </a:r>
              <a:endParaRPr lang="en-GB" sz="1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03648" y="5273333"/>
              <a:ext cx="599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MMR</a:t>
              </a:r>
              <a:endParaRPr lang="en-GB" sz="14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6235" y="473993"/>
            <a:ext cx="4463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Future Projects (by tenure)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9" y="147935"/>
            <a:ext cx="6429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Case Study - Bell Street, Glasgow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699" y="1322197"/>
            <a:ext cx="2981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1151E"/>
                </a:solidFill>
              </a:rPr>
              <a:t>52 x 1 &amp; 2 bed flats</a:t>
            </a:r>
          </a:p>
          <a:p>
            <a:endParaRPr lang="en-GB" dirty="0" smtClean="0">
              <a:solidFill>
                <a:srgbClr val="41151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1151E"/>
                </a:solidFill>
              </a:rPr>
              <a:t>£7m Re-</a:t>
            </a:r>
            <a:r>
              <a:rPr lang="en-GB" dirty="0" err="1" smtClean="0">
                <a:solidFill>
                  <a:srgbClr val="41151E"/>
                </a:solidFill>
              </a:rPr>
              <a:t>furb</a:t>
            </a:r>
            <a:r>
              <a:rPr lang="en-GB" dirty="0" smtClean="0">
                <a:solidFill>
                  <a:srgbClr val="41151E"/>
                </a:solidFill>
              </a:rPr>
              <a:t> Project</a:t>
            </a:r>
          </a:p>
          <a:p>
            <a:endParaRPr lang="en-GB" dirty="0" smtClean="0">
              <a:solidFill>
                <a:srgbClr val="41151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1151E"/>
                </a:solidFill>
              </a:rPr>
              <a:t>B-Listed Former Police Stables</a:t>
            </a:r>
          </a:p>
          <a:p>
            <a:endParaRPr lang="en-GB" dirty="0" smtClean="0">
              <a:solidFill>
                <a:srgbClr val="41151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1151E"/>
                </a:solidFill>
              </a:rPr>
              <a:t>City Centre Location</a:t>
            </a:r>
            <a:endParaRPr lang="en-GB" dirty="0">
              <a:solidFill>
                <a:srgbClr val="41151E"/>
              </a:solidFill>
            </a:endParaRPr>
          </a:p>
        </p:txBody>
      </p:sp>
      <p:pic>
        <p:nvPicPr>
          <p:cNvPr id="2052" name="Picture 4" descr="b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60" y="1964790"/>
            <a:ext cx="4488289" cy="29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T:\Investment and Regeneration\New Bldr\1. Projects\3. In development\2016-17 projects\Bell Street Depot\1. Site\Photos\DP001917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3630521"/>
            <a:ext cx="3533774" cy="26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0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9" y="147935"/>
            <a:ext cx="6429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Case Study – </a:t>
            </a:r>
            <a:r>
              <a:rPr lang="en-GB" sz="2800" dirty="0" err="1" smtClean="0">
                <a:solidFill>
                  <a:schemeClr val="bg1"/>
                </a:solidFill>
              </a:rPr>
              <a:t>Sighthill</a:t>
            </a:r>
            <a:r>
              <a:rPr lang="en-GB" sz="2800" dirty="0" smtClean="0">
                <a:solidFill>
                  <a:schemeClr val="bg1"/>
                </a:solidFill>
              </a:rPr>
              <a:t>, Glasgow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342703"/>
            <a:ext cx="4276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1151E"/>
                </a:solidFill>
              </a:rPr>
              <a:t>198 new MMR homes</a:t>
            </a:r>
          </a:p>
          <a:p>
            <a:endParaRPr lang="en-GB" dirty="0" smtClean="0">
              <a:solidFill>
                <a:srgbClr val="41151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1151E"/>
                </a:solidFill>
              </a:rPr>
              <a:t>Mix of 1 &amp; 2 bed flats &amp; 2 &amp; 3 bed houses</a:t>
            </a:r>
          </a:p>
          <a:p>
            <a:endParaRPr lang="en-GB" dirty="0" smtClean="0">
              <a:solidFill>
                <a:srgbClr val="41151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1151E"/>
                </a:solidFill>
              </a:rPr>
              <a:t>£25m new-build Project (part of larger £250m+ Regeneration project)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280756"/>
            <a:ext cx="3496860" cy="2210315"/>
          </a:xfrm>
          <a:prstGeom prst="rect">
            <a:avLst/>
          </a:prstGeom>
        </p:spPr>
      </p:pic>
      <p:pic>
        <p:nvPicPr>
          <p:cNvPr id="1026" name="Picture 2" descr="C:\Users\daviei\AppData\Local\Microsoft\Windows\Temporary Internet Files\Content.Outlook\809VJB4A\Street Scene Plot 195-2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1" y="3641502"/>
            <a:ext cx="6991350" cy="26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406" y="459389"/>
            <a:ext cx="4828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Our partner </a:t>
            </a:r>
            <a:r>
              <a:rPr lang="en-US" sz="3200" dirty="0" err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sz="3200" dirty="0" err="1" smtClean="0">
                <a:solidFill>
                  <a:srgbClr val="FFFFFF"/>
                </a:solidFill>
                <a:latin typeface="Arial"/>
                <a:cs typeface="Arial"/>
              </a:rPr>
              <a:t>rganisations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62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00025"/>
            <a:ext cx="8296275" cy="85883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2800" dirty="0" smtClean="0">
                <a:solidFill>
                  <a:schemeClr val="bg1"/>
                </a:solidFill>
              </a:rPr>
              <a:t>Section 75 / Partnering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mcintoshj\AppData\Local\Microsoft\Windows\Temporary Internet Files\Content.Outlook\3JB21UEE\Ravelrig Road Ballantyne Place 2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140" y="1600200"/>
            <a:ext cx="4029073" cy="302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mcintoshj\AppData\Local\Microsoft\Windows\Temporary Internet Files\Content.Outlook\3JB21UEE\image00006 (2)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1" y="3111102"/>
            <a:ext cx="4152900" cy="311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Image result for cala hom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3" y="4750242"/>
            <a:ext cx="1366576" cy="14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551" y="1200150"/>
            <a:ext cx="4073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solidFill>
                  <a:srgbClr val="42151F"/>
                </a:solidFill>
              </a:rPr>
              <a:t>Balerno</a:t>
            </a:r>
            <a:r>
              <a:rPr lang="en-GB" dirty="0" smtClean="0">
                <a:solidFill>
                  <a:srgbClr val="42151F"/>
                </a:solidFill>
              </a:rPr>
              <a:t>, Edinburgh - strong market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42151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2151F"/>
                </a:solidFill>
              </a:rPr>
              <a:t>39 x MMR homes as part of s.75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42151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solidFill>
                  <a:srgbClr val="42151F"/>
                </a:solidFill>
              </a:rPr>
              <a:t>Cotttage</a:t>
            </a:r>
            <a:r>
              <a:rPr lang="en-GB" dirty="0" smtClean="0">
                <a:solidFill>
                  <a:srgbClr val="42151F"/>
                </a:solidFill>
              </a:rPr>
              <a:t> Flats and Terraced 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1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911" y="1489861"/>
            <a:ext cx="6009014" cy="79714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r>
              <a:rPr lang="en-GB" sz="1600" dirty="0">
                <a:solidFill>
                  <a:srgbClr val="42151F"/>
                </a:solidFill>
                <a:latin typeface="FS Me" pitchFamily="50" charset="0"/>
                <a:cs typeface="Arial"/>
              </a:rPr>
              <a:t>National &amp; local political environments in Scotland has lead to </a:t>
            </a:r>
            <a:r>
              <a:rPr lang="en-GB" sz="1600" b="1" dirty="0">
                <a:solidFill>
                  <a:srgbClr val="42151F"/>
                </a:solidFill>
                <a:latin typeface="FS Me" pitchFamily="50" charset="0"/>
                <a:cs typeface="Arial"/>
              </a:rPr>
              <a:t>unprecedented post war affordable housing development activity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r>
              <a:rPr lang="en-GB" sz="1600" b="1" dirty="0" smtClean="0">
                <a:solidFill>
                  <a:srgbClr val="41151E"/>
                </a:solidFill>
                <a:cs typeface="Arial"/>
              </a:rPr>
              <a:t>MMR</a:t>
            </a:r>
            <a:r>
              <a:rPr lang="en-GB" sz="1600" dirty="0" smtClean="0">
                <a:solidFill>
                  <a:srgbClr val="41151E"/>
                </a:solidFill>
                <a:cs typeface="Arial"/>
              </a:rPr>
              <a:t> has established itself as a </a:t>
            </a:r>
            <a:r>
              <a:rPr lang="en-GB" sz="1600" b="1" dirty="0" smtClean="0">
                <a:solidFill>
                  <a:srgbClr val="41151E"/>
                </a:solidFill>
                <a:cs typeface="Arial"/>
              </a:rPr>
              <a:t>tenure of choice </a:t>
            </a:r>
            <a:r>
              <a:rPr lang="en-GB" sz="1600" dirty="0" smtClean="0">
                <a:solidFill>
                  <a:srgbClr val="41151E"/>
                </a:solidFill>
                <a:cs typeface="Arial"/>
              </a:rPr>
              <a:t>in Scotland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r>
              <a:rPr lang="en-GB" sz="1600" dirty="0" smtClean="0">
                <a:solidFill>
                  <a:srgbClr val="41151E"/>
                </a:solidFill>
                <a:cs typeface="Arial"/>
              </a:rPr>
              <a:t>It helps </a:t>
            </a:r>
            <a:r>
              <a:rPr lang="en-GB" sz="1600" dirty="0">
                <a:solidFill>
                  <a:srgbClr val="41151E"/>
                </a:solidFill>
                <a:cs typeface="Arial"/>
              </a:rPr>
              <a:t>provide </a:t>
            </a:r>
            <a:r>
              <a:rPr lang="en-GB" sz="1600" b="1" dirty="0">
                <a:solidFill>
                  <a:srgbClr val="41151E"/>
                </a:solidFill>
                <a:cs typeface="Arial"/>
              </a:rPr>
              <a:t>tenure </a:t>
            </a:r>
            <a:r>
              <a:rPr lang="en-GB" sz="1600" b="1" dirty="0" smtClean="0">
                <a:solidFill>
                  <a:srgbClr val="41151E"/>
                </a:solidFill>
                <a:cs typeface="Arial"/>
              </a:rPr>
              <a:t>diversity</a:t>
            </a:r>
            <a:r>
              <a:rPr lang="en-GB" sz="1600" dirty="0" smtClean="0">
                <a:solidFill>
                  <a:srgbClr val="41151E"/>
                </a:solidFill>
                <a:cs typeface="Arial"/>
              </a:rPr>
              <a:t>, meeting </a:t>
            </a:r>
            <a:r>
              <a:rPr lang="en-GB" sz="1600" dirty="0">
                <a:solidFill>
                  <a:srgbClr val="41151E"/>
                </a:solidFill>
                <a:cs typeface="Arial"/>
              </a:rPr>
              <a:t>a variety of </a:t>
            </a:r>
            <a:r>
              <a:rPr lang="en-GB" sz="1600" b="1" dirty="0">
                <a:solidFill>
                  <a:srgbClr val="41151E"/>
                </a:solidFill>
                <a:cs typeface="Arial"/>
              </a:rPr>
              <a:t>housing needs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r>
              <a:rPr lang="en-GB" sz="1600" dirty="0" smtClean="0">
                <a:solidFill>
                  <a:srgbClr val="41151E"/>
                </a:solidFill>
                <a:cs typeface="Arial"/>
              </a:rPr>
              <a:t>It forms a significant part of </a:t>
            </a:r>
            <a:r>
              <a:rPr lang="en-GB" sz="1600" b="1" dirty="0" smtClean="0">
                <a:solidFill>
                  <a:srgbClr val="41151E"/>
                </a:solidFill>
                <a:cs typeface="Arial"/>
              </a:rPr>
              <a:t>Wheatley Groups growth ambition</a:t>
            </a:r>
            <a:r>
              <a:rPr lang="en-GB" sz="1600" dirty="0" smtClean="0">
                <a:solidFill>
                  <a:srgbClr val="41151E"/>
                </a:solidFill>
                <a:cs typeface="Arial"/>
              </a:rPr>
              <a:t> 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r>
              <a:rPr lang="en-GB" sz="1600" dirty="0" smtClean="0">
                <a:solidFill>
                  <a:srgbClr val="41151E"/>
                </a:solidFill>
                <a:cs typeface="Arial"/>
              </a:rPr>
              <a:t>MMR is popular with our customers who value </a:t>
            </a:r>
            <a:r>
              <a:rPr lang="en-GB" sz="1600" b="1" dirty="0" smtClean="0">
                <a:solidFill>
                  <a:srgbClr val="41151E"/>
                </a:solidFill>
                <a:cs typeface="Arial"/>
              </a:rPr>
              <a:t>affordability, quality and security of tenure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r>
              <a:rPr lang="en-GB" sz="1600" dirty="0" smtClean="0">
                <a:solidFill>
                  <a:srgbClr val="41151E"/>
                </a:solidFill>
                <a:cs typeface="Arial"/>
              </a:rPr>
              <a:t>Demand is high for the </a:t>
            </a:r>
            <a:r>
              <a:rPr lang="en-GB" sz="1600" b="1" dirty="0" smtClean="0">
                <a:solidFill>
                  <a:srgbClr val="41151E"/>
                </a:solidFill>
                <a:cs typeface="Arial"/>
              </a:rPr>
              <a:t>right product </a:t>
            </a:r>
            <a:r>
              <a:rPr lang="en-GB" sz="1600" dirty="0" smtClean="0">
                <a:solidFill>
                  <a:srgbClr val="41151E"/>
                </a:solidFill>
                <a:cs typeface="Arial"/>
              </a:rPr>
              <a:t>in the </a:t>
            </a:r>
            <a:r>
              <a:rPr lang="en-GB" sz="1600" b="1" dirty="0" smtClean="0">
                <a:solidFill>
                  <a:srgbClr val="41151E"/>
                </a:solidFill>
                <a:cs typeface="Arial"/>
              </a:rPr>
              <a:t>right location</a:t>
            </a:r>
            <a:r>
              <a:rPr lang="en-GB" sz="1600" dirty="0" smtClean="0">
                <a:solidFill>
                  <a:srgbClr val="41151E"/>
                </a:solidFill>
                <a:cs typeface="Arial"/>
              </a:rPr>
              <a:t>.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1600" dirty="0" smtClean="0">
              <a:solidFill>
                <a:srgbClr val="000000"/>
              </a:solidFill>
              <a:cs typeface="Arial"/>
            </a:endParaRP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1600" dirty="0" smtClean="0">
              <a:solidFill>
                <a:srgbClr val="000000"/>
              </a:solidFill>
              <a:cs typeface="Arial"/>
            </a:endParaRP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1600" dirty="0" smtClean="0">
              <a:solidFill>
                <a:srgbClr val="000000"/>
              </a:solidFill>
              <a:cs typeface="Arial"/>
            </a:endParaRP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1600" dirty="0" smtClean="0">
              <a:solidFill>
                <a:srgbClr val="000000"/>
              </a:solidFill>
              <a:cs typeface="Arial"/>
            </a:endParaRP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1600" dirty="0" smtClean="0">
              <a:solidFill>
                <a:srgbClr val="000000"/>
              </a:solidFill>
              <a:cs typeface="Arial"/>
            </a:endParaRP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911" y="311458"/>
            <a:ext cx="6919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solidFill>
                  <a:schemeClr val="bg1"/>
                </a:solidFill>
                <a:latin typeface="FS Me" pitchFamily="50" charset="0"/>
                <a:cs typeface="Arial"/>
              </a:rPr>
              <a:t>Conclusion</a:t>
            </a:r>
            <a:endParaRPr lang="en-US" sz="2600" b="1" dirty="0">
              <a:solidFill>
                <a:schemeClr val="bg1"/>
              </a:solidFill>
              <a:latin typeface="FS Me" pitchFamily="50" charset="0"/>
              <a:cs typeface="Arial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8024813" y="6303963"/>
            <a:ext cx="855662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207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5207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5207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5207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5207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207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207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207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207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CA8AAF-9247-F043-B362-042E14C4A365}" type="slidenum">
              <a:rPr lang="en-GB" sz="12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GB" sz="120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06" y="3914775"/>
            <a:ext cx="2303779" cy="2265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06" y="1489861"/>
            <a:ext cx="2274093" cy="229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1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0969" y="5698276"/>
            <a:ext cx="36285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Tom Barclay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Group Director of Property &amp; Development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200" dirty="0" smtClean="0">
                <a:solidFill>
                  <a:srgbClr val="FFFFFF"/>
                </a:solidFill>
                <a:cs typeface="Arial"/>
              </a:rPr>
              <a:t>14 October 2019</a:t>
            </a:r>
            <a:endParaRPr lang="en-US" sz="12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809" y="3081653"/>
            <a:ext cx="64968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 smtClean="0">
                <a:solidFill>
                  <a:schemeClr val="bg1"/>
                </a:solidFill>
              </a:rPr>
              <a:t>Mid-Market Rent in Scotland – </a:t>
            </a:r>
            <a:br>
              <a:rPr lang="en-GB" sz="3400" b="1" dirty="0" smtClean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>The Wheatley Experience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8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406" y="459389"/>
            <a:ext cx="5195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Wheatley Group – About us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8024755" y="6303867"/>
            <a:ext cx="856441" cy="410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386974C-5868-B64A-B88B-E77D49FDE94F}" type="slidenum">
              <a:rPr lang="en-GB" sz="1200" smtClean="0">
                <a:latin typeface="Arial"/>
                <a:cs typeface="Arial"/>
              </a:rPr>
              <a:pPr algn="r">
                <a:defRPr/>
              </a:pPr>
              <a:t>3</a:t>
            </a:fld>
            <a:endParaRPr lang="en-GB" sz="1200" dirty="0">
              <a:latin typeface="Arial"/>
              <a:cs typeface="Arial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07529701"/>
              </p:ext>
            </p:extLst>
          </p:nvPr>
        </p:nvGraphicFramePr>
        <p:xfrm>
          <a:off x="1000126" y="1276350"/>
          <a:ext cx="6748404" cy="476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57835" y="4391143"/>
            <a:ext cx="13668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</a:rPr>
              <a:t>Over £1bn </a:t>
            </a:r>
          </a:p>
          <a:p>
            <a:r>
              <a:rPr lang="en-GB" sz="1100" b="1" dirty="0" smtClean="0">
                <a:solidFill>
                  <a:schemeClr val="bg1"/>
                </a:solidFill>
              </a:rPr>
              <a:t>Group Assets</a:t>
            </a:r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406" y="459389"/>
            <a:ext cx="3054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Lowther Homes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8024755" y="6303867"/>
            <a:ext cx="856441" cy="410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386974C-5868-B64A-B88B-E77D49FDE94F}" type="slidenum">
              <a:rPr lang="en-GB" sz="1200" smtClean="0">
                <a:latin typeface="Arial"/>
                <a:cs typeface="Arial"/>
              </a:rPr>
              <a:pPr algn="r">
                <a:defRPr/>
              </a:pPr>
              <a:t>4</a:t>
            </a:fld>
            <a:endParaRPr lang="en-GB" sz="12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7835" y="4391143"/>
            <a:ext cx="13668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</a:rPr>
              <a:t>Over £1bn </a:t>
            </a:r>
          </a:p>
          <a:p>
            <a:r>
              <a:rPr lang="en-GB" sz="1100" b="1" dirty="0" smtClean="0">
                <a:solidFill>
                  <a:schemeClr val="bg1"/>
                </a:solidFill>
              </a:rPr>
              <a:t>Group Assets</a:t>
            </a:r>
            <a:endParaRPr lang="en-GB" sz="11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55552609"/>
              </p:ext>
            </p:extLst>
          </p:nvPr>
        </p:nvGraphicFramePr>
        <p:xfrm>
          <a:off x="1147299" y="3601726"/>
          <a:ext cx="2552701" cy="1965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7405" y="1405710"/>
            <a:ext cx="45146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Established in 2011 in Glasgow’s Prestigious West End</a:t>
            </a:r>
          </a:p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Merged in 2017 with sister organisation in the East of Scotland</a:t>
            </a:r>
          </a:p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C.2000 MMR &amp; FMR Homes</a:t>
            </a:r>
          </a:p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Clr>
                <a:srgbClr val="41151E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Picture 4" descr="T:\Investment and Regeneration\New Bldr\0. Programmes\0. Lowther Programme\Corstorphine Rd Stallan Brand Info\WOODSIDE_TERRACE_NP03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225" y="1493446"/>
            <a:ext cx="3223750" cy="4073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077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911" y="1343050"/>
            <a:ext cx="4274351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SzPct val="120000"/>
              <a:buFont typeface="Arial"/>
              <a:buChar char="•"/>
            </a:pP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911" y="332656"/>
            <a:ext cx="689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cs typeface="Arial"/>
              </a:rPr>
              <a:t>Political Context</a:t>
            </a:r>
            <a:endParaRPr lang="en-US" sz="3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8024813" y="6303963"/>
            <a:ext cx="855662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207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5207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5207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5207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5207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207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207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207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207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CA8AAF-9247-F043-B362-042E14C4A365}" type="slidenum">
              <a:rPr lang="en-GB" sz="12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GB" sz="1200">
              <a:solidFill>
                <a:prstClr val="black"/>
              </a:solidFill>
            </a:endParaRPr>
          </a:p>
        </p:txBody>
      </p:sp>
      <p:pic>
        <p:nvPicPr>
          <p:cNvPr id="6" name="Picture 5" descr="More Homes Scotland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600179"/>
            <a:ext cx="4381500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02716" y="1599265"/>
            <a:ext cx="42183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2151F"/>
                </a:solidFill>
                <a:latin typeface="FS Me" pitchFamily="50" charset="0"/>
              </a:rPr>
              <a:t>Scottish Government’s strategy to increase the number of new homes over term of next parliament</a:t>
            </a:r>
          </a:p>
          <a:p>
            <a:endParaRPr lang="en-GB" dirty="0" smtClean="0">
              <a:solidFill>
                <a:srgbClr val="42151F"/>
              </a:solidFill>
              <a:latin typeface="FS Me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42151F"/>
                </a:solidFill>
                <a:latin typeface="FS Me" pitchFamily="50" charset="0"/>
              </a:rPr>
              <a:t>Over</a:t>
            </a:r>
            <a:r>
              <a:rPr lang="en-GB" b="1" dirty="0" smtClean="0">
                <a:solidFill>
                  <a:srgbClr val="42151F"/>
                </a:solidFill>
                <a:latin typeface="FS Me" pitchFamily="50" charset="0"/>
              </a:rPr>
              <a:t> </a:t>
            </a:r>
            <a:r>
              <a:rPr lang="en-GB" b="1" dirty="0">
                <a:solidFill>
                  <a:srgbClr val="42151F"/>
                </a:solidFill>
                <a:latin typeface="FS Me" pitchFamily="50" charset="0"/>
              </a:rPr>
              <a:t>£3 billion </a:t>
            </a:r>
            <a:r>
              <a:rPr lang="en-GB" dirty="0" smtClean="0">
                <a:solidFill>
                  <a:srgbClr val="42151F"/>
                </a:solidFill>
                <a:latin typeface="FS Me" pitchFamily="50" charset="0"/>
              </a:rPr>
              <a:t>to </a:t>
            </a:r>
            <a:r>
              <a:rPr lang="en-GB" dirty="0">
                <a:solidFill>
                  <a:srgbClr val="42151F"/>
                </a:solidFill>
                <a:latin typeface="FS Me" pitchFamily="50" charset="0"/>
              </a:rPr>
              <a:t>fund the delivery of </a:t>
            </a:r>
            <a:r>
              <a:rPr lang="en-GB" b="1" dirty="0">
                <a:solidFill>
                  <a:srgbClr val="42151F"/>
                </a:solidFill>
                <a:latin typeface="FS Me" pitchFamily="50" charset="0"/>
              </a:rPr>
              <a:t>50,000</a:t>
            </a:r>
            <a:r>
              <a:rPr lang="en-GB" dirty="0">
                <a:solidFill>
                  <a:srgbClr val="42151F"/>
                </a:solidFill>
                <a:latin typeface="FS Me" pitchFamily="50" charset="0"/>
              </a:rPr>
              <a:t> affordable </a:t>
            </a:r>
            <a:r>
              <a:rPr lang="en-GB" dirty="0" smtClean="0">
                <a:solidFill>
                  <a:srgbClr val="42151F"/>
                </a:solidFill>
                <a:latin typeface="FS Me" pitchFamily="50" charset="0"/>
              </a:rPr>
              <a:t>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42151F"/>
              </a:solidFill>
              <a:latin typeface="FS Me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2151F"/>
                </a:solidFill>
                <a:latin typeface="FS Me" pitchFamily="50" charset="0"/>
              </a:rPr>
              <a:t>A</a:t>
            </a:r>
            <a:r>
              <a:rPr lang="en-GB" dirty="0" smtClean="0">
                <a:solidFill>
                  <a:srgbClr val="42151F"/>
                </a:solidFill>
                <a:latin typeface="FS Me" pitchFamily="50" charset="0"/>
              </a:rPr>
              <a:t>ccompanied </a:t>
            </a:r>
            <a:r>
              <a:rPr lang="en-GB" dirty="0">
                <a:solidFill>
                  <a:srgbClr val="42151F"/>
                </a:solidFill>
                <a:latin typeface="FS Me" pitchFamily="50" charset="0"/>
              </a:rPr>
              <a:t>by increased subsidy </a:t>
            </a:r>
            <a:r>
              <a:rPr lang="en-GB" dirty="0" smtClean="0">
                <a:solidFill>
                  <a:srgbClr val="42151F"/>
                </a:solidFill>
                <a:latin typeface="FS Me" pitchFamily="50" charset="0"/>
              </a:rPr>
              <a:t>levels</a:t>
            </a:r>
          </a:p>
          <a:p>
            <a:endParaRPr lang="en-GB" dirty="0">
              <a:solidFill>
                <a:srgbClr val="42151F"/>
              </a:solidFill>
              <a:latin typeface="FS Me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42151F"/>
                </a:solidFill>
                <a:latin typeface="FS Me" pitchFamily="50" charset="0"/>
              </a:rPr>
              <a:t>14,000</a:t>
            </a:r>
            <a:r>
              <a:rPr lang="en-GB" dirty="0" smtClean="0">
                <a:solidFill>
                  <a:srgbClr val="42151F"/>
                </a:solidFill>
                <a:latin typeface="FS Me" pitchFamily="50" charset="0"/>
              </a:rPr>
              <a:t> </a:t>
            </a:r>
            <a:r>
              <a:rPr lang="en-GB" dirty="0">
                <a:solidFill>
                  <a:srgbClr val="42151F"/>
                </a:solidFill>
                <a:latin typeface="FS Me" pitchFamily="50" charset="0"/>
              </a:rPr>
              <a:t>full-time equivalent jobs a year </a:t>
            </a:r>
            <a:endParaRPr lang="en-GB" dirty="0" smtClean="0">
              <a:solidFill>
                <a:srgbClr val="42151F"/>
              </a:solidFill>
              <a:latin typeface="FS Me" pitchFamily="50" charset="0"/>
            </a:endParaRPr>
          </a:p>
          <a:p>
            <a:endParaRPr lang="en-GB" dirty="0" smtClean="0">
              <a:solidFill>
                <a:srgbClr val="42151F"/>
              </a:solidFill>
              <a:latin typeface="FS Me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42151F"/>
                </a:solidFill>
                <a:latin typeface="FS Me" pitchFamily="50" charset="0"/>
              </a:rPr>
              <a:t>£1.8 </a:t>
            </a:r>
            <a:r>
              <a:rPr lang="en-GB" b="1" dirty="0">
                <a:solidFill>
                  <a:srgbClr val="42151F"/>
                </a:solidFill>
                <a:latin typeface="FS Me" pitchFamily="50" charset="0"/>
              </a:rPr>
              <a:t>billion </a:t>
            </a:r>
            <a:r>
              <a:rPr lang="en-GB" dirty="0">
                <a:solidFill>
                  <a:srgbClr val="42151F"/>
                </a:solidFill>
                <a:latin typeface="FS Me" pitchFamily="50" charset="0"/>
              </a:rPr>
              <a:t>of economic activity a year on </a:t>
            </a:r>
            <a:r>
              <a:rPr lang="en-GB" dirty="0" smtClean="0">
                <a:solidFill>
                  <a:srgbClr val="42151F"/>
                </a:solidFill>
                <a:latin typeface="FS Me" pitchFamily="50" charset="0"/>
              </a:rPr>
              <a:t>average</a:t>
            </a:r>
          </a:p>
          <a:p>
            <a:endParaRPr lang="en-GB" dirty="0">
              <a:latin typeface="FS Me" pitchFamily="50" charset="0"/>
            </a:endParaRPr>
          </a:p>
        </p:txBody>
      </p:sp>
      <p:pic>
        <p:nvPicPr>
          <p:cNvPr id="1026" name="Picture 2" descr="http://i0.wp.com/www.scottishconstructionnow.com/wp-content/uploads/sites/11/2016/02/gallowga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553018"/>
            <a:ext cx="4381500" cy="2653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6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8054" y="6232029"/>
            <a:ext cx="9144000" cy="6005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/>
          <p:cNvGrpSpPr/>
          <p:nvPr/>
        </p:nvGrpSpPr>
        <p:grpSpPr>
          <a:xfrm>
            <a:off x="6804248" y="2454642"/>
            <a:ext cx="2265162" cy="3679656"/>
            <a:chOff x="6702950" y="2449286"/>
            <a:chExt cx="2265162" cy="3679656"/>
          </a:xfrm>
        </p:grpSpPr>
        <p:sp>
          <p:nvSpPr>
            <p:cNvPr id="9" name="TextBox 8"/>
            <p:cNvSpPr txBox="1"/>
            <p:nvPr/>
          </p:nvSpPr>
          <p:spPr>
            <a:xfrm>
              <a:off x="7382677" y="5174835"/>
              <a:ext cx="14118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accent2">
                      <a:lumMod val="50000"/>
                    </a:schemeClr>
                  </a:solidFill>
                  <a:latin typeface="FS Me" pitchFamily="50" charset="0"/>
                </a:rPr>
                <a:t>RSL/Group</a:t>
              </a:r>
            </a:p>
            <a:p>
              <a:pPr algn="ctr"/>
              <a:r>
                <a:rPr lang="en-GB" sz="1400" b="1" dirty="0" smtClean="0">
                  <a:solidFill>
                    <a:schemeClr val="accent2">
                      <a:lumMod val="50000"/>
                    </a:schemeClr>
                  </a:solidFill>
                  <a:latin typeface="FS Me" pitchFamily="50" charset="0"/>
                </a:rPr>
                <a:t>Development Strategy</a:t>
              </a:r>
            </a:p>
            <a:p>
              <a:pPr algn="ctr"/>
              <a:r>
                <a:rPr lang="en-GB" sz="1400" b="1" dirty="0" smtClean="0">
                  <a:solidFill>
                    <a:schemeClr val="accent2">
                      <a:lumMod val="50000"/>
                    </a:schemeClr>
                  </a:solidFill>
                  <a:latin typeface="FS Me" pitchFamily="50" charset="0"/>
                </a:rPr>
                <a:t> - 5 Yearly</a:t>
              </a:r>
              <a:endParaRPr lang="en-GB" sz="1400" b="1" dirty="0">
                <a:solidFill>
                  <a:schemeClr val="accent2">
                    <a:lumMod val="50000"/>
                  </a:schemeClr>
                </a:solidFill>
                <a:latin typeface="FS Me" pitchFamily="50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flipV="1">
              <a:off x="6702950" y="3731036"/>
              <a:ext cx="373712" cy="196664"/>
            </a:xfrm>
            <a:prstGeom prst="rightArrow">
              <a:avLst>
                <a:gd name="adj1" fmla="val 50000"/>
                <a:gd name="adj2" fmla="val 84286"/>
              </a:avLst>
            </a:prstGeom>
            <a:solidFill>
              <a:schemeClr val="accent2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76662" y="2449286"/>
              <a:ext cx="1891450" cy="26614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119270" y="2452670"/>
            <a:ext cx="1781974" cy="3681628"/>
            <a:chOff x="46182" y="1394573"/>
            <a:chExt cx="1781974" cy="3681628"/>
          </a:xfrm>
        </p:grpSpPr>
        <p:sp>
          <p:nvSpPr>
            <p:cNvPr id="2" name="TextBox 1"/>
            <p:cNvSpPr txBox="1"/>
            <p:nvPr/>
          </p:nvSpPr>
          <p:spPr>
            <a:xfrm>
              <a:off x="302827" y="4122094"/>
              <a:ext cx="14118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accent2">
                      <a:lumMod val="50000"/>
                    </a:schemeClr>
                  </a:solidFill>
                  <a:latin typeface="FS Me" pitchFamily="50" charset="0"/>
                </a:rPr>
                <a:t>LA Local Housing Strategies</a:t>
              </a:r>
            </a:p>
            <a:p>
              <a:pPr algn="ctr"/>
              <a:r>
                <a:rPr lang="en-GB" sz="1400" b="1" dirty="0" smtClean="0">
                  <a:solidFill>
                    <a:schemeClr val="accent2">
                      <a:lumMod val="50000"/>
                    </a:schemeClr>
                  </a:solidFill>
                  <a:latin typeface="FS Me" pitchFamily="50" charset="0"/>
                </a:rPr>
                <a:t>- 5 Yearly</a:t>
              </a:r>
              <a:endParaRPr lang="en-GB" sz="1400" b="1" dirty="0">
                <a:solidFill>
                  <a:schemeClr val="accent2">
                    <a:lumMod val="50000"/>
                  </a:schemeClr>
                </a:solidFill>
                <a:latin typeface="FS Me" pitchFamily="50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182" y="1394573"/>
              <a:ext cx="1781974" cy="269245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990890" y="2502966"/>
            <a:ext cx="2336274" cy="3612047"/>
            <a:chOff x="2091323" y="3695663"/>
            <a:chExt cx="2336274" cy="3483646"/>
          </a:xfrm>
        </p:grpSpPr>
        <p:sp>
          <p:nvSpPr>
            <p:cNvPr id="7" name="TextBox 6"/>
            <p:cNvSpPr txBox="1"/>
            <p:nvPr/>
          </p:nvSpPr>
          <p:spPr>
            <a:xfrm>
              <a:off x="2380379" y="6259118"/>
              <a:ext cx="2047218" cy="92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accent2">
                      <a:lumMod val="50000"/>
                    </a:schemeClr>
                  </a:solidFill>
                  <a:latin typeface="FS Me" pitchFamily="50" charset="0"/>
                </a:rPr>
                <a:t>LA Strategic Housing Investment Plans</a:t>
              </a:r>
            </a:p>
            <a:p>
              <a:pPr algn="ctr"/>
              <a:r>
                <a:rPr lang="en-GB" sz="1400" b="1" dirty="0" smtClean="0">
                  <a:solidFill>
                    <a:schemeClr val="accent2">
                      <a:lumMod val="50000"/>
                    </a:schemeClr>
                  </a:solidFill>
                  <a:latin typeface="FS Me" pitchFamily="50" charset="0"/>
                </a:rPr>
                <a:t>5 Yearly but reviewed Annually</a:t>
              </a:r>
              <a:endParaRPr lang="en-GB" sz="1400" b="1" dirty="0">
                <a:solidFill>
                  <a:schemeClr val="accent2">
                    <a:lumMod val="50000"/>
                  </a:schemeClr>
                </a:solidFill>
                <a:latin typeface="FS Me" pitchFamily="50" charset="0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091323" y="4759359"/>
              <a:ext cx="349728" cy="186165"/>
            </a:xfrm>
            <a:prstGeom prst="rightArrow">
              <a:avLst>
                <a:gd name="adj1" fmla="val 50000"/>
                <a:gd name="adj2" fmla="val 84286"/>
              </a:avLst>
            </a:prstGeom>
            <a:solidFill>
              <a:schemeClr val="accent2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28515" y="3695663"/>
              <a:ext cx="1798649" cy="24997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200025"/>
            <a:ext cx="8620125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</a:rPr>
              <a:t>External Authorising Environment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996" y="1412776"/>
            <a:ext cx="2973828" cy="578126"/>
            <a:chOff x="169" y="0"/>
            <a:chExt cx="2444211" cy="578126"/>
          </a:xfrm>
        </p:grpSpPr>
        <p:sp>
          <p:nvSpPr>
            <p:cNvPr id="20" name="Chevron 19"/>
            <p:cNvSpPr/>
            <p:nvPr/>
          </p:nvSpPr>
          <p:spPr>
            <a:xfrm>
              <a:off x="169" y="0"/>
              <a:ext cx="2444211" cy="578126"/>
            </a:xfrm>
            <a:prstGeom prst="chevron">
              <a:avLst/>
            </a:prstGeom>
            <a:solidFill>
              <a:srgbClr val="4215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hevron 4"/>
            <p:cNvSpPr/>
            <p:nvPr/>
          </p:nvSpPr>
          <p:spPr>
            <a:xfrm>
              <a:off x="289232" y="0"/>
              <a:ext cx="1866085" cy="578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29337" rIns="29337" bIns="2933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/>
                <a:t>LHS</a:t>
              </a:r>
              <a:endParaRPr lang="en-GB" sz="2200" kern="1200" dirty="0"/>
            </a:p>
          </p:txBody>
        </p:sp>
      </p:grpSp>
      <p:sp>
        <p:nvSpPr>
          <p:cNvPr id="22" name="Chevron 21"/>
          <p:cNvSpPr/>
          <p:nvPr/>
        </p:nvSpPr>
        <p:spPr>
          <a:xfrm>
            <a:off x="3014928" y="1412776"/>
            <a:ext cx="2944958" cy="578126"/>
          </a:xfrm>
          <a:prstGeom prst="chevron">
            <a:avLst/>
          </a:prstGeom>
          <a:solidFill>
            <a:srgbClr val="8891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sz="2400" b="1" dirty="0" smtClean="0"/>
              <a:t>SHIP</a:t>
            </a:r>
            <a:endParaRPr lang="en-GB" sz="2400" b="1" dirty="0"/>
          </a:p>
        </p:txBody>
      </p:sp>
      <p:sp>
        <p:nvSpPr>
          <p:cNvPr id="28" name="Chevron 27"/>
          <p:cNvSpPr/>
          <p:nvPr/>
        </p:nvSpPr>
        <p:spPr>
          <a:xfrm>
            <a:off x="6084168" y="1412776"/>
            <a:ext cx="3059832" cy="578126"/>
          </a:xfrm>
          <a:prstGeom prst="chevron">
            <a:avLst/>
          </a:prstGeom>
          <a:solidFill>
            <a:srgbClr val="FF99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b="1" dirty="0" smtClean="0"/>
              <a:t>WHG Development Programme</a:t>
            </a:r>
            <a:endParaRPr lang="en-GB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3"/>
          <a:stretch/>
        </p:blipFill>
        <p:spPr bwMode="auto">
          <a:xfrm>
            <a:off x="4674263" y="2389571"/>
            <a:ext cx="2182635" cy="275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ight Arrow 28"/>
          <p:cNvSpPr/>
          <p:nvPr/>
        </p:nvSpPr>
        <p:spPr>
          <a:xfrm flipV="1">
            <a:off x="4300551" y="3663996"/>
            <a:ext cx="373712" cy="206699"/>
          </a:xfrm>
          <a:prstGeom prst="rightArrow">
            <a:avLst>
              <a:gd name="adj1" fmla="val 50000"/>
              <a:gd name="adj2" fmla="val 84286"/>
            </a:avLst>
          </a:prstGeom>
          <a:solidFill>
            <a:schemeClr val="accent2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741971" y="5278270"/>
            <a:ext cx="2047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accent2">
                    <a:lumMod val="50000"/>
                  </a:schemeClr>
                </a:solidFill>
                <a:latin typeface="FS Me" pitchFamily="50" charset="0"/>
              </a:rPr>
              <a:t>RSL Strategy &amp; Development Funding Plans</a:t>
            </a:r>
          </a:p>
          <a:p>
            <a:pPr algn="ctr"/>
            <a:r>
              <a:rPr lang="en-GB" sz="1400" b="1" dirty="0" smtClean="0">
                <a:solidFill>
                  <a:schemeClr val="accent2">
                    <a:lumMod val="50000"/>
                  </a:schemeClr>
                </a:solidFill>
                <a:latin typeface="FS Me" pitchFamily="50" charset="0"/>
              </a:rPr>
              <a:t>- Annually</a:t>
            </a:r>
            <a:endParaRPr lang="en-GB" sz="1400" b="1" dirty="0">
              <a:solidFill>
                <a:schemeClr val="accent2">
                  <a:lumMod val="50000"/>
                </a:schemeClr>
              </a:solidFill>
              <a:latin typeface="FS M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00025"/>
            <a:ext cx="8245475" cy="85883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3200" dirty="0" smtClean="0">
                <a:solidFill>
                  <a:schemeClr val="bg1"/>
                </a:solidFill>
              </a:rPr>
              <a:t>Grant Environment </a:t>
            </a:r>
            <a:r>
              <a:rPr lang="en-GB" sz="3200" dirty="0">
                <a:solidFill>
                  <a:schemeClr val="bg1"/>
                </a:solidFill>
              </a:rPr>
              <a:t>- Beyond 2021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57338"/>
            <a:ext cx="4464050" cy="50879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b="1" dirty="0" smtClean="0">
                <a:solidFill>
                  <a:schemeClr val="accent2">
                    <a:lumMod val="50000"/>
                  </a:schemeClr>
                </a:solidFill>
              </a:rPr>
              <a:t>Ageing Population </a:t>
            </a: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</a:rPr>
              <a:t>–Government signalling potential </a:t>
            </a:r>
            <a:r>
              <a:rPr lang="en-GB" sz="1700" b="1" dirty="0" smtClean="0">
                <a:solidFill>
                  <a:schemeClr val="accent2">
                    <a:lumMod val="50000"/>
                  </a:schemeClr>
                </a:solidFill>
              </a:rPr>
              <a:t>shift</a:t>
            </a: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</a:rPr>
              <a:t> of budget priorities from housing to </a:t>
            </a:r>
            <a:r>
              <a:rPr lang="en-GB" sz="1700" b="1" dirty="0" smtClean="0">
                <a:solidFill>
                  <a:schemeClr val="accent2">
                    <a:lumMod val="50000"/>
                  </a:schemeClr>
                </a:solidFill>
              </a:rPr>
              <a:t>health &amp; education</a:t>
            </a:r>
          </a:p>
          <a:p>
            <a:pPr marL="0" indent="0">
              <a:buNone/>
            </a:pPr>
            <a:endParaRPr lang="en-GB" sz="17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</a:rPr>
              <a:t>Likely</a:t>
            </a:r>
            <a:r>
              <a:rPr lang="en-GB" sz="1700" b="1" dirty="0" smtClean="0">
                <a:solidFill>
                  <a:schemeClr val="accent2">
                    <a:lumMod val="50000"/>
                  </a:schemeClr>
                </a:solidFill>
              </a:rPr>
              <a:t> budget reduction </a:t>
            </a: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</a:rPr>
              <a:t>– Further </a:t>
            </a:r>
            <a:r>
              <a:rPr lang="en-GB" sz="1700" b="1" dirty="0" smtClean="0">
                <a:solidFill>
                  <a:schemeClr val="accent2">
                    <a:lumMod val="50000"/>
                  </a:schemeClr>
                </a:solidFill>
              </a:rPr>
              <a:t>£4bn (minimum) </a:t>
            </a: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</a:rPr>
              <a:t>to maintain a further 10,000 affordable homes per year post 2021</a:t>
            </a:r>
          </a:p>
          <a:p>
            <a:endParaRPr lang="en-GB" sz="17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accent2">
                    <a:lumMod val="50000"/>
                  </a:schemeClr>
                </a:solidFill>
              </a:rPr>
              <a:t>G</a:t>
            </a:r>
            <a:r>
              <a:rPr lang="en-GB" sz="1700" b="1" dirty="0" smtClean="0">
                <a:solidFill>
                  <a:schemeClr val="accent2">
                    <a:lumMod val="50000"/>
                  </a:schemeClr>
                </a:solidFill>
              </a:rPr>
              <a:t>rant per unit </a:t>
            </a: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</a:rPr>
              <a:t>subsidy levels</a:t>
            </a:r>
            <a:r>
              <a:rPr lang="en-GB" sz="1700" b="1" dirty="0" smtClean="0">
                <a:solidFill>
                  <a:schemeClr val="accent2">
                    <a:lumMod val="50000"/>
                  </a:schemeClr>
                </a:solidFill>
              </a:rPr>
              <a:t> unlikely to increase</a:t>
            </a:r>
          </a:p>
          <a:p>
            <a:endParaRPr lang="en-GB" sz="17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b="1" dirty="0" smtClean="0">
                <a:solidFill>
                  <a:schemeClr val="accent2">
                    <a:lumMod val="50000"/>
                  </a:schemeClr>
                </a:solidFill>
              </a:rPr>
              <a:t>Broader range of interventions </a:t>
            </a: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</a:rPr>
              <a:t>to support housing supply</a:t>
            </a:r>
          </a:p>
          <a:p>
            <a:endParaRPr lang="en-GB" sz="17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</a:rPr>
              <a:t>Looking for </a:t>
            </a:r>
            <a:r>
              <a:rPr lang="en-GB" sz="1700" b="1" dirty="0" smtClean="0">
                <a:solidFill>
                  <a:schemeClr val="accent2">
                    <a:lumMod val="50000"/>
                  </a:schemeClr>
                </a:solidFill>
              </a:rPr>
              <a:t>innovation</a:t>
            </a: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</a:rPr>
              <a:t> in order to continue to deliver new homes across all tenures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62" y="1556792"/>
            <a:ext cx="4337602" cy="435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7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21211" y="1528333"/>
            <a:ext cx="1013255" cy="2409520"/>
            <a:chOff x="3067047" y="1931790"/>
            <a:chExt cx="1571626" cy="3371850"/>
          </a:xfrm>
        </p:grpSpPr>
        <p:sp>
          <p:nvSpPr>
            <p:cNvPr id="6" name="Rectangle 5"/>
            <p:cNvSpPr/>
            <p:nvPr/>
          </p:nvSpPr>
          <p:spPr>
            <a:xfrm>
              <a:off x="3067047" y="1931790"/>
              <a:ext cx="1571625" cy="337185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7048" y="3047703"/>
              <a:ext cx="157162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bg1"/>
                  </a:solidFill>
                  <a:latin typeface="FS Me" pitchFamily="50" charset="0"/>
                </a:rPr>
                <a:t>Total</a:t>
              </a:r>
            </a:p>
            <a:p>
              <a:pPr algn="ctr"/>
              <a:r>
                <a:rPr lang="en-GB" sz="1050" b="1" dirty="0" smtClean="0">
                  <a:solidFill>
                    <a:schemeClr val="bg1"/>
                  </a:solidFill>
                  <a:latin typeface="FS Me" pitchFamily="50" charset="0"/>
                </a:rPr>
                <a:t>Project</a:t>
              </a:r>
            </a:p>
            <a:p>
              <a:pPr algn="ctr"/>
              <a:r>
                <a:rPr lang="en-GB" sz="1050" b="1" dirty="0" smtClean="0">
                  <a:solidFill>
                    <a:schemeClr val="bg1"/>
                  </a:solidFill>
                  <a:latin typeface="FS Me" pitchFamily="50" charset="0"/>
                </a:rPr>
                <a:t>Cost</a:t>
              </a:r>
              <a:endParaRPr lang="en-GB" sz="1050" b="1" dirty="0">
                <a:solidFill>
                  <a:schemeClr val="bg1"/>
                </a:solidFill>
                <a:latin typeface="FS Me" pitchFamily="50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2394" y="295275"/>
            <a:ext cx="805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Funding new homes for </a:t>
            </a:r>
            <a:r>
              <a:rPr lang="en-GB" sz="2800" dirty="0">
                <a:solidFill>
                  <a:schemeClr val="bg1"/>
                </a:solidFill>
              </a:rPr>
              <a:t>A</a:t>
            </a:r>
            <a:r>
              <a:rPr lang="en-GB" sz="2800" dirty="0" smtClean="0">
                <a:solidFill>
                  <a:schemeClr val="bg1"/>
                </a:solidFill>
              </a:rPr>
              <a:t>ffordable Rent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35112" y="1473462"/>
            <a:ext cx="1002142" cy="449655"/>
            <a:chOff x="319081" y="2085679"/>
            <a:chExt cx="1571626" cy="591534"/>
          </a:xfrm>
        </p:grpSpPr>
        <p:sp>
          <p:nvSpPr>
            <p:cNvPr id="9" name="Rectangle 8"/>
            <p:cNvSpPr/>
            <p:nvPr/>
          </p:nvSpPr>
          <p:spPr>
            <a:xfrm>
              <a:off x="319082" y="2085679"/>
              <a:ext cx="1571625" cy="591534"/>
            </a:xfrm>
            <a:prstGeom prst="rect">
              <a:avLst/>
            </a:prstGeom>
            <a:solidFill>
              <a:srgbClr val="CABDA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9081" y="2227557"/>
              <a:ext cx="1571624" cy="33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 smtClean="0">
                  <a:latin typeface="FS Me" pitchFamily="50" charset="0"/>
                </a:rPr>
                <a:t>Land &amp; Fees</a:t>
              </a:r>
              <a:endParaRPr lang="en-GB" sz="1050" b="1" dirty="0">
                <a:latin typeface="FS Me" pitchFamily="50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35105" y="1923117"/>
            <a:ext cx="1002148" cy="1982606"/>
            <a:chOff x="319080" y="2677214"/>
            <a:chExt cx="1571628" cy="2780316"/>
          </a:xfrm>
        </p:grpSpPr>
        <p:sp>
          <p:nvSpPr>
            <p:cNvPr id="8" name="Rectangle 7"/>
            <p:cNvSpPr/>
            <p:nvPr/>
          </p:nvSpPr>
          <p:spPr>
            <a:xfrm>
              <a:off x="319083" y="2677214"/>
              <a:ext cx="1571625" cy="27803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080" y="3485853"/>
              <a:ext cx="1571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 smtClean="0">
                  <a:latin typeface="FS Me" pitchFamily="50" charset="0"/>
                </a:rPr>
                <a:t>Construction</a:t>
              </a:r>
            </a:p>
            <a:p>
              <a:pPr algn="ctr"/>
              <a:r>
                <a:rPr lang="en-GB" sz="1050" b="1" dirty="0" smtClean="0">
                  <a:latin typeface="FS Me" pitchFamily="50" charset="0"/>
                </a:rPr>
                <a:t>Cost</a:t>
              </a:r>
              <a:endParaRPr lang="en-GB" sz="1050" b="1" dirty="0">
                <a:latin typeface="FS Me" pitchFamily="50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5112" y="2641343"/>
            <a:ext cx="910096" cy="1300131"/>
            <a:chOff x="7877630" y="4007579"/>
            <a:chExt cx="1571638" cy="1562189"/>
          </a:xfrm>
        </p:grpSpPr>
        <p:sp>
          <p:nvSpPr>
            <p:cNvPr id="15" name="Rectangle 14"/>
            <p:cNvSpPr/>
            <p:nvPr/>
          </p:nvSpPr>
          <p:spPr>
            <a:xfrm>
              <a:off x="7877630" y="4007579"/>
              <a:ext cx="1571624" cy="15621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77642" y="4343377"/>
              <a:ext cx="1571626" cy="607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 smtClean="0">
                  <a:latin typeface="FS Me" pitchFamily="50" charset="0"/>
                </a:rPr>
                <a:t>Private Finance</a:t>
              </a:r>
            </a:p>
            <a:p>
              <a:pPr algn="ctr"/>
              <a:endParaRPr lang="en-GB" sz="2000" b="1" dirty="0">
                <a:latin typeface="FS Me" pitchFamily="50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05115" y="1435790"/>
            <a:ext cx="910085" cy="1204760"/>
            <a:chOff x="5786426" y="3647867"/>
            <a:chExt cx="1571632" cy="1809660"/>
          </a:xfrm>
        </p:grpSpPr>
        <p:sp>
          <p:nvSpPr>
            <p:cNvPr id="14" name="Rectangle 13"/>
            <p:cNvSpPr/>
            <p:nvPr/>
          </p:nvSpPr>
          <p:spPr>
            <a:xfrm>
              <a:off x="5786433" y="3647867"/>
              <a:ext cx="1571625" cy="180966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86426" y="4010546"/>
              <a:ext cx="15716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 smtClean="0">
                  <a:solidFill>
                    <a:schemeClr val="bg1"/>
                  </a:solidFill>
                  <a:latin typeface="FS Me" pitchFamily="50" charset="0"/>
                </a:rPr>
                <a:t>SG Grant</a:t>
              </a:r>
            </a:p>
            <a:p>
              <a:pPr algn="ctr"/>
              <a:endParaRPr lang="en-GB" sz="1050" b="1" dirty="0" smtClean="0">
                <a:solidFill>
                  <a:schemeClr val="bg1"/>
                </a:solidFill>
                <a:latin typeface="FS Me" pitchFamily="50" charset="0"/>
              </a:endParaRPr>
            </a:p>
            <a:p>
              <a:pPr algn="ctr"/>
              <a:r>
                <a:rPr lang="en-GB" sz="1050" b="1" dirty="0" smtClean="0">
                  <a:solidFill>
                    <a:schemeClr val="bg1"/>
                  </a:solidFill>
                  <a:latin typeface="FS Me" pitchFamily="50" charset="0"/>
                </a:rPr>
                <a:t>£72k SR</a:t>
              </a:r>
            </a:p>
            <a:p>
              <a:pPr algn="ctr"/>
              <a:r>
                <a:rPr lang="en-GB" sz="1050" b="1" dirty="0" smtClean="0">
                  <a:solidFill>
                    <a:schemeClr val="bg1"/>
                  </a:solidFill>
                  <a:latin typeface="FS Me" pitchFamily="50" charset="0"/>
                </a:rPr>
                <a:t>£46k MMR</a:t>
              </a:r>
              <a:endParaRPr lang="en-GB" sz="1050" b="1" dirty="0">
                <a:solidFill>
                  <a:schemeClr val="bg1"/>
                </a:solidFill>
                <a:latin typeface="FS Me" pitchFamily="50" charset="0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3070410" y="2738144"/>
            <a:ext cx="649292" cy="0"/>
          </a:xfrm>
          <a:prstGeom prst="straightConnector1">
            <a:avLst/>
          </a:prstGeom>
          <a:ln w="76200" cap="rnd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07557" y="2624558"/>
            <a:ext cx="649292" cy="0"/>
          </a:xfrm>
          <a:prstGeom prst="straightConnector1">
            <a:avLst/>
          </a:prstGeom>
          <a:ln w="76200" cap="rnd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6171" y="4483144"/>
            <a:ext cx="7537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GB" altLang="en-US" dirty="0" smtClean="0"/>
              <a:t>  </a:t>
            </a:r>
            <a:r>
              <a:rPr lang="en-GB" altLang="en-US" dirty="0" smtClean="0">
                <a:latin typeface="FS Me" pitchFamily="50" charset="0"/>
              </a:rPr>
              <a:t>Grant </a:t>
            </a:r>
            <a:r>
              <a:rPr lang="en-GB" altLang="en-US" dirty="0">
                <a:latin typeface="FS Me" pitchFamily="50" charset="0"/>
              </a:rPr>
              <a:t>o</a:t>
            </a:r>
            <a:r>
              <a:rPr lang="en-GB" altLang="en-US" dirty="0" smtClean="0">
                <a:latin typeface="FS Me" pitchFamily="50" charset="0"/>
              </a:rPr>
              <a:t>perates </a:t>
            </a:r>
            <a:r>
              <a:rPr lang="en-GB" altLang="en-US" dirty="0">
                <a:latin typeface="FS Me" pitchFamily="50" charset="0"/>
              </a:rPr>
              <a:t>as deficit </a:t>
            </a:r>
            <a:r>
              <a:rPr lang="en-GB" altLang="en-US" dirty="0" smtClean="0">
                <a:latin typeface="FS Me" pitchFamily="50" charset="0"/>
              </a:rPr>
              <a:t>funding</a:t>
            </a:r>
            <a:endParaRPr lang="en-GB" altLang="en-US" dirty="0">
              <a:latin typeface="FS Me" pitchFamily="50" charset="0"/>
            </a:endParaRPr>
          </a:p>
          <a:p>
            <a:pPr>
              <a:buFontTx/>
              <a:buChar char="•"/>
            </a:pPr>
            <a:r>
              <a:rPr lang="en-GB" altLang="en-US" dirty="0" smtClean="0">
                <a:latin typeface="FS Me" pitchFamily="50" charset="0"/>
              </a:rPr>
              <a:t>  Grant appraisal includes </a:t>
            </a:r>
            <a:r>
              <a:rPr lang="en-GB" altLang="en-US" dirty="0">
                <a:latin typeface="FS Me" pitchFamily="50" charset="0"/>
              </a:rPr>
              <a:t>provisions for long-term financial </a:t>
            </a:r>
            <a:r>
              <a:rPr lang="en-GB" altLang="en-US" dirty="0" smtClean="0">
                <a:latin typeface="FS Me" pitchFamily="50" charset="0"/>
              </a:rPr>
              <a:t>planning</a:t>
            </a:r>
            <a:endParaRPr lang="en-GB" altLang="en-US" dirty="0">
              <a:latin typeface="FS Me" pitchFamily="50" charset="0"/>
            </a:endParaRPr>
          </a:p>
          <a:p>
            <a:pPr>
              <a:buFontTx/>
              <a:buChar char="•"/>
            </a:pPr>
            <a:r>
              <a:rPr lang="en-GB" altLang="en-US" dirty="0" smtClean="0">
                <a:latin typeface="FS Me" pitchFamily="50" charset="0"/>
              </a:rPr>
              <a:t>  Projects </a:t>
            </a:r>
            <a:r>
              <a:rPr lang="en-GB" altLang="en-US" dirty="0">
                <a:latin typeface="FS Me" pitchFamily="50" charset="0"/>
              </a:rPr>
              <a:t>are </a:t>
            </a:r>
            <a:r>
              <a:rPr lang="en-GB" altLang="en-US" dirty="0" smtClean="0">
                <a:latin typeface="FS Me" pitchFamily="50" charset="0"/>
              </a:rPr>
              <a:t>self-financing</a:t>
            </a:r>
          </a:p>
        </p:txBody>
      </p:sp>
    </p:spTree>
    <p:extLst>
      <p:ext uri="{BB962C8B-B14F-4D97-AF65-F5344CB8AC3E}">
        <p14:creationId xmlns:p14="http://schemas.microsoft.com/office/powerpoint/2010/main" val="9139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774" y="38869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Social Rent v Mid-Market Rent Development Appraisals 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FS Me" pitchFamily="50" charset="0"/>
              </a:rPr>
              <a:t>:</a:t>
            </a:r>
            <a:endParaRPr lang="en-GB" sz="2400" b="1" dirty="0">
              <a:solidFill>
                <a:schemeClr val="accent2">
                  <a:lumMod val="50000"/>
                </a:schemeClr>
              </a:solidFill>
              <a:latin typeface="FS Me" pitchFamily="50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93179"/>
              </p:ext>
            </p:extLst>
          </p:nvPr>
        </p:nvGraphicFramePr>
        <p:xfrm>
          <a:off x="4743450" y="1266723"/>
          <a:ext cx="4123148" cy="4888765"/>
        </p:xfrm>
        <a:graphic>
          <a:graphicData uri="http://schemas.openxmlformats.org/drawingml/2006/table">
            <a:tbl>
              <a:tblPr/>
              <a:tblGrid>
                <a:gridCol w="3028950"/>
                <a:gridCol w="1094198"/>
              </a:tblGrid>
              <a:tr h="36554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Mid</a:t>
                      </a:r>
                      <a:r>
                        <a:rPr lang="en-GB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Market Rent Appraisal (sample)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NPV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Development costs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-1,492,988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Grant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519,156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 (</a:t>
                      </a:r>
                      <a:r>
                        <a:rPr lang="en-GB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Private Finance)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-973,832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-973,832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Development </a:t>
                      </a:r>
                      <a:r>
                        <a:rPr lang="en-GB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costs per unit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124,416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Grant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43,263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£81,153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 monthly rent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£528.00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Management costs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Maintenance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450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Investment (30 years)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19,531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Landlord </a:t>
                      </a:r>
                      <a:r>
                        <a:rPr lang="en-GB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Registration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9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Marketing</a:t>
                      </a:r>
                    </a:p>
                  </a:txBody>
                  <a:tcPr marL="7481" marR="7481" marT="7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7481" marR="7481" marT="7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596428"/>
              </p:ext>
            </p:extLst>
          </p:nvPr>
        </p:nvGraphicFramePr>
        <p:xfrm>
          <a:off x="400050" y="1421461"/>
          <a:ext cx="4182226" cy="4505427"/>
        </p:xfrm>
        <a:graphic>
          <a:graphicData uri="http://schemas.openxmlformats.org/drawingml/2006/table">
            <a:tbl>
              <a:tblPr/>
              <a:tblGrid>
                <a:gridCol w="3043238"/>
                <a:gridCol w="1138988"/>
              </a:tblGrid>
              <a:tr h="29012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</a:t>
                      </a:r>
                      <a:r>
                        <a:rPr lang="en-GB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Rent Appraisal (sample)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1095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NPV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Development costs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-5,270,447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Grant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3,005,136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 (</a:t>
                      </a:r>
                      <a:r>
                        <a:rPr lang="en-GB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Private Finance)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-2,265,311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Development </a:t>
                      </a:r>
                      <a:r>
                        <a:rPr lang="en-GB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costs per unit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128,547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Grant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73,296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£55,251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 Rent/month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£365.03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Management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504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207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Maintenance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527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8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Investment (30 years)</a:t>
                      </a:r>
                    </a:p>
                  </a:txBody>
                  <a:tcPr marL="8572" marR="8572" marT="85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19,531</a:t>
                      </a:r>
                    </a:p>
                  </a:txBody>
                  <a:tcPr marL="8572" marR="8572" marT="85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0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3395</TotalTime>
  <Words>836</Words>
  <Application>Microsoft Office PowerPoint</Application>
  <PresentationFormat>On-screen Show (4:3)</PresentationFormat>
  <Paragraphs>268</Paragraphs>
  <Slides>22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External Authorising Environment</vt:lpstr>
      <vt:lpstr>Grant Environment - Beyond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: Brand Street, Glasgow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75 / Partnering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Neely, Donna (formerly Hainan)</dc:creator>
  <cp:lastModifiedBy>daviei</cp:lastModifiedBy>
  <cp:revision>148</cp:revision>
  <cp:lastPrinted>2019-10-10T07:57:49Z</cp:lastPrinted>
  <dcterms:created xsi:type="dcterms:W3CDTF">2012-11-01T08:34:26Z</dcterms:created>
  <dcterms:modified xsi:type="dcterms:W3CDTF">2019-10-10T14:35:37Z</dcterms:modified>
</cp:coreProperties>
</file>