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2" r:id="rId1"/>
  </p:sldMasterIdLst>
  <p:notesMasterIdLst>
    <p:notesMasterId r:id="rId24"/>
  </p:notesMasterIdLst>
  <p:handoutMasterIdLst>
    <p:handoutMasterId r:id="rId25"/>
  </p:handoutMasterIdLst>
  <p:sldIdLst>
    <p:sldId id="1002" r:id="rId2"/>
    <p:sldId id="1001" r:id="rId3"/>
    <p:sldId id="776" r:id="rId4"/>
    <p:sldId id="1019" r:id="rId5"/>
    <p:sldId id="985" r:id="rId6"/>
    <p:sldId id="987" r:id="rId7"/>
    <p:sldId id="975" r:id="rId8"/>
    <p:sldId id="988" r:id="rId9"/>
    <p:sldId id="1018" r:id="rId10"/>
    <p:sldId id="998" r:id="rId11"/>
    <p:sldId id="1008" r:id="rId12"/>
    <p:sldId id="1000" r:id="rId13"/>
    <p:sldId id="999" r:id="rId14"/>
    <p:sldId id="1004" r:id="rId15"/>
    <p:sldId id="1009" r:id="rId16"/>
    <p:sldId id="1006" r:id="rId17"/>
    <p:sldId id="1011" r:id="rId18"/>
    <p:sldId id="1013" r:id="rId19"/>
    <p:sldId id="1014" r:id="rId20"/>
    <p:sldId id="1015" r:id="rId21"/>
    <p:sldId id="1016" r:id="rId22"/>
    <p:sldId id="1017" r:id="rId23"/>
  </p:sldIdLst>
  <p:sldSz cx="6858000" cy="51435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orient="horz" pos="3974" userDrawn="1">
          <p15:clr>
            <a:srgbClr val="A4A3A4"/>
          </p15:clr>
        </p15:guide>
        <p15:guide id="3" orient="horz" pos="3408" userDrawn="1">
          <p15:clr>
            <a:srgbClr val="A4A3A4"/>
          </p15:clr>
        </p15:guide>
        <p15:guide id="4" orient="horz" pos="360" userDrawn="1">
          <p15:clr>
            <a:srgbClr val="A4A3A4"/>
          </p15:clr>
        </p15:guide>
        <p15:guide id="5" pos="4133" userDrawn="1">
          <p15:clr>
            <a:srgbClr val="A4A3A4"/>
          </p15:clr>
        </p15:guide>
        <p15:guide id="6" pos="187" userDrawn="1">
          <p15:clr>
            <a:srgbClr val="A4A3A4"/>
          </p15:clr>
        </p15:guide>
        <p15:guide id="7" pos="2196" userDrawn="1">
          <p15:clr>
            <a:srgbClr val="A4A3A4"/>
          </p15:clr>
        </p15:guide>
        <p15:guide id="8" pos="2126" userDrawn="1">
          <p15:clr>
            <a:srgbClr val="A4A3A4"/>
          </p15:clr>
        </p15:guide>
        <p15:guide id="9" pos="4224" userDrawn="1">
          <p15:clr>
            <a:srgbClr val="A4A3A4"/>
          </p15:clr>
        </p15:guide>
        <p15:guide id="10" pos="72" userDrawn="1">
          <p15:clr>
            <a:srgbClr val="A4A3A4"/>
          </p15:clr>
        </p15:guide>
        <p15:guide id="11" pos="2412" userDrawn="1">
          <p15:clr>
            <a:srgbClr val="A4A3A4"/>
          </p15:clr>
        </p15:guide>
        <p15:guide id="12" pos="3690" userDrawn="1">
          <p15:clr>
            <a:srgbClr val="A4A3A4"/>
          </p15:clr>
        </p15:guide>
        <p15:guide id="13" pos="666" userDrawn="1">
          <p15:clr>
            <a:srgbClr val="A4A3A4"/>
          </p15:clr>
        </p15:guide>
        <p15:guide id="14" orient="horz" pos="2160" userDrawn="1">
          <p15:clr>
            <a:srgbClr val="A4A3A4"/>
          </p15:clr>
        </p15:guide>
        <p15:guide id="15" orient="horz" pos="1620" userDrawn="1">
          <p15:clr>
            <a:srgbClr val="A4A3A4"/>
          </p15:clr>
        </p15:guide>
        <p15:guide id="16" pos="2160" userDrawn="1">
          <p15:clr>
            <a:srgbClr val="A4A3A4"/>
          </p15:clr>
        </p15:guide>
        <p15:guide id="17" orient="horz" pos="1332" userDrawn="1">
          <p15:clr>
            <a:srgbClr val="A4A3A4"/>
          </p15:clr>
        </p15:guide>
        <p15:guide id="18" orient="horz" pos="1592" userDrawn="1">
          <p15:clr>
            <a:srgbClr val="A4A3A4"/>
          </p15:clr>
        </p15:guide>
        <p15:guide id="19" pos="2488" userDrawn="1">
          <p15:clr>
            <a:srgbClr val="A4A3A4"/>
          </p15:clr>
        </p15:guide>
        <p15:guide id="20" pos="2288" userDrawn="1">
          <p15:clr>
            <a:srgbClr val="A4A3A4"/>
          </p15:clr>
        </p15:guide>
        <p15:guide id="21" pos="2480" userDrawn="1">
          <p15:clr>
            <a:srgbClr val="A4A3A4"/>
          </p15:clr>
        </p15:guide>
        <p15:guide id="22" pos="206" userDrawn="1">
          <p15:clr>
            <a:srgbClr val="A4A3A4"/>
          </p15:clr>
        </p15:guide>
        <p15:guide id="23" pos="201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E5F2FF"/>
    <a:srgbClr val="D5EAFF"/>
    <a:srgbClr val="2B4A73"/>
    <a:srgbClr val="E83273"/>
    <a:srgbClr val="EF7D00"/>
    <a:srgbClr val="FBBA00"/>
    <a:srgbClr val="95C11F"/>
    <a:srgbClr val="00B3BC"/>
    <a:srgbClr val="FAB5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3917" autoAdjust="0"/>
  </p:normalViewPr>
  <p:slideViewPr>
    <p:cSldViewPr snapToGrid="0" snapToObjects="1">
      <p:cViewPr varScale="1">
        <p:scale>
          <a:sx n="128" d="100"/>
          <a:sy n="128" d="100"/>
        </p:scale>
        <p:origin x="2040" y="114"/>
      </p:cViewPr>
      <p:guideLst>
        <p:guide orient="horz" pos="768"/>
        <p:guide orient="horz" pos="3974"/>
        <p:guide orient="horz" pos="3408"/>
        <p:guide orient="horz" pos="360"/>
        <p:guide pos="4133"/>
        <p:guide pos="187"/>
        <p:guide pos="2196"/>
        <p:guide pos="2126"/>
        <p:guide pos="4224"/>
        <p:guide pos="72"/>
        <p:guide pos="2412"/>
        <p:guide pos="3690"/>
        <p:guide pos="666"/>
        <p:guide orient="horz" pos="2160"/>
        <p:guide orient="horz" pos="1620"/>
        <p:guide pos="2160"/>
        <p:guide orient="horz" pos="1332"/>
        <p:guide orient="horz" pos="1592"/>
        <p:guide pos="2488"/>
        <p:guide pos="2288"/>
        <p:guide pos="2480"/>
        <p:guide pos="206"/>
        <p:guide pos="20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714"/>
    </p:cViewPr>
  </p:sorterViewPr>
  <p:notesViewPr>
    <p:cSldViewPr snapToGrid="0" snapToObjects="1">
      <p:cViewPr varScale="1">
        <p:scale>
          <a:sx n="59" d="100"/>
          <a:sy n="59" d="100"/>
        </p:scale>
        <p:origin x="254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437361523920404"/>
          <c:y val="4.5845756507496155E-4"/>
          <c:w val="0.44702876202974628"/>
          <c:h val="0.99861372039843055"/>
        </c:manualLayout>
      </c:layout>
      <c:pie3DChart>
        <c:varyColors val="1"/>
        <c:ser>
          <c:idx val="0"/>
          <c:order val="0"/>
          <c:tx>
            <c:strRef>
              <c:f>Sheet1!$B$1</c:f>
              <c:strCache>
                <c:ptCount val="1"/>
                <c:pt idx="0">
                  <c:v>Column1</c:v>
                </c:pt>
              </c:strCache>
            </c:strRef>
          </c:tx>
          <c:explosion val="3"/>
          <c:dPt>
            <c:idx val="0"/>
            <c:bubble3D val="0"/>
            <c:spPr>
              <a:noFill/>
              <a:ln w="25400">
                <a:noFill/>
              </a:ln>
              <a:effectLst/>
              <a:sp3d/>
            </c:spPr>
            <c:extLst>
              <c:ext xmlns:c16="http://schemas.microsoft.com/office/drawing/2014/chart" uri="{C3380CC4-5D6E-409C-BE32-E72D297353CC}">
                <c16:uniqueId val="{00000000-BA23-40DA-A47C-B507F387C95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D4C-4870-9D7F-CE052F35384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D4C-4870-9D7F-CE052F35384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D4C-4870-9D7F-CE052F35384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D4C-4870-9D7F-CE052F35384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BA23-40DA-A47C-B507F387C95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D4C-4870-9D7F-CE052F353844}"/>
              </c:ext>
            </c:extLst>
          </c:dPt>
          <c:dLbls>
            <c:dLbl>
              <c:idx val="0"/>
              <c:layout>
                <c:manualLayout>
                  <c:x val="-0.29126155843200113"/>
                  <c:y val="0.22408124334963417"/>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fld id="{0B0CA0FE-2E11-4CD8-A6AD-4D39C254E888}" type="CATEGORYNAME">
                      <a:rPr lang="en-US" sz="2000" b="0">
                        <a:solidFill>
                          <a:schemeClr val="accent1">
                            <a:lumMod val="50000"/>
                          </a:schemeClr>
                        </a:solidFill>
                      </a:rPr>
                      <a:pPr>
                        <a:defRPr sz="1800">
                          <a:solidFill>
                            <a:schemeClr val="accent1">
                              <a:lumMod val="50000"/>
                            </a:schemeClr>
                          </a:solidFill>
                        </a:defRPr>
                      </a:pPr>
                      <a:t>[CATEGORY NAME]</a:t>
                    </a:fld>
                    <a:r>
                      <a:rPr lang="en-US" sz="2000" b="0" baseline="0" dirty="0">
                        <a:solidFill>
                          <a:schemeClr val="accent1">
                            <a:lumMod val="50000"/>
                          </a:schemeClr>
                        </a:solidFill>
                      </a:rPr>
                      <a:t>
</a:t>
                    </a:r>
                    <a:r>
                      <a:rPr lang="en-US" sz="2000" b="0" baseline="0" dirty="0" smtClean="0">
                        <a:solidFill>
                          <a:schemeClr val="accent1">
                            <a:lumMod val="50000"/>
                          </a:schemeClr>
                        </a:solidFill>
                      </a:rPr>
                      <a:t>&lt;1%</a:t>
                    </a:r>
                  </a:p>
                </c:rich>
              </c:tx>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35785"/>
                        <a:gd name="adj2" fmla="val -29970"/>
                      </a:avLst>
                    </a:prstGeom>
                    <a:noFill/>
                    <a:ln>
                      <a:noFill/>
                    </a:ln>
                  </c15:spPr>
                  <c15:layout/>
                  <c15:dlblFieldTable/>
                  <c15:showDataLabelsRange val="0"/>
                </c:ext>
                <c:ext xmlns:c16="http://schemas.microsoft.com/office/drawing/2014/chart" uri="{C3380CC4-5D6E-409C-BE32-E72D297353CC}">
                  <c16:uniqueId val="{00000000-BA23-40DA-A47C-B507F387C954}"/>
                </c:ext>
              </c:extLst>
            </c:dLbl>
            <c:dLbl>
              <c:idx val="1"/>
              <c:layout>
                <c:manualLayout>
                  <c:x val="-0.22845357812876244"/>
                  <c:y val="-3.7295325453813463E-2"/>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fld id="{D225C64C-5D6E-426E-AA27-058455781C27}" type="CATEGORYNAME">
                      <a:rPr lang="en-US" sz="2000"/>
                      <a:pPr>
                        <a:defRPr sz="1800">
                          <a:solidFill>
                            <a:schemeClr val="accent1">
                              <a:lumMod val="50000"/>
                            </a:schemeClr>
                          </a:solidFill>
                        </a:defRPr>
                      </a:pPr>
                      <a:t>[CATEGORY NAME]</a:t>
                    </a:fld>
                    <a:r>
                      <a:rPr lang="en-US" sz="2000" baseline="0" dirty="0"/>
                      <a:t>
</a:t>
                    </a:r>
                    <a:fld id="{CDDA5DC3-6529-4E96-BA30-DD99C1CC764A}" type="PERCENTAGE">
                      <a:rPr lang="en-US" sz="2000" baseline="0"/>
                      <a:pPr>
                        <a:defRPr sz="1800">
                          <a:solidFill>
                            <a:schemeClr val="accent1">
                              <a:lumMod val="50000"/>
                            </a:schemeClr>
                          </a:solidFill>
                        </a:defRPr>
                      </a:pPr>
                      <a:t>[PERCENTAGE]</a:t>
                    </a:fld>
                    <a:endParaRPr lang="en-US" sz="2000"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3-3D4C-4870-9D7F-CE052F353844}"/>
                </c:ext>
              </c:extLst>
            </c:dLbl>
            <c:dLbl>
              <c:idx val="2"/>
              <c:layout>
                <c:manualLayout>
                  <c:x val="-1.6572652554603089E-2"/>
                  <c:y val="-5.3106373728523254E-2"/>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fld id="{459E2B5F-2081-4242-A983-BBC74D13D3B6}" type="CATEGORYNAME">
                      <a:rPr lang="en-US" sz="2000"/>
                      <a:pPr>
                        <a:defRPr sz="1800">
                          <a:solidFill>
                            <a:schemeClr val="accent1">
                              <a:lumMod val="50000"/>
                            </a:schemeClr>
                          </a:solidFill>
                        </a:defRPr>
                      </a:pPr>
                      <a:t>[CATEGORY NAME]</a:t>
                    </a:fld>
                    <a:r>
                      <a:rPr lang="en-US" sz="2000" baseline="0" dirty="0"/>
                      <a:t>
</a:t>
                    </a:r>
                    <a:fld id="{AF89800E-57EA-4718-A550-F6A4B02B48B6}" type="PERCENTAGE">
                      <a:rPr lang="en-US" sz="2000" baseline="0"/>
                      <a:pPr>
                        <a:defRPr sz="1800">
                          <a:solidFill>
                            <a:schemeClr val="accent1">
                              <a:lumMod val="50000"/>
                            </a:schemeClr>
                          </a:solidFill>
                        </a:defRPr>
                      </a:pPr>
                      <a:t>[PERCENTAGE]</a:t>
                    </a:fld>
                    <a:endParaRPr lang="en-US" sz="2000"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152238620980814"/>
                      <c:h val="0.21685667186750543"/>
                    </c:manualLayout>
                  </c15:layout>
                  <c15:dlblFieldTable/>
                  <c15:showDataLabelsRange val="0"/>
                </c:ext>
                <c:ext xmlns:c16="http://schemas.microsoft.com/office/drawing/2014/chart" uri="{C3380CC4-5D6E-409C-BE32-E72D297353CC}">
                  <c16:uniqueId val="{00000005-3D4C-4870-9D7F-CE052F353844}"/>
                </c:ext>
              </c:extLst>
            </c:dLbl>
            <c:dLbl>
              <c:idx val="3"/>
              <c:layout>
                <c:manualLayout>
                  <c:x val="0.1316592610467783"/>
                  <c:y val="-3.9590986055756158E-2"/>
                </c:manualLayout>
              </c:layout>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 xmlns:c16="http://schemas.microsoft.com/office/drawing/2014/chart" uri="{C3380CC4-5D6E-409C-BE32-E72D297353CC}">
                  <c16:uniqueId val="{00000007-3D4C-4870-9D7F-CE052F353844}"/>
                </c:ext>
              </c:extLst>
            </c:dLbl>
            <c:dLbl>
              <c:idx val="4"/>
              <c:layout>
                <c:manualLayout>
                  <c:x val="0.14284328521434822"/>
                  <c:y val="0.15393452255578691"/>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fld id="{BE84D18A-9078-41F2-BF7B-9F28D6257906}" type="CATEGORYNAME">
                      <a:rPr lang="en-US" sz="2000"/>
                      <a:pPr>
                        <a:defRPr sz="1800">
                          <a:solidFill>
                            <a:schemeClr val="accent1">
                              <a:lumMod val="50000"/>
                            </a:schemeClr>
                          </a:solidFill>
                        </a:defRPr>
                      </a:pPr>
                      <a:t>[CATEGORY NAME]</a:t>
                    </a:fld>
                    <a:r>
                      <a:rPr lang="en-US" baseline="0" dirty="0"/>
                      <a:t>
</a:t>
                    </a:r>
                    <a:fld id="{9ED9553E-9B56-4F23-A38B-87379B0A1B40}" type="PERCENTAGE">
                      <a:rPr lang="en-US" baseline="0"/>
                      <a:pPr>
                        <a:defRPr sz="1800">
                          <a:solidFill>
                            <a:schemeClr val="accent1">
                              <a:lumMod val="50000"/>
                            </a:schemeClr>
                          </a:solidFill>
                        </a:defRPr>
                      </a:pPr>
                      <a:t>[PERCENTAGE]</a:t>
                    </a:fld>
                    <a:endParaRPr lang="en-US" baseline="0" dirty="0"/>
                  </a:p>
                </c:rich>
              </c:tx>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accent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0001651356080489"/>
                      <c:h val="0.15220897670230377"/>
                    </c:manualLayout>
                  </c15:layout>
                  <c15:dlblFieldTable/>
                  <c15:showDataLabelsRange val="0"/>
                </c:ext>
                <c:ext xmlns:c16="http://schemas.microsoft.com/office/drawing/2014/chart" uri="{C3380CC4-5D6E-409C-BE32-E72D297353CC}">
                  <c16:uniqueId val="{00000009-3D4C-4870-9D7F-CE052F353844}"/>
                </c:ext>
              </c:extLst>
            </c:dLbl>
            <c:dLbl>
              <c:idx val="5"/>
              <c:layout>
                <c:manualLayout>
                  <c:x val="-0.18906251340062952"/>
                  <c:y val="-3.8373250427024837E-2"/>
                </c:manualLayout>
              </c:layout>
              <c:tx>
                <c:rich>
                  <a:bodyPr rot="0" spcFirstLastPara="1" vertOverflow="clip" horzOverflow="clip" vert="horz" wrap="square" lIns="36576" tIns="18288" rIns="36576" bIns="18288" anchor="ctr" anchorCtr="1">
                    <a:spAutoFit/>
                  </a:bodyPr>
                  <a:lstStyle/>
                  <a:p>
                    <a:pPr>
                      <a:defRPr sz="1800" b="1" i="0" u="none" strike="noStrike" kern="1200" baseline="0">
                        <a:solidFill>
                          <a:schemeClr val="bg1"/>
                        </a:solidFill>
                        <a:latin typeface="+mn-lt"/>
                        <a:ea typeface="+mn-ea"/>
                        <a:cs typeface="+mn-cs"/>
                      </a:defRPr>
                    </a:pPr>
                    <a:fld id="{488FBADD-08BB-462C-888A-B9485347A3C8}" type="CATEGORYNAME">
                      <a:rPr lang="en-US" sz="2400" dirty="0"/>
                      <a:pPr>
                        <a:defRPr sz="1800" b="1">
                          <a:solidFill>
                            <a:schemeClr val="bg1"/>
                          </a:solidFill>
                        </a:defRPr>
                      </a:pPr>
                      <a:t>[CATEGORY NAME]</a:t>
                    </a:fld>
                    <a:r>
                      <a:rPr lang="en-US" sz="2400" baseline="0" dirty="0"/>
                      <a:t>
</a:t>
                    </a:r>
                    <a:fld id="{C995A790-EB9B-4230-B72D-41491085B7F9}" type="PERCENTAGE">
                      <a:rPr lang="en-US" sz="2400" baseline="0" dirty="0"/>
                      <a:pPr>
                        <a:defRPr sz="1800" b="1">
                          <a:solidFill>
                            <a:schemeClr val="bg1"/>
                          </a:solidFill>
                        </a:defRPr>
                      </a:pPr>
                      <a:t>[PERCENTAGE]</a:t>
                    </a:fld>
                    <a:endParaRPr lang="en-US" sz="2400" baseline="0" dirty="0"/>
                  </a:p>
                </c:rich>
              </c:tx>
              <c:spPr>
                <a:noFill/>
                <a:ln>
                  <a:no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1-BA23-40DA-A47C-B507F387C954}"/>
                </c:ext>
              </c:extLst>
            </c:dLbl>
            <c:dLbl>
              <c:idx val="6"/>
              <c:layout>
                <c:manualLayout>
                  <c:x val="0.20266620999626786"/>
                  <c:y val="-2.462047015741543E-2"/>
                </c:manualLayout>
              </c:layout>
              <c:tx>
                <c:rich>
                  <a:bodyPr rot="0" spcFirstLastPara="1" vertOverflow="clip" horzOverflow="clip" vert="horz" wrap="square" lIns="36576" tIns="18288" rIns="36576" bIns="18288" anchor="ctr" anchorCtr="1">
                    <a:spAutoFit/>
                  </a:bodyPr>
                  <a:lstStyle/>
                  <a:p>
                    <a:pPr>
                      <a:defRPr sz="1800" b="1" i="0" u="none" strike="noStrike" kern="1200" baseline="0">
                        <a:solidFill>
                          <a:schemeClr val="bg1"/>
                        </a:solidFill>
                        <a:latin typeface="+mn-lt"/>
                        <a:ea typeface="+mn-ea"/>
                        <a:cs typeface="+mn-cs"/>
                      </a:defRPr>
                    </a:pPr>
                    <a:fld id="{62E18C8E-64B3-4863-BF12-D1A3731B597C}" type="CATEGORYNAME">
                      <a:rPr lang="en-US" sz="2400"/>
                      <a:pPr>
                        <a:defRPr sz="1800" b="1">
                          <a:solidFill>
                            <a:schemeClr val="bg1"/>
                          </a:solidFill>
                        </a:defRPr>
                      </a:pPr>
                      <a:t>[CATEGORY NAME]</a:t>
                    </a:fld>
                    <a:r>
                      <a:rPr lang="en-US" sz="2400" baseline="0" dirty="0"/>
                      <a:t>
</a:t>
                    </a:r>
                    <a:fld id="{21BDC6F9-C142-4ED8-8F5C-604162745A4C}" type="PERCENTAGE">
                      <a:rPr lang="en-US" sz="2400" baseline="0"/>
                      <a:pPr>
                        <a:defRPr sz="1800" b="1">
                          <a:solidFill>
                            <a:schemeClr val="bg1"/>
                          </a:solidFill>
                        </a:defRPr>
                      </a:pPr>
                      <a:t>[PERCENTAGE]</a:t>
                    </a:fld>
                    <a:endParaRPr lang="en-US" sz="2400" baseline="0" dirty="0"/>
                  </a:p>
                </c:rich>
              </c:tx>
              <c:spPr>
                <a:noFill/>
                <a:ln>
                  <a:no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D-3D4C-4870-9D7F-CE052F353844}"/>
                </c:ext>
              </c:extLst>
            </c:dLbl>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intermediate rent</c:v>
                </c:pt>
                <c:pt idx="1">
                  <c:v>Shared Ownership</c:v>
                </c:pt>
                <c:pt idx="2">
                  <c:v>affordable rent</c:v>
                </c:pt>
                <c:pt idx="3">
                  <c:v>market rent</c:v>
                </c:pt>
                <c:pt idx="4">
                  <c:v>Local Housing Allowance</c:v>
                </c:pt>
                <c:pt idx="5">
                  <c:v>leasehold</c:v>
                </c:pt>
                <c:pt idx="6">
                  <c:v>social rent</c:v>
                </c:pt>
              </c:strCache>
            </c:strRef>
          </c:cat>
          <c:val>
            <c:numRef>
              <c:f>Sheet1!$B$2:$B$8</c:f>
              <c:numCache>
                <c:formatCode>General</c:formatCode>
                <c:ptCount val="7"/>
                <c:pt idx="0">
                  <c:v>20</c:v>
                </c:pt>
                <c:pt idx="1">
                  <c:v>136</c:v>
                </c:pt>
                <c:pt idx="2">
                  <c:v>158</c:v>
                </c:pt>
                <c:pt idx="3">
                  <c:v>170</c:v>
                </c:pt>
                <c:pt idx="4">
                  <c:v>288</c:v>
                </c:pt>
                <c:pt idx="5">
                  <c:v>3593</c:v>
                </c:pt>
                <c:pt idx="6">
                  <c:v>5288</c:v>
                </c:pt>
              </c:numCache>
            </c:numRef>
          </c:val>
          <c:extLst>
            <c:ext xmlns:c16="http://schemas.microsoft.com/office/drawing/2014/chart" uri="{C3380CC4-5D6E-409C-BE32-E72D297353CC}">
              <c16:uniqueId val="{00000002-BA23-40DA-A47C-B507F387C954}"/>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6189" cy="4966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901" y="0"/>
            <a:ext cx="2946189" cy="496650"/>
          </a:xfrm>
          <a:prstGeom prst="rect">
            <a:avLst/>
          </a:prstGeom>
        </p:spPr>
        <p:txBody>
          <a:bodyPr vert="horz" lIns="91440" tIns="45720" rIns="91440" bIns="45720" rtlCol="0"/>
          <a:lstStyle>
            <a:lvl1pPr algn="r">
              <a:defRPr sz="1200"/>
            </a:lvl1pPr>
          </a:lstStyle>
          <a:p>
            <a:fld id="{8A88D4CF-53AD-BE47-B7F7-5D89C37EFAD6}" type="datetime1">
              <a:rPr lang="en-GB" smtClean="0"/>
              <a:t>11/10/2019</a:t>
            </a:fld>
            <a:endParaRPr lang="en-US" dirty="0"/>
          </a:p>
        </p:txBody>
      </p:sp>
      <p:sp>
        <p:nvSpPr>
          <p:cNvPr id="4" name="Footer Placeholder 3"/>
          <p:cNvSpPr>
            <a:spLocks noGrp="1"/>
          </p:cNvSpPr>
          <p:nvPr>
            <p:ph type="ftr" sz="quarter" idx="2"/>
          </p:nvPr>
        </p:nvSpPr>
        <p:spPr>
          <a:xfrm>
            <a:off x="3" y="9428403"/>
            <a:ext cx="2946189" cy="496650"/>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624072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6189" cy="4966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9901" y="0"/>
            <a:ext cx="2946189" cy="496650"/>
          </a:xfrm>
          <a:prstGeom prst="rect">
            <a:avLst/>
          </a:prstGeom>
        </p:spPr>
        <p:txBody>
          <a:bodyPr vert="horz" lIns="91440" tIns="45720" rIns="91440" bIns="45720" rtlCol="0"/>
          <a:lstStyle>
            <a:lvl1pPr algn="r">
              <a:defRPr sz="1200"/>
            </a:lvl1pPr>
          </a:lstStyle>
          <a:p>
            <a:fld id="{38DB28F4-5491-4B43-80FA-82551CCD34A1}" type="datetime1">
              <a:rPr lang="en-GB" smtClean="0"/>
              <a:t>11/10/2019</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788"/>
            <a:ext cx="5438140" cy="446667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3" y="9428403"/>
            <a:ext cx="2946189" cy="4966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9901" y="9428403"/>
            <a:ext cx="2946189" cy="496650"/>
          </a:xfrm>
          <a:prstGeom prst="rect">
            <a:avLst/>
          </a:prstGeom>
        </p:spPr>
        <p:txBody>
          <a:bodyPr vert="horz" lIns="91440" tIns="45720" rIns="91440" bIns="45720" rtlCol="0" anchor="b"/>
          <a:lstStyle>
            <a:lvl1pPr algn="r">
              <a:defRPr sz="1200"/>
            </a:lvl1pPr>
          </a:lstStyle>
          <a:p>
            <a:fld id="{F13E7D34-364F-B440-9767-168BB65D1E69}" type="slidenum">
              <a:rPr lang="en-US" smtClean="0"/>
              <a:t>‹#›</a:t>
            </a:fld>
            <a:endParaRPr lang="en-US" dirty="0"/>
          </a:p>
        </p:txBody>
      </p:sp>
    </p:spTree>
    <p:extLst>
      <p:ext uri="{BB962C8B-B14F-4D97-AF65-F5344CB8AC3E}">
        <p14:creationId xmlns:p14="http://schemas.microsoft.com/office/powerpoint/2010/main" val="2208698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896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smtClean="0"/>
          </a:p>
          <a:p>
            <a:r>
              <a:rPr lang="en-GB" dirty="0" smtClean="0"/>
              <a:t>Poplar </a:t>
            </a:r>
            <a:r>
              <a:rPr lang="en-GB" dirty="0" smtClean="0"/>
              <a:t>HARCA’s vision is about Regen – people</a:t>
            </a:r>
            <a:r>
              <a:rPr lang="en-GB" baseline="0" dirty="0" smtClean="0"/>
              <a:t> and </a:t>
            </a:r>
            <a:r>
              <a:rPr lang="en-GB" dirty="0" smtClean="0"/>
              <a:t>place</a:t>
            </a:r>
          </a:p>
          <a:p>
            <a:r>
              <a:rPr lang="en-GB" dirty="0" smtClean="0"/>
              <a:t>Mixed communities has influenced our rent model – particularly the variety</a:t>
            </a:r>
            <a:r>
              <a:rPr lang="en-GB" baseline="0" dirty="0" smtClean="0"/>
              <a:t> of tenures now on offer</a:t>
            </a:r>
            <a:endParaRPr lang="en-GB" dirty="0" smtClean="0"/>
          </a:p>
        </p:txBody>
      </p:sp>
    </p:spTree>
    <p:extLst>
      <p:ext uri="{BB962C8B-B14F-4D97-AF65-F5344CB8AC3E}">
        <p14:creationId xmlns:p14="http://schemas.microsoft.com/office/powerpoint/2010/main" val="405319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Increased</a:t>
            </a:r>
            <a:r>
              <a:rPr lang="en-GB" sz="1000" kern="1200" baseline="0" dirty="0" smtClean="0">
                <a:solidFill>
                  <a:schemeClr val="tx1"/>
                </a:solidFill>
                <a:effectLst/>
                <a:latin typeface="+mn-lt"/>
                <a:ea typeface="+mn-ea"/>
                <a:cs typeface="+mn-cs"/>
              </a:rPr>
              <a:t> </a:t>
            </a:r>
            <a:r>
              <a:rPr lang="en-GB" sz="1000" kern="1200" baseline="0" dirty="0" smtClean="0">
                <a:solidFill>
                  <a:schemeClr val="tx1"/>
                </a:solidFill>
                <a:effectLst/>
                <a:latin typeface="+mn-lt"/>
                <a:ea typeface="+mn-ea"/>
                <a:cs typeface="+mn-cs"/>
              </a:rPr>
              <a:t>f</a:t>
            </a:r>
            <a:r>
              <a:rPr lang="en-GB" sz="1000" kern="1200" dirty="0" smtClean="0">
                <a:solidFill>
                  <a:schemeClr val="tx1"/>
                </a:solidFill>
                <a:effectLst/>
                <a:latin typeface="+mn-lt"/>
                <a:ea typeface="+mn-ea"/>
                <a:cs typeface="+mn-cs"/>
              </a:rPr>
              <a:t>inancial return from mixed tenure = increased </a:t>
            </a:r>
            <a:r>
              <a:rPr lang="en-GB" sz="1000" kern="1200" baseline="0" dirty="0" smtClean="0">
                <a:solidFill>
                  <a:schemeClr val="tx1"/>
                </a:solidFill>
                <a:effectLst/>
                <a:latin typeface="+mn-lt"/>
                <a:ea typeface="+mn-ea"/>
                <a:cs typeface="+mn-cs"/>
              </a:rPr>
              <a:t>investment in people</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Community Links awards:</a:t>
            </a:r>
            <a:r>
              <a:rPr lang="en-GB" sz="1000" kern="1200" baseline="0" dirty="0" smtClean="0">
                <a:solidFill>
                  <a:schemeClr val="tx1"/>
                </a:solidFill>
                <a:effectLst/>
                <a:latin typeface="+mn-lt"/>
                <a:ea typeface="+mn-ea"/>
                <a:cs typeface="+mn-cs"/>
              </a:rPr>
              <a:t> </a:t>
            </a:r>
            <a:r>
              <a:rPr lang="en-GB" sz="1000" i="1" kern="1200" dirty="0" smtClean="0">
                <a:solidFill>
                  <a:schemeClr val="tx1"/>
                </a:solidFill>
                <a:effectLst/>
                <a:latin typeface="+mn-lt"/>
                <a:ea typeface="+mn-ea"/>
                <a:cs typeface="+mn-cs"/>
              </a:rPr>
              <a:t>Leadership of the Year, Business Development Award</a:t>
            </a:r>
            <a:r>
              <a:rPr lang="en-GB" sz="1000" kern="1200" dirty="0" smtClean="0">
                <a:solidFill>
                  <a:schemeClr val="tx1"/>
                </a:solidFill>
                <a:effectLst/>
                <a:latin typeface="+mn-lt"/>
                <a:ea typeface="+mn-ea"/>
                <a:cs typeface="+mn-cs"/>
              </a:rPr>
              <a:t> &amp; </a:t>
            </a:r>
            <a:r>
              <a:rPr lang="en-GB" sz="1000" i="1" kern="1200" dirty="0" smtClean="0">
                <a:solidFill>
                  <a:schemeClr val="tx1"/>
                </a:solidFill>
                <a:effectLst/>
                <a:latin typeface="+mn-lt"/>
                <a:ea typeface="+mn-ea"/>
                <a:cs typeface="+mn-cs"/>
              </a:rPr>
              <a:t>Commitment to Excellence Award</a:t>
            </a:r>
            <a:endParaRPr lang="en-GB"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Plus </a:t>
            </a:r>
            <a:r>
              <a:rPr lang="en-GB" sz="1000" i="1" kern="1200" dirty="0" smtClean="0">
                <a:solidFill>
                  <a:schemeClr val="tx1"/>
                </a:solidFill>
                <a:effectLst/>
                <a:latin typeface="+mn-lt"/>
                <a:ea typeface="+mn-ea"/>
                <a:cs typeface="+mn-cs"/>
              </a:rPr>
              <a:t>Best Corporate Volunteering Opportunities Award</a:t>
            </a:r>
            <a:r>
              <a:rPr lang="en-GB" sz="1000" kern="1200" dirty="0" smtClean="0">
                <a:solidFill>
                  <a:schemeClr val="tx1"/>
                </a:solidFill>
                <a:effectLst/>
                <a:latin typeface="+mn-lt"/>
                <a:ea typeface="+mn-ea"/>
                <a:cs typeface="+mn-cs"/>
              </a:rPr>
              <a:t> from East End Community Foundation</a:t>
            </a:r>
          </a:p>
        </p:txBody>
      </p:sp>
    </p:spTree>
    <p:extLst>
      <p:ext uri="{BB962C8B-B14F-4D97-AF65-F5344CB8AC3E}">
        <p14:creationId xmlns:p14="http://schemas.microsoft.com/office/powerpoint/2010/main" val="4251240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The </a:t>
            </a:r>
            <a:r>
              <a:rPr lang="en-GB" sz="1000" dirty="0" smtClean="0"/>
              <a:t>reason why mixed communities is important to us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JRF research from 2006 found that ‘mixed communities’ work for</a:t>
            </a:r>
            <a:r>
              <a:rPr lang="en-GB" sz="1000" baseline="0" dirty="0" smtClean="0"/>
              <a:t> all households</a:t>
            </a:r>
            <a:endParaRPr lang="en-GB" sz="1000" dirty="0" smtClean="0"/>
          </a:p>
        </p:txBody>
      </p:sp>
    </p:spTree>
    <p:extLst>
      <p:ext uri="{BB962C8B-B14F-4D97-AF65-F5344CB8AC3E}">
        <p14:creationId xmlns:p14="http://schemas.microsoft.com/office/powerpoint/2010/main" val="187996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endParaRPr lang="en-US" sz="1000" b="0" kern="1200" dirty="0" smtClean="0">
              <a:solidFill>
                <a:schemeClr val="tx1"/>
              </a:solidFill>
              <a:effectLst/>
              <a:latin typeface="+mj-lt"/>
              <a:ea typeface="+mn-ea"/>
              <a:cs typeface="+mn-cs"/>
            </a:endParaRPr>
          </a:p>
          <a:p>
            <a:pPr lvl="0"/>
            <a:r>
              <a:rPr lang="en-US" sz="1000" b="0" kern="1200" dirty="0" smtClean="0">
                <a:solidFill>
                  <a:schemeClr val="tx1"/>
                </a:solidFill>
                <a:effectLst/>
                <a:latin typeface="+mj-lt"/>
                <a:ea typeface="+mn-ea"/>
                <a:cs typeface="+mn-cs"/>
              </a:rPr>
              <a:t>Good </a:t>
            </a:r>
            <a:r>
              <a:rPr lang="en-US" sz="1000" b="0" kern="1200" dirty="0" smtClean="0">
                <a:solidFill>
                  <a:schemeClr val="tx1"/>
                </a:solidFill>
                <a:effectLst/>
                <a:latin typeface="+mj-lt"/>
                <a:ea typeface="+mn-ea"/>
                <a:cs typeface="+mn-cs"/>
              </a:rPr>
              <a:t>governance - this</a:t>
            </a:r>
            <a:r>
              <a:rPr lang="en-US" sz="1000" b="0" kern="1200" baseline="0" dirty="0" smtClean="0">
                <a:solidFill>
                  <a:schemeClr val="tx1"/>
                </a:solidFill>
                <a:effectLst/>
                <a:latin typeface="+mj-lt"/>
                <a:ea typeface="+mn-ea"/>
                <a:cs typeface="+mn-cs"/>
              </a:rPr>
              <a:t> is Board-led</a:t>
            </a:r>
          </a:p>
          <a:p>
            <a:pPr lvl="0"/>
            <a:r>
              <a:rPr lang="en-US" sz="1000" b="0" kern="1200" baseline="0" dirty="0" smtClean="0">
                <a:solidFill>
                  <a:schemeClr val="tx1"/>
                </a:solidFill>
                <a:effectLst/>
                <a:latin typeface="+mj-lt"/>
                <a:ea typeface="+mn-ea"/>
                <a:cs typeface="+mn-cs"/>
              </a:rPr>
              <a:t>Resourcing The Vision includes Mixed Income Tenure Strategy</a:t>
            </a:r>
          </a:p>
          <a:p>
            <a:pPr lvl="0"/>
            <a:r>
              <a:rPr lang="en-US" sz="1000" b="0" kern="1200" baseline="0" dirty="0" smtClean="0">
                <a:solidFill>
                  <a:schemeClr val="tx1"/>
                </a:solidFill>
                <a:effectLst/>
                <a:latin typeface="+mj-lt"/>
                <a:ea typeface="+mn-ea"/>
                <a:cs typeface="+mn-cs"/>
              </a:rPr>
              <a:t>Conscious attempt to increase income diversity and lower benefit dependency to create virtuous cycle</a:t>
            </a:r>
            <a:endParaRPr lang="en-US" sz="1000" b="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360923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endParaRPr lang="en-US" sz="1000" b="0" kern="1200" dirty="0" smtClean="0">
              <a:solidFill>
                <a:schemeClr val="tx1"/>
              </a:solidFill>
              <a:effectLst/>
              <a:latin typeface="+mj-lt"/>
              <a:ea typeface="+mn-ea"/>
              <a:cs typeface="+mn-cs"/>
            </a:endParaRPr>
          </a:p>
          <a:p>
            <a:pPr lvl="0"/>
            <a:r>
              <a:rPr lang="en-US" sz="1000" b="0" kern="1200" dirty="0" smtClean="0">
                <a:solidFill>
                  <a:schemeClr val="tx1"/>
                </a:solidFill>
                <a:effectLst/>
                <a:latin typeface="+mj-lt"/>
                <a:ea typeface="+mn-ea"/>
                <a:cs typeface="+mn-cs"/>
              </a:rPr>
              <a:t>Blah </a:t>
            </a:r>
            <a:r>
              <a:rPr lang="en-US" sz="1000" b="0" kern="1200" dirty="0" smtClean="0">
                <a:solidFill>
                  <a:schemeClr val="tx1"/>
                </a:solidFill>
                <a:effectLst/>
                <a:latin typeface="+mj-lt"/>
                <a:ea typeface="+mn-ea"/>
                <a:cs typeface="+mn-cs"/>
              </a:rPr>
              <a:t>Blah – you know this one</a:t>
            </a:r>
            <a:endParaRPr lang="en-US" sz="1000" b="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2238061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endParaRPr lang="en-US" sz="1000" b="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4091895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endParaRPr lang="en-US" sz="1000" b="0" kern="1200" dirty="0">
              <a:solidFill>
                <a:schemeClr val="tx1"/>
              </a:solidFill>
              <a:effectLst/>
              <a:latin typeface="+mj-lt"/>
              <a:ea typeface="+mn-ea"/>
              <a:cs typeface="+mn-cs"/>
            </a:endParaRPr>
          </a:p>
        </p:txBody>
      </p:sp>
    </p:spTree>
    <p:extLst>
      <p:ext uri="{BB962C8B-B14F-4D97-AF65-F5344CB8AC3E}">
        <p14:creationId xmlns:p14="http://schemas.microsoft.com/office/powerpoint/2010/main" val="2106725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17</a:t>
            </a:fld>
            <a:endParaRPr lang="en-US" dirty="0"/>
          </a:p>
        </p:txBody>
      </p:sp>
    </p:spTree>
    <p:extLst>
      <p:ext uri="{BB962C8B-B14F-4D97-AF65-F5344CB8AC3E}">
        <p14:creationId xmlns:p14="http://schemas.microsoft.com/office/powerpoint/2010/main" val="4062933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18</a:t>
            </a:fld>
            <a:endParaRPr lang="en-US" dirty="0"/>
          </a:p>
        </p:txBody>
      </p:sp>
    </p:spTree>
    <p:extLst>
      <p:ext uri="{BB962C8B-B14F-4D97-AF65-F5344CB8AC3E}">
        <p14:creationId xmlns:p14="http://schemas.microsoft.com/office/powerpoint/2010/main" val="3968537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19</a:t>
            </a:fld>
            <a:endParaRPr lang="en-US" dirty="0"/>
          </a:p>
        </p:txBody>
      </p:sp>
    </p:spTree>
    <p:extLst>
      <p:ext uri="{BB962C8B-B14F-4D97-AF65-F5344CB8AC3E}">
        <p14:creationId xmlns:p14="http://schemas.microsoft.com/office/powerpoint/2010/main" val="308938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smtClean="0"/>
          </a:p>
          <a:p>
            <a:r>
              <a:rPr lang="en-GB" dirty="0" smtClean="0"/>
              <a:t>Talk </a:t>
            </a:r>
            <a:r>
              <a:rPr lang="en-GB" dirty="0" smtClean="0"/>
              <a:t>about us </a:t>
            </a:r>
            <a:r>
              <a:rPr lang="en-GB" baseline="0" dirty="0" smtClean="0"/>
              <a:t>– bit of history and context</a:t>
            </a:r>
            <a:endParaRPr lang="en-GB" dirty="0"/>
          </a:p>
        </p:txBody>
      </p:sp>
    </p:spTree>
    <p:extLst>
      <p:ext uri="{BB962C8B-B14F-4D97-AF65-F5344CB8AC3E}">
        <p14:creationId xmlns:p14="http://schemas.microsoft.com/office/powerpoint/2010/main" val="3788125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20</a:t>
            </a:fld>
            <a:endParaRPr lang="en-US" dirty="0"/>
          </a:p>
        </p:txBody>
      </p:sp>
    </p:spTree>
    <p:extLst>
      <p:ext uri="{BB962C8B-B14F-4D97-AF65-F5344CB8AC3E}">
        <p14:creationId xmlns:p14="http://schemas.microsoft.com/office/powerpoint/2010/main" val="222726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21</a:t>
            </a:fld>
            <a:endParaRPr lang="en-US" dirty="0"/>
          </a:p>
        </p:txBody>
      </p:sp>
    </p:spTree>
    <p:extLst>
      <p:ext uri="{BB962C8B-B14F-4D97-AF65-F5344CB8AC3E}">
        <p14:creationId xmlns:p14="http://schemas.microsoft.com/office/powerpoint/2010/main" val="97074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22</a:t>
            </a:fld>
            <a:endParaRPr lang="en-US" dirty="0"/>
          </a:p>
        </p:txBody>
      </p:sp>
    </p:spTree>
    <p:extLst>
      <p:ext uri="{BB962C8B-B14F-4D97-AF65-F5344CB8AC3E}">
        <p14:creationId xmlns:p14="http://schemas.microsoft.com/office/powerpoint/2010/main" val="42519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smtClean="0"/>
          </a:p>
          <a:p>
            <a:r>
              <a:rPr lang="en-GB" dirty="0" smtClean="0"/>
              <a:t>Despite </a:t>
            </a:r>
            <a:r>
              <a:rPr lang="en-GB" dirty="0" smtClean="0"/>
              <a:t>an improvement in the borough’s deprivation rankings over time, levels of poverty remain high, particularly among pensioners and children, and the need for in-work welfare support is rising</a:t>
            </a:r>
          </a:p>
          <a:p>
            <a:r>
              <a:rPr lang="en-GB" dirty="0" smtClean="0"/>
              <a:t>highest rate of pensioner poverty in England: 50%</a:t>
            </a:r>
            <a:r>
              <a:rPr lang="en-GB" baseline="0" dirty="0" smtClean="0"/>
              <a:t> aged </a:t>
            </a:r>
            <a:r>
              <a:rPr lang="en-GB" dirty="0" smtClean="0"/>
              <a:t>60+ living below poverty line</a:t>
            </a:r>
            <a:r>
              <a:rPr lang="en-GB" baseline="0" dirty="0" smtClean="0"/>
              <a:t> compared with national average of 16%</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highest rate of child poverty in Great Britain: 31%</a:t>
            </a:r>
            <a:r>
              <a:rPr lang="en-GB" baseline="0" dirty="0" smtClean="0"/>
              <a:t> </a:t>
            </a:r>
            <a:r>
              <a:rPr lang="en-GB" dirty="0" smtClean="0"/>
              <a:t>children live in families below poverty line</a:t>
            </a:r>
            <a:r>
              <a:rPr lang="en-GB" baseline="0" dirty="0" smtClean="0"/>
              <a:t> compared with national average of 17%</a:t>
            </a:r>
            <a:endParaRPr lang="en-GB" dirty="0" smtClean="0"/>
          </a:p>
          <a:p>
            <a:endParaRPr lang="en-GB" dirty="0"/>
          </a:p>
        </p:txBody>
      </p:sp>
    </p:spTree>
    <p:extLst>
      <p:ext uri="{BB962C8B-B14F-4D97-AF65-F5344CB8AC3E}">
        <p14:creationId xmlns:p14="http://schemas.microsoft.com/office/powerpoint/2010/main" val="390909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3E7D34-364F-B440-9767-168BB65D1E69}" type="slidenum">
              <a:rPr lang="en-US" smtClean="0"/>
              <a:t>4</a:t>
            </a:fld>
            <a:endParaRPr lang="en-US" dirty="0"/>
          </a:p>
        </p:txBody>
      </p:sp>
    </p:spTree>
    <p:extLst>
      <p:ext uri="{BB962C8B-B14F-4D97-AF65-F5344CB8AC3E}">
        <p14:creationId xmlns:p14="http://schemas.microsoft.com/office/powerpoint/2010/main" val="16133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endParaRPr lang="en-US" sz="1000" b="1" kern="1200" dirty="0">
              <a:solidFill>
                <a:schemeClr val="tx1"/>
              </a:solidFill>
              <a:effectLst/>
              <a:latin typeface="+mj-lt"/>
              <a:ea typeface="+mn-ea"/>
              <a:cs typeface="+mn-cs"/>
            </a:endParaRPr>
          </a:p>
        </p:txBody>
      </p:sp>
    </p:spTree>
    <p:extLst>
      <p:ext uri="{BB962C8B-B14F-4D97-AF65-F5344CB8AC3E}">
        <p14:creationId xmlns:p14="http://schemas.microsoft.com/office/powerpoint/2010/main" val="369074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876300"/>
            <a:ext cx="5254625" cy="3941763"/>
          </a:xfrm>
        </p:spPr>
      </p:sp>
      <p:sp>
        <p:nvSpPr>
          <p:cNvPr id="3" name="Notes Placeholder 2"/>
          <p:cNvSpPr>
            <a:spLocks noGrp="1"/>
          </p:cNvSpPr>
          <p:nvPr>
            <p:ph type="body" idx="1"/>
          </p:nvPr>
        </p:nvSpPr>
        <p:spPr/>
        <p:txBody>
          <a:bodyPr/>
          <a:lstStyle/>
          <a:p>
            <a:endParaRPr lang="en-US" baseline="0" dirty="0" smtClean="0"/>
          </a:p>
          <a:p>
            <a:r>
              <a:rPr lang="en-US" baseline="0" dirty="0" smtClean="0"/>
              <a:t>Aspiration </a:t>
            </a:r>
            <a:r>
              <a:rPr lang="en-US" baseline="0" dirty="0" smtClean="0"/>
              <a:t>is still for ownership, but increasingly out of reach </a:t>
            </a:r>
          </a:p>
          <a:p>
            <a:r>
              <a:rPr lang="en-US" baseline="0" dirty="0" smtClean="0"/>
              <a:t>H</a:t>
            </a:r>
            <a:r>
              <a:rPr lang="en-US" dirty="0" smtClean="0"/>
              <a:t>ousing</a:t>
            </a:r>
            <a:r>
              <a:rPr lang="en-US" baseline="0" dirty="0" smtClean="0"/>
              <a:t> need now hugely more diverse than in previous generations</a:t>
            </a:r>
          </a:p>
          <a:p>
            <a:r>
              <a:rPr lang="en-US" baseline="0" dirty="0" smtClean="0"/>
              <a:t>PRS can be tenure of choice – as elsewhere in Europe – well managed, security of tenure, allows for mobility</a:t>
            </a:r>
          </a:p>
          <a:p>
            <a:r>
              <a:rPr lang="en-US" baseline="0" dirty="0" smtClean="0"/>
              <a:t>Talk about MITS (LHA in table) aimed at statutory homeless</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63700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smtClean="0"/>
          </a:p>
          <a:p>
            <a:r>
              <a:rPr lang="en-GB" dirty="0" smtClean="0"/>
              <a:t>Increasing </a:t>
            </a:r>
            <a:r>
              <a:rPr lang="en-GB" dirty="0" smtClean="0"/>
              <a:t>proportion of home owners (leasehold and shared owners)</a:t>
            </a:r>
          </a:p>
          <a:p>
            <a:r>
              <a:rPr lang="en-GB" b="1" dirty="0" smtClean="0"/>
              <a:t>But</a:t>
            </a:r>
            <a:r>
              <a:rPr lang="en-GB" dirty="0" smtClean="0"/>
              <a:t> </a:t>
            </a:r>
            <a:r>
              <a:rPr lang="en-GB" baseline="0" dirty="0" smtClean="0"/>
              <a:t>concentration of social rent = residualisation - </a:t>
            </a:r>
            <a:r>
              <a:rPr lang="en-GB" sz="1200" kern="1200" dirty="0" smtClean="0">
                <a:solidFill>
                  <a:schemeClr val="tx1"/>
                </a:solidFill>
                <a:latin typeface="+mn-lt"/>
                <a:ea typeface="+mn-ea"/>
                <a:cs typeface="+mn-cs"/>
              </a:rPr>
              <a:t>occurring since 1970s,</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accelerated in 1980s and 1990s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De-residualisation</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is attempt to increase social diversity and so social/affordable housing is less a tenure of last resort</a:t>
            </a:r>
          </a:p>
          <a:p>
            <a:r>
              <a:rPr lang="en-GB" sz="1200" kern="1200" dirty="0" smtClean="0">
                <a:solidFill>
                  <a:schemeClr val="tx1"/>
                </a:solidFill>
                <a:latin typeface="+mn-lt"/>
                <a:ea typeface="+mn-ea"/>
                <a:cs typeface="+mn-cs"/>
              </a:rPr>
              <a:t>2000s government tried to combat with policy aspiration to create more mixed communities</a:t>
            </a:r>
          </a:p>
        </p:txBody>
      </p:sp>
    </p:spTree>
    <p:extLst>
      <p:ext uri="{BB962C8B-B14F-4D97-AF65-F5344CB8AC3E}">
        <p14:creationId xmlns:p14="http://schemas.microsoft.com/office/powerpoint/2010/main" val="320344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876300"/>
            <a:ext cx="5254625" cy="39401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Important question </a:t>
            </a:r>
            <a:r>
              <a:rPr lang="en-US" baseline="0" dirty="0" smtClean="0"/>
              <a:t>as will define strategy i.e. what social/financial ‘return on investment’ do we want/need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Will influence rent strategy – important to engage stakeholders, explain strategy to residents (current and future)</a:t>
            </a:r>
          </a:p>
        </p:txBody>
      </p:sp>
    </p:spTree>
    <p:extLst>
      <p:ext uri="{BB962C8B-B14F-4D97-AF65-F5344CB8AC3E}">
        <p14:creationId xmlns:p14="http://schemas.microsoft.com/office/powerpoint/2010/main" val="112284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3E7D34-364F-B440-9767-168BB65D1E69}" type="slidenum">
              <a:rPr lang="en-US" smtClean="0"/>
              <a:t>9</a:t>
            </a:fld>
            <a:endParaRPr lang="en-US" dirty="0"/>
          </a:p>
        </p:txBody>
      </p:sp>
    </p:spTree>
    <p:extLst>
      <p:ext uri="{BB962C8B-B14F-4D97-AF65-F5344CB8AC3E}">
        <p14:creationId xmlns:p14="http://schemas.microsoft.com/office/powerpoint/2010/main" val="1694913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160268"/>
            <a:ext cx="5829300" cy="1102519"/>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028700" y="2477098"/>
            <a:ext cx="4800600" cy="1314450"/>
          </a:xfrm>
        </p:spPr>
        <p:txBody>
          <a:bodyPr/>
          <a:lstStyle>
            <a:lvl1pPr marL="0" indent="0" algn="ctr">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spTree>
    <p:extLst>
      <p:ext uri="{BB962C8B-B14F-4D97-AF65-F5344CB8AC3E}">
        <p14:creationId xmlns:p14="http://schemas.microsoft.com/office/powerpoint/2010/main" val="216216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835BE03-3499-4A65-95C6-53F5D3DDF28F}"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0" name="Title 1"/>
          <p:cNvSpPr>
            <a:spLocks noGrp="1"/>
          </p:cNvSpPr>
          <p:nvPr>
            <p:ph type="title"/>
          </p:nvPr>
        </p:nvSpPr>
        <p:spPr>
          <a:xfrm>
            <a:off x="342900" y="1"/>
            <a:ext cx="6172200" cy="707431"/>
          </a:xfrm>
        </p:spPr>
        <p:txBody>
          <a:bodyPr/>
          <a:lstStyle>
            <a:lvl1pPr>
              <a:defRPr>
                <a:solidFill>
                  <a:schemeClr val="accent4"/>
                </a:solidFill>
              </a:defRPr>
            </a:lvl1pPr>
          </a:lstStyle>
          <a:p>
            <a:r>
              <a:rPr lang="en-GB" smtClean="0"/>
              <a:t>Click to edit Master title style</a:t>
            </a:r>
            <a:endParaRPr lang="en-US" dirty="0"/>
          </a:p>
        </p:txBody>
      </p:sp>
      <p:cxnSp>
        <p:nvCxnSpPr>
          <p:cNvPr id="11" name="Straight Connector 10"/>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1855691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92A7C9F6-092F-4769-9DEF-BC09B1E9F344}"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0" name="Title 1"/>
          <p:cNvSpPr>
            <a:spLocks noGrp="1"/>
          </p:cNvSpPr>
          <p:nvPr>
            <p:ph type="title"/>
          </p:nvPr>
        </p:nvSpPr>
        <p:spPr>
          <a:xfrm>
            <a:off x="342900" y="1"/>
            <a:ext cx="6172200" cy="707431"/>
          </a:xfrm>
        </p:spPr>
        <p:txBody>
          <a:bodyPr/>
          <a:lstStyle>
            <a:lvl1pPr>
              <a:defRPr>
                <a:solidFill>
                  <a:schemeClr val="accent5"/>
                </a:solidFill>
              </a:defRPr>
            </a:lvl1pPr>
          </a:lstStyle>
          <a:p>
            <a:r>
              <a:rPr lang="en-GB" smtClean="0"/>
              <a:t>Click to edit Master title style</a:t>
            </a:r>
            <a:endParaRPr lang="en-US" dirty="0"/>
          </a:p>
        </p:txBody>
      </p:sp>
      <p:cxnSp>
        <p:nvCxnSpPr>
          <p:cNvPr id="11" name="Straight Connector 10"/>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369034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D8D88F23-1731-42B6-9950-CACA882DFB6D}"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0" name="Title 1"/>
          <p:cNvSpPr>
            <a:spLocks noGrp="1"/>
          </p:cNvSpPr>
          <p:nvPr>
            <p:ph type="title"/>
          </p:nvPr>
        </p:nvSpPr>
        <p:spPr>
          <a:xfrm>
            <a:off x="342900" y="1"/>
            <a:ext cx="6172200" cy="707431"/>
          </a:xfrm>
        </p:spPr>
        <p:txBody>
          <a:bodyPr/>
          <a:lstStyle>
            <a:lvl1pPr>
              <a:defRPr>
                <a:solidFill>
                  <a:schemeClr val="accent6"/>
                </a:solidFill>
              </a:defRPr>
            </a:lvl1pPr>
          </a:lstStyle>
          <a:p>
            <a:r>
              <a:rPr lang="en-GB" smtClean="0"/>
              <a:t>Click to edit Master title style</a:t>
            </a:r>
            <a:endParaRPr lang="en-US" dirty="0"/>
          </a:p>
        </p:txBody>
      </p:sp>
      <p:cxnSp>
        <p:nvCxnSpPr>
          <p:cNvPr id="11" name="Straight Connector 10"/>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2140344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800138"/>
          </a:xfrm>
        </p:spPr>
        <p:txBody>
          <a:bodyPr anchor="t">
            <a:normAutofit/>
          </a:bodyPr>
          <a:lstStyle>
            <a:lvl1pPr algn="l">
              <a:defRPr sz="1650" b="1" cap="all"/>
            </a:lvl1pPr>
          </a:lstStyle>
          <a:p>
            <a:r>
              <a:rPr lang="en-GB" smtClean="0"/>
              <a:t>Click to edit Master title style</a:t>
            </a:r>
            <a:endParaRPr lang="en-US" dirty="0"/>
          </a:p>
        </p:txBody>
      </p:sp>
      <p:sp>
        <p:nvSpPr>
          <p:cNvPr id="3" name="Text Placeholder 2"/>
          <p:cNvSpPr>
            <a:spLocks noGrp="1"/>
          </p:cNvSpPr>
          <p:nvPr>
            <p:ph type="body" idx="1"/>
          </p:nvPr>
        </p:nvSpPr>
        <p:spPr>
          <a:xfrm>
            <a:off x="541735" y="2180035"/>
            <a:ext cx="5829300" cy="1125140"/>
          </a:xfrm>
        </p:spPr>
        <p:txBody>
          <a:bodyPr anchor="b">
            <a:normAutofit/>
          </a:bodyPr>
          <a:lstStyle>
            <a:lvl1pPr marL="0" indent="0">
              <a:buNone/>
              <a:defRPr sz="135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solidFill>
                  <a:srgbClr val="FFFFFF"/>
                </a:solidFill>
              </a:defRPr>
            </a:lvl1pPr>
          </a:lstStyle>
          <a:p>
            <a:fld id="{003289B0-7468-4A37-9796-E9FDB0207FF5}"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0" name="Picture 9"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185923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1200152"/>
            <a:ext cx="3028950" cy="2910433"/>
          </a:xfrm>
        </p:spPr>
        <p:txBody>
          <a:bodyPr/>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3486150" y="1200152"/>
            <a:ext cx="3028950" cy="2910433"/>
          </a:xfrm>
        </p:spPr>
        <p:txBody>
          <a:bodyPr/>
          <a:lstStyle>
            <a:lvl1pPr>
              <a:defRPr sz="1200"/>
            </a:lvl1pPr>
            <a:lvl2pPr>
              <a:defRPr sz="1050"/>
            </a:lvl2pPr>
            <a:lvl3pPr>
              <a:defRPr sz="900"/>
            </a:lvl3pPr>
            <a:lvl4pPr>
              <a:defRPr sz="900"/>
            </a:lvl4pPr>
            <a:lvl5pPr>
              <a:defRPr sz="90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lvl1pPr>
              <a:defRPr>
                <a:solidFill>
                  <a:srgbClr val="FFFFFF"/>
                </a:solidFill>
              </a:defRPr>
            </a:lvl1pPr>
          </a:lstStyle>
          <a:p>
            <a:fld id="{F7A3BDD4-B398-4B68-9DA1-8D42740E016B}" type="datetime1">
              <a:rPr lang="en-GB" smtClean="0"/>
              <a:t>11/10/2019</a:t>
            </a:fld>
            <a:endParaRPr lang="en-US" dirty="0"/>
          </a:p>
        </p:txBody>
      </p:sp>
      <p:sp>
        <p:nvSpPr>
          <p:cNvPr id="6" name="Footer Placeholder 5"/>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0" name="Picture 9"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1" name="Title 1"/>
          <p:cNvSpPr>
            <a:spLocks noGrp="1"/>
          </p:cNvSpPr>
          <p:nvPr>
            <p:ph type="title"/>
          </p:nvPr>
        </p:nvSpPr>
        <p:spPr>
          <a:xfrm>
            <a:off x="342900" y="1"/>
            <a:ext cx="6172200" cy="707431"/>
          </a:xfrm>
        </p:spPr>
        <p:txBody>
          <a:bodyPr/>
          <a:lstStyle/>
          <a:p>
            <a:r>
              <a:rPr lang="en-GB" smtClean="0"/>
              <a:t>Click to edit Master title style</a:t>
            </a:r>
            <a:endParaRPr lang="en-US" dirty="0"/>
          </a:p>
        </p:txBody>
      </p:sp>
      <p:cxnSp>
        <p:nvCxnSpPr>
          <p:cNvPr id="12" name="Straight Connector 11"/>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3" name="Picture 12"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297515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151335"/>
            <a:ext cx="3030141" cy="479822"/>
          </a:xfrm>
        </p:spPr>
        <p:txBody>
          <a:bodyPr anchor="b">
            <a:normAutofit/>
          </a:bodyPr>
          <a:lstStyle>
            <a:lvl1pPr marL="0" indent="0">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4" name="Content Placeholder 3"/>
          <p:cNvSpPr>
            <a:spLocks noGrp="1"/>
          </p:cNvSpPr>
          <p:nvPr>
            <p:ph sz="half" idx="2"/>
          </p:nvPr>
        </p:nvSpPr>
        <p:spPr>
          <a:xfrm>
            <a:off x="342900" y="1631156"/>
            <a:ext cx="3030141" cy="2484698"/>
          </a:xfrm>
        </p:spPr>
        <p:txBody>
          <a:bodyPr/>
          <a:lstStyle>
            <a:lvl1pPr>
              <a:defRPr sz="1200"/>
            </a:lvl1pPr>
            <a:lvl2pPr>
              <a:defRPr sz="1050"/>
            </a:lvl2pPr>
            <a:lvl3pPr>
              <a:defRPr sz="900"/>
            </a:lvl3pPr>
            <a:lvl4pPr>
              <a:defRPr sz="900"/>
            </a:lvl4pPr>
            <a:lvl5pPr>
              <a:defRPr sz="9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3483770" y="1151335"/>
            <a:ext cx="3031331" cy="479822"/>
          </a:xfrm>
        </p:spPr>
        <p:txBody>
          <a:bodyPr anchor="b">
            <a:normAutofit/>
          </a:bodyPr>
          <a:lstStyle>
            <a:lvl1pPr marL="0" indent="0">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6" name="Content Placeholder 5"/>
          <p:cNvSpPr>
            <a:spLocks noGrp="1"/>
          </p:cNvSpPr>
          <p:nvPr>
            <p:ph sz="quarter" idx="4"/>
          </p:nvPr>
        </p:nvSpPr>
        <p:spPr>
          <a:xfrm>
            <a:off x="3483770" y="1631156"/>
            <a:ext cx="3031331" cy="2484698"/>
          </a:xfrm>
        </p:spPr>
        <p:txBody>
          <a:bodyPr/>
          <a:lstStyle>
            <a:lvl1pPr>
              <a:defRPr sz="1200"/>
            </a:lvl1pPr>
            <a:lvl2pPr>
              <a:defRPr sz="1050"/>
            </a:lvl2pPr>
            <a:lvl3pPr>
              <a:defRPr sz="900"/>
            </a:lvl3pPr>
            <a:lvl4pPr>
              <a:defRPr sz="900"/>
            </a:lvl4pPr>
            <a:lvl5pPr>
              <a:defRPr sz="9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lvl1pPr>
              <a:defRPr>
                <a:solidFill>
                  <a:srgbClr val="FFFFFF"/>
                </a:solidFill>
              </a:defRPr>
            </a:lvl1pPr>
          </a:lstStyle>
          <a:p>
            <a:fld id="{7AA64637-7585-40E6-B2EB-8F76DFBCC90F}" type="datetime1">
              <a:rPr lang="en-GB" smtClean="0"/>
              <a:t>11/10/2019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9" name="Slide Number Placeholder 8"/>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11" name="Picture 10"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2" name="Picture 11"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3" name="Title 1"/>
          <p:cNvSpPr>
            <a:spLocks noGrp="1"/>
          </p:cNvSpPr>
          <p:nvPr>
            <p:ph type="title"/>
          </p:nvPr>
        </p:nvSpPr>
        <p:spPr>
          <a:xfrm>
            <a:off x="342900" y="1"/>
            <a:ext cx="6172200" cy="707431"/>
          </a:xfrm>
        </p:spPr>
        <p:txBody>
          <a:bodyPr/>
          <a:lstStyle/>
          <a:p>
            <a:r>
              <a:rPr lang="en-GB" smtClean="0"/>
              <a:t>Click to edit Master title style</a:t>
            </a:r>
            <a:endParaRPr lang="en-US" dirty="0"/>
          </a:p>
        </p:txBody>
      </p:sp>
      <p:cxnSp>
        <p:nvCxnSpPr>
          <p:cNvPr id="14" name="Straight Connector 13"/>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Picture 14"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414005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FFFFFF"/>
                </a:solidFill>
              </a:defRPr>
            </a:lvl1pPr>
          </a:lstStyle>
          <a:p>
            <a:fld id="{B1FE3A4D-0479-4614-89B8-F90C6CC220E7}" type="datetime1">
              <a:rPr lang="en-GB" smtClean="0"/>
              <a:t>11/10/2019</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7" name="Picture 6"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9" name="Title 1"/>
          <p:cNvSpPr>
            <a:spLocks noGrp="1"/>
          </p:cNvSpPr>
          <p:nvPr>
            <p:ph type="title"/>
          </p:nvPr>
        </p:nvSpPr>
        <p:spPr>
          <a:xfrm>
            <a:off x="342900" y="1"/>
            <a:ext cx="6172200" cy="707431"/>
          </a:xfrm>
        </p:spPr>
        <p:txBody>
          <a:bodyPr/>
          <a:lstStyle/>
          <a:p>
            <a:r>
              <a:rPr lang="en-GB" smtClean="0"/>
              <a:t>Click to edit Master title style</a:t>
            </a:r>
            <a:endParaRPr lang="en-US" dirty="0"/>
          </a:p>
        </p:txBody>
      </p:sp>
      <p:cxnSp>
        <p:nvCxnSpPr>
          <p:cNvPr id="10" name="Straight Connector 9"/>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229288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ideo Widescreen (16x9)">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FFFFFF"/>
                </a:solidFill>
              </a:defRPr>
            </a:lvl1pPr>
          </a:lstStyle>
          <a:p>
            <a:fld id="{FBC15BED-80B0-429B-A3BF-7D231B5C4F21}" type="datetime1">
              <a:rPr lang="en-GB" smtClean="0"/>
              <a:t>11/10/2019</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7" name="Picture 6"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9" name="Media Placeholder 5"/>
          <p:cNvSpPr>
            <a:spLocks noGrp="1" noChangeAspect="1"/>
          </p:cNvSpPr>
          <p:nvPr>
            <p:ph type="media" sz="quarter" idx="13" hasCustomPrompt="1"/>
          </p:nvPr>
        </p:nvSpPr>
        <p:spPr>
          <a:xfrm>
            <a:off x="1346810" y="990683"/>
            <a:ext cx="4168140" cy="3126106"/>
          </a:xfrm>
        </p:spPr>
        <p:txBody>
          <a:bodyPr lIns="108000" tIns="108000"/>
          <a:lstStyle>
            <a:lvl1pPr marL="0" indent="0">
              <a:buNone/>
              <a:defRPr baseline="0">
                <a:solidFill>
                  <a:schemeClr val="tx1"/>
                </a:solidFill>
              </a:defRPr>
            </a:lvl1pPr>
          </a:lstStyle>
          <a:p>
            <a:r>
              <a:rPr lang="en-GB" dirty="0" smtClean="0"/>
              <a:t>Click on the film icon to insert your Standard (4x3 video)</a:t>
            </a:r>
            <a:endParaRPr lang="en-GB" dirty="0"/>
          </a:p>
        </p:txBody>
      </p:sp>
      <p:sp>
        <p:nvSpPr>
          <p:cNvPr id="10" name="Title 1"/>
          <p:cNvSpPr>
            <a:spLocks noGrp="1"/>
          </p:cNvSpPr>
          <p:nvPr>
            <p:ph type="title"/>
          </p:nvPr>
        </p:nvSpPr>
        <p:spPr>
          <a:xfrm>
            <a:off x="342900" y="1"/>
            <a:ext cx="6172200" cy="707431"/>
          </a:xfrm>
        </p:spPr>
        <p:txBody>
          <a:bodyPr/>
          <a:lstStyle/>
          <a:p>
            <a:r>
              <a:rPr lang="en-GB" smtClean="0"/>
              <a:t>Click to edit Master title style</a:t>
            </a:r>
            <a:endParaRPr lang="en-US" dirty="0"/>
          </a:p>
        </p:txBody>
      </p:sp>
      <p:cxnSp>
        <p:nvCxnSpPr>
          <p:cNvPr id="11" name="Straight Connector 10"/>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274718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Video Standard (4x3)">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FFFFFF"/>
                </a:solidFill>
              </a:defRPr>
            </a:lvl1pPr>
          </a:lstStyle>
          <a:p>
            <a:fld id="{6E8B627A-75AC-4823-B3E2-C68894ACE169}" type="datetime1">
              <a:rPr lang="en-GB" smtClean="0"/>
              <a:t>11/10/2019</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7" name="Picture 6"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1" name="Media Placeholder 5"/>
          <p:cNvSpPr>
            <a:spLocks noGrp="1" noChangeAspect="1"/>
          </p:cNvSpPr>
          <p:nvPr>
            <p:ph type="media" sz="quarter" idx="14" hasCustomPrompt="1"/>
          </p:nvPr>
        </p:nvSpPr>
        <p:spPr>
          <a:xfrm>
            <a:off x="737255" y="989882"/>
            <a:ext cx="5383571" cy="3040772"/>
          </a:xfrm>
        </p:spPr>
        <p:txBody>
          <a:bodyPr lIns="108000" tIns="108000"/>
          <a:lstStyle>
            <a:lvl1pPr marL="0" indent="0">
              <a:buNone/>
              <a:defRPr baseline="0">
                <a:solidFill>
                  <a:schemeClr val="tx1"/>
                </a:solidFill>
              </a:defRPr>
            </a:lvl1pPr>
          </a:lstStyle>
          <a:p>
            <a:r>
              <a:rPr lang="en-GB" dirty="0" smtClean="0"/>
              <a:t>Click on the film icon to insert your widescreen (16x9) video</a:t>
            </a:r>
            <a:endParaRPr lang="en-GB" dirty="0"/>
          </a:p>
        </p:txBody>
      </p:sp>
      <p:sp>
        <p:nvSpPr>
          <p:cNvPr id="12" name="Title 1"/>
          <p:cNvSpPr>
            <a:spLocks noGrp="1"/>
          </p:cNvSpPr>
          <p:nvPr>
            <p:ph type="title"/>
          </p:nvPr>
        </p:nvSpPr>
        <p:spPr>
          <a:xfrm>
            <a:off x="342900" y="1"/>
            <a:ext cx="6172200" cy="707431"/>
          </a:xfrm>
        </p:spPr>
        <p:txBody>
          <a:bodyPr/>
          <a:lstStyle/>
          <a:p>
            <a:r>
              <a:rPr lang="en-GB" smtClean="0"/>
              <a:t>Click to edit Master title style</a:t>
            </a:r>
            <a:endParaRPr lang="en-US" dirty="0"/>
          </a:p>
        </p:txBody>
      </p:sp>
      <p:cxnSp>
        <p:nvCxnSpPr>
          <p:cNvPr id="13" name="Straight Connector 12"/>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20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7D3A5-241C-4E61-A9BA-79A50E0AC702}" type="datetime1">
              <a:rPr lang="en-GB" smtClean="0"/>
              <a:t>11/10/2019</a:t>
            </a:fld>
            <a:endParaRPr lang="en-US" dirty="0"/>
          </a:p>
        </p:txBody>
      </p:sp>
      <p:sp>
        <p:nvSpPr>
          <p:cNvPr id="3" name="Footer Placeholder 2"/>
          <p:cNvSpPr>
            <a:spLocks noGrp="1"/>
          </p:cNvSpPr>
          <p:nvPr>
            <p:ph type="ftr" sz="quarter" idx="11"/>
          </p:nvPr>
        </p:nvSpPr>
        <p:spPr/>
        <p:txBody>
          <a:bodyPr/>
          <a:lstStyle/>
          <a:p>
            <a:r>
              <a:rPr lang="en-GB" dirty="0" smtClean="0"/>
              <a:t>Transformational leadership - the PH story</a:t>
            </a:r>
            <a:endParaRPr lang="en-US" dirty="0"/>
          </a:p>
        </p:txBody>
      </p:sp>
      <p:sp>
        <p:nvSpPr>
          <p:cNvPr id="4" name="Slide Number Placeholder 3"/>
          <p:cNvSpPr>
            <a:spLocks noGrp="1"/>
          </p:cNvSpPr>
          <p:nvPr>
            <p:ph type="sldNum" sz="quarter" idx="12"/>
          </p:nvPr>
        </p:nvSpPr>
        <p:spPr/>
        <p:txBody>
          <a:bodyPr/>
          <a:lstStyle/>
          <a:p>
            <a:fld id="{2FE18977-94FB-415F-B497-03350E8854FC}" type="slidenum">
              <a:rPr lang="en-GB" smtClean="0"/>
              <a:t>‹#›</a:t>
            </a:fld>
            <a:endParaRPr lang="en-GB" dirty="0"/>
          </a:p>
        </p:txBody>
      </p:sp>
      <p:pic>
        <p:nvPicPr>
          <p:cNvPr id="6" name="Picture 5" descr="P_HARCA_Logo_Full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7" name="Picture 6" descr="P_HARCA_Logo_Full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8" name="Picture 7" descr="P_HARCA_Logo_Full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2414364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160268"/>
            <a:ext cx="5829300" cy="1102519"/>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028700" y="2477098"/>
            <a:ext cx="4800600" cy="1314450"/>
          </a:xfrm>
        </p:spPr>
        <p:txBody>
          <a:bodyPr/>
          <a:lstStyle>
            <a:lvl1pPr marL="0" indent="0" algn="ctr">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57555B"/>
                </a:solidFill>
              </a:defRPr>
            </a:lvl1pPr>
          </a:lstStyle>
          <a:p>
            <a:fld id="{4833AB77-7822-4C04-ACE8-ADC7A3143761}"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rgbClr val="57555B"/>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57555B"/>
                </a:solidFill>
              </a:defRPr>
            </a:lvl1pPr>
          </a:lstStyle>
          <a:p>
            <a:fld id="{2FE18977-94FB-415F-B497-03350E8854FC}" type="slidenum">
              <a:rPr lang="en-GB" smtClean="0"/>
              <a:pPr/>
              <a:t>‹#›</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spTree>
    <p:extLst>
      <p:ext uri="{BB962C8B-B14F-4D97-AF65-F5344CB8AC3E}">
        <p14:creationId xmlns:p14="http://schemas.microsoft.com/office/powerpoint/2010/main" val="3653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normAutofit/>
          </a:bodyPr>
          <a:lstStyle>
            <a:lvl1pPr algn="l">
              <a:defRPr sz="1200" b="1"/>
            </a:lvl1pPr>
          </a:lstStyle>
          <a:p>
            <a:r>
              <a:rPr lang="en-GB" smtClean="0"/>
              <a:t>Click to edit Master title style</a:t>
            </a:r>
            <a:endParaRPr lang="en-US" dirty="0"/>
          </a:p>
        </p:txBody>
      </p:sp>
      <p:sp>
        <p:nvSpPr>
          <p:cNvPr id="3" name="Content Placeholder 2"/>
          <p:cNvSpPr>
            <a:spLocks noGrp="1"/>
          </p:cNvSpPr>
          <p:nvPr>
            <p:ph idx="1"/>
          </p:nvPr>
        </p:nvSpPr>
        <p:spPr>
          <a:xfrm>
            <a:off x="2681287" y="204789"/>
            <a:ext cx="3833813" cy="3916337"/>
          </a:xfrm>
        </p:spPr>
        <p:txBody>
          <a:bodyPr/>
          <a:lstStyle>
            <a:lvl1pPr>
              <a:defRPr sz="1200"/>
            </a:lvl1pPr>
            <a:lvl2pPr>
              <a:defRPr sz="1050"/>
            </a:lvl2pPr>
            <a:lvl3pPr>
              <a:defRPr sz="900"/>
            </a:lvl3pPr>
            <a:lvl4pPr>
              <a:defRPr sz="900"/>
            </a:lvl4pPr>
            <a:lvl5pPr>
              <a:defRPr sz="9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342901" y="1076327"/>
            <a:ext cx="2256235" cy="30447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BE76250-7E1A-4026-AA98-9EBF504B0866}" type="datetime1">
              <a:rPr lang="en-GB" smtClean="0"/>
              <a:t>11/10/2019</a:t>
            </a:fld>
            <a:endParaRPr lang="en-US" dirty="0"/>
          </a:p>
        </p:txBody>
      </p:sp>
      <p:sp>
        <p:nvSpPr>
          <p:cNvPr id="6" name="Footer Placeholder 5"/>
          <p:cNvSpPr>
            <a:spLocks noGrp="1"/>
          </p:cNvSpPr>
          <p:nvPr>
            <p:ph type="ftr" sz="quarter" idx="11"/>
          </p:nvPr>
        </p:nvSpPr>
        <p:spPr/>
        <p:txBody>
          <a:bodyPr/>
          <a:lstStyle/>
          <a:p>
            <a:r>
              <a:rPr lang="en-GB" dirty="0" smtClean="0"/>
              <a:t>Transformational leadership - the PH story</a:t>
            </a:r>
            <a:endParaRPr lang="en-US" dirty="0"/>
          </a:p>
        </p:txBody>
      </p:sp>
      <p:sp>
        <p:nvSpPr>
          <p:cNvPr id="7" name="Slide Number Placeholder 6"/>
          <p:cNvSpPr>
            <a:spLocks noGrp="1"/>
          </p:cNvSpPr>
          <p:nvPr>
            <p:ph type="sldNum" sz="quarter" idx="12"/>
          </p:nvPr>
        </p:nvSpPr>
        <p:spPr/>
        <p:txBody>
          <a:bodyPr/>
          <a:lstStyle/>
          <a:p>
            <a:fld id="{2FE18977-94FB-415F-B497-03350E8854FC}" type="slidenum">
              <a:rPr lang="en-GB" smtClean="0"/>
              <a:pPr/>
              <a:t>‹#›</a:t>
            </a:fld>
            <a:endParaRPr lang="en-GB" dirty="0"/>
          </a:p>
        </p:txBody>
      </p:sp>
      <p:pic>
        <p:nvPicPr>
          <p:cNvPr id="9" name="Picture 8" descr="P_HARCA_Logo_Full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0" name="Picture 9" descr="P_HARCA_Logo_Full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1" name="Picture 10" descr="P_HARCA_Logo_Full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9972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287120"/>
            <a:ext cx="4114800" cy="425054"/>
          </a:xfrm>
        </p:spPr>
        <p:txBody>
          <a:bodyPr anchor="b">
            <a:normAutofit/>
          </a:bodyPr>
          <a:lstStyle>
            <a:lvl1pPr algn="l">
              <a:defRPr sz="1200" b="1"/>
            </a:lvl1pPr>
          </a:lstStyle>
          <a:p>
            <a:r>
              <a:rPr lang="en-GB" smtClean="0"/>
              <a:t>Click to edit Master title style</a:t>
            </a:r>
            <a:endParaRPr lang="en-US" dirty="0"/>
          </a:p>
        </p:txBody>
      </p:sp>
      <p:sp>
        <p:nvSpPr>
          <p:cNvPr id="3" name="Picture Placeholder 2"/>
          <p:cNvSpPr>
            <a:spLocks noGrp="1"/>
          </p:cNvSpPr>
          <p:nvPr>
            <p:ph type="pic" idx="1"/>
          </p:nvPr>
        </p:nvSpPr>
        <p:spPr>
          <a:xfrm>
            <a:off x="1344216" y="459580"/>
            <a:ext cx="4114800" cy="2755107"/>
          </a:xfrm>
        </p:spPr>
        <p:txBody>
          <a:bodyPr>
            <a:normAutofit/>
          </a:bodyPr>
          <a:lstStyle>
            <a:lvl1pPr marL="0" indent="0">
              <a:buNone/>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smtClean="0"/>
              <a:t>Drag picture to placeholder or click icon to add</a:t>
            </a:r>
            <a:endParaRPr lang="en-US" dirty="0"/>
          </a:p>
        </p:txBody>
      </p:sp>
      <p:sp>
        <p:nvSpPr>
          <p:cNvPr id="4" name="Text Placeholder 3"/>
          <p:cNvSpPr>
            <a:spLocks noGrp="1"/>
          </p:cNvSpPr>
          <p:nvPr>
            <p:ph type="body" sz="half" idx="2"/>
          </p:nvPr>
        </p:nvSpPr>
        <p:spPr>
          <a:xfrm>
            <a:off x="1344216" y="3783085"/>
            <a:ext cx="4114800" cy="34331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BA5DF14-F365-4DEC-B7B6-E22AF7E891F3}" type="datetime1">
              <a:rPr lang="en-GB" smtClean="0"/>
              <a:t>11/10/2019</a:t>
            </a:fld>
            <a:endParaRPr lang="en-US" dirty="0"/>
          </a:p>
        </p:txBody>
      </p:sp>
      <p:sp>
        <p:nvSpPr>
          <p:cNvPr id="6" name="Footer Placeholder 5"/>
          <p:cNvSpPr>
            <a:spLocks noGrp="1"/>
          </p:cNvSpPr>
          <p:nvPr>
            <p:ph type="ftr" sz="quarter" idx="11"/>
          </p:nvPr>
        </p:nvSpPr>
        <p:spPr/>
        <p:txBody>
          <a:bodyPr/>
          <a:lstStyle/>
          <a:p>
            <a:r>
              <a:rPr lang="en-GB" dirty="0" smtClean="0"/>
              <a:t>Transformational leadership - the PH story</a:t>
            </a:r>
            <a:endParaRPr lang="en-US" dirty="0"/>
          </a:p>
        </p:txBody>
      </p:sp>
      <p:sp>
        <p:nvSpPr>
          <p:cNvPr id="7" name="Slide Number Placeholder 6"/>
          <p:cNvSpPr>
            <a:spLocks noGrp="1"/>
          </p:cNvSpPr>
          <p:nvPr>
            <p:ph type="sldNum" sz="quarter" idx="12"/>
          </p:nvPr>
        </p:nvSpPr>
        <p:spPr/>
        <p:txBody>
          <a:bodyPr/>
          <a:lstStyle/>
          <a:p>
            <a:fld id="{2FE18977-94FB-415F-B497-03350E8854FC}" type="slidenum">
              <a:rPr lang="en-GB" smtClean="0"/>
              <a:pPr/>
              <a:t>‹#›</a:t>
            </a:fld>
            <a:endParaRPr lang="en-GB" dirty="0"/>
          </a:p>
        </p:txBody>
      </p:sp>
      <p:pic>
        <p:nvPicPr>
          <p:cNvPr id="9" name="Picture 8" descr="P_HARCA_Logo_Full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0" name="Picture 9" descr="P_HARCA_Logo_Full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11" name="Picture 10" descr="P_HARCA_Logo_Full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426297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tandard (4x3)">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09297CAB-F12E-4CD8-B6C4-5C607A34A636}" type="datetime1">
              <a:rPr lang="en-GB" smtClean="0"/>
              <a:t>11/10/2019</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7" name="Picture 6"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8" name="Media Placeholder 5"/>
          <p:cNvSpPr>
            <a:spLocks noGrp="1" noChangeAspect="1"/>
          </p:cNvSpPr>
          <p:nvPr>
            <p:ph type="media" sz="quarter" idx="13" hasCustomPrompt="1"/>
          </p:nvPr>
        </p:nvSpPr>
        <p:spPr>
          <a:xfrm>
            <a:off x="1346810" y="990683"/>
            <a:ext cx="4168140" cy="3126106"/>
          </a:xfrm>
        </p:spPr>
        <p:txBody>
          <a:bodyPr lIns="108000" tIns="108000"/>
          <a:lstStyle>
            <a:lvl1pPr marL="0" indent="0">
              <a:buNone/>
              <a:defRPr baseline="0">
                <a:solidFill>
                  <a:schemeClr val="tx1"/>
                </a:solidFill>
              </a:defRPr>
            </a:lvl1pPr>
          </a:lstStyle>
          <a:p>
            <a:r>
              <a:rPr lang="en-GB" dirty="0" smtClean="0"/>
              <a:t>Click on the film icon to insert your Standard (4x3 video)</a:t>
            </a:r>
            <a:endParaRPr lang="en-GB" dirty="0"/>
          </a:p>
        </p:txBody>
      </p:sp>
    </p:spTree>
    <p:extLst>
      <p:ext uri="{BB962C8B-B14F-4D97-AF65-F5344CB8AC3E}">
        <p14:creationId xmlns:p14="http://schemas.microsoft.com/office/powerpoint/2010/main" val="74524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ideo Widescreen (16x9)">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5726B944-9675-40D9-BF61-2A43A5E9D3DF}" type="datetime1">
              <a:rPr lang="en-GB" smtClean="0"/>
              <a:t>11/10/2019</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GB" dirty="0" smtClean="0"/>
              <a:t>Transformational leadership - the PH story</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7" name="Picture 6"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9" name="Media Placeholder 5"/>
          <p:cNvSpPr>
            <a:spLocks noGrp="1" noChangeAspect="1"/>
          </p:cNvSpPr>
          <p:nvPr>
            <p:ph type="media" sz="quarter" idx="13" hasCustomPrompt="1"/>
          </p:nvPr>
        </p:nvSpPr>
        <p:spPr>
          <a:xfrm>
            <a:off x="1346810" y="990683"/>
            <a:ext cx="4168140" cy="3126106"/>
          </a:xfrm>
        </p:spPr>
        <p:txBody>
          <a:bodyPr lIns="108000" tIns="108000"/>
          <a:lstStyle>
            <a:lvl1pPr marL="0" indent="0">
              <a:buNone/>
              <a:defRPr baseline="0">
                <a:solidFill>
                  <a:schemeClr val="tx1"/>
                </a:solidFill>
              </a:defRPr>
            </a:lvl1pPr>
          </a:lstStyle>
          <a:p>
            <a:r>
              <a:rPr lang="en-GB" dirty="0" smtClean="0"/>
              <a:t>Click on the film icon to insert your Standard (4x3 video)</a:t>
            </a:r>
            <a:endParaRPr lang="en-GB" dirty="0"/>
          </a:p>
        </p:txBody>
      </p:sp>
    </p:spTree>
    <p:extLst>
      <p:ext uri="{BB962C8B-B14F-4D97-AF65-F5344CB8AC3E}">
        <p14:creationId xmlns:p14="http://schemas.microsoft.com/office/powerpoint/2010/main" val="186087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Rectangle 8"/>
          <p:cNvSpPr/>
          <p:nvPr userDrawn="1"/>
        </p:nvSpPr>
        <p:spPr>
          <a:xfrm rot="5400000">
            <a:off x="6120611" y="4408094"/>
            <a:ext cx="332621" cy="927062"/>
          </a:xfrm>
          <a:custGeom>
            <a:avLst/>
            <a:gdLst>
              <a:gd name="connsiteX0" fmla="*/ 0 w 341943"/>
              <a:gd name="connsiteY0" fmla="*/ 0 h 468568"/>
              <a:gd name="connsiteX1" fmla="*/ 341943 w 341943"/>
              <a:gd name="connsiteY1" fmla="*/ 0 h 468568"/>
              <a:gd name="connsiteX2" fmla="*/ 341943 w 341943"/>
              <a:gd name="connsiteY2" fmla="*/ 468568 h 468568"/>
              <a:gd name="connsiteX3" fmla="*/ 0 w 341943"/>
              <a:gd name="connsiteY3" fmla="*/ 468568 h 468568"/>
              <a:gd name="connsiteX4" fmla="*/ 0 w 341943"/>
              <a:gd name="connsiteY4" fmla="*/ 0 h 468568"/>
              <a:gd name="connsiteX0" fmla="*/ 11758 w 353701"/>
              <a:gd name="connsiteY0" fmla="*/ 0 h 1174063"/>
              <a:gd name="connsiteX1" fmla="*/ 353701 w 353701"/>
              <a:gd name="connsiteY1" fmla="*/ 0 h 1174063"/>
              <a:gd name="connsiteX2" fmla="*/ 353701 w 353701"/>
              <a:gd name="connsiteY2" fmla="*/ 468568 h 1174063"/>
              <a:gd name="connsiteX3" fmla="*/ 0 w 353701"/>
              <a:gd name="connsiteY3" fmla="*/ 1174063 h 1174063"/>
              <a:gd name="connsiteX4" fmla="*/ 11758 w 353701"/>
              <a:gd name="connsiteY4" fmla="*/ 0 h 1174063"/>
              <a:gd name="connsiteX0" fmla="*/ 11758 w 353701"/>
              <a:gd name="connsiteY0" fmla="*/ 0 h 1480357"/>
              <a:gd name="connsiteX1" fmla="*/ 353701 w 353701"/>
              <a:gd name="connsiteY1" fmla="*/ 306294 h 1480357"/>
              <a:gd name="connsiteX2" fmla="*/ 353701 w 353701"/>
              <a:gd name="connsiteY2" fmla="*/ 774862 h 1480357"/>
              <a:gd name="connsiteX3" fmla="*/ 0 w 353701"/>
              <a:gd name="connsiteY3" fmla="*/ 1480357 h 1480357"/>
              <a:gd name="connsiteX4" fmla="*/ 11758 w 353701"/>
              <a:gd name="connsiteY4" fmla="*/ 0 h 1480357"/>
              <a:gd name="connsiteX0" fmla="*/ 11758 w 469846"/>
              <a:gd name="connsiteY0" fmla="*/ 0 h 1480357"/>
              <a:gd name="connsiteX1" fmla="*/ 353701 w 469846"/>
              <a:gd name="connsiteY1" fmla="*/ 306294 h 1480357"/>
              <a:gd name="connsiteX2" fmla="*/ 469846 w 469846"/>
              <a:gd name="connsiteY2" fmla="*/ 752450 h 1480357"/>
              <a:gd name="connsiteX3" fmla="*/ 0 w 469846"/>
              <a:gd name="connsiteY3" fmla="*/ 1480357 h 1480357"/>
              <a:gd name="connsiteX4" fmla="*/ 11758 w 469846"/>
              <a:gd name="connsiteY4" fmla="*/ 0 h 1480357"/>
              <a:gd name="connsiteX0" fmla="*/ 11758 w 469846"/>
              <a:gd name="connsiteY0" fmla="*/ 0 h 1798359"/>
              <a:gd name="connsiteX1" fmla="*/ 353701 w 469846"/>
              <a:gd name="connsiteY1" fmla="*/ 624296 h 1798359"/>
              <a:gd name="connsiteX2" fmla="*/ 469846 w 469846"/>
              <a:gd name="connsiteY2" fmla="*/ 1070452 h 1798359"/>
              <a:gd name="connsiteX3" fmla="*/ 0 w 469846"/>
              <a:gd name="connsiteY3" fmla="*/ 1798359 h 1798359"/>
              <a:gd name="connsiteX4" fmla="*/ 11758 w 469846"/>
              <a:gd name="connsiteY4" fmla="*/ 0 h 1798359"/>
              <a:gd name="connsiteX0" fmla="*/ 11758 w 469846"/>
              <a:gd name="connsiteY0" fmla="*/ 0 h 1699669"/>
              <a:gd name="connsiteX1" fmla="*/ 353701 w 469846"/>
              <a:gd name="connsiteY1" fmla="*/ 525606 h 1699669"/>
              <a:gd name="connsiteX2" fmla="*/ 469846 w 469846"/>
              <a:gd name="connsiteY2" fmla="*/ 971762 h 1699669"/>
              <a:gd name="connsiteX3" fmla="*/ 0 w 469846"/>
              <a:gd name="connsiteY3" fmla="*/ 1699669 h 1699669"/>
              <a:gd name="connsiteX4" fmla="*/ 11758 w 469846"/>
              <a:gd name="connsiteY4" fmla="*/ 0 h 1699669"/>
              <a:gd name="connsiteX0" fmla="*/ 6522 w 469846"/>
              <a:gd name="connsiteY0" fmla="*/ -1 h 1967862"/>
              <a:gd name="connsiteX1" fmla="*/ 353701 w 469846"/>
              <a:gd name="connsiteY1" fmla="*/ 793799 h 1967862"/>
              <a:gd name="connsiteX2" fmla="*/ 469846 w 469846"/>
              <a:gd name="connsiteY2" fmla="*/ 1239955 h 1967862"/>
              <a:gd name="connsiteX3" fmla="*/ 0 w 469846"/>
              <a:gd name="connsiteY3" fmla="*/ 1967862 h 1967862"/>
              <a:gd name="connsiteX4" fmla="*/ 6522 w 469846"/>
              <a:gd name="connsiteY4" fmla="*/ -1 h 1967862"/>
              <a:gd name="connsiteX0" fmla="*/ 6522 w 469846"/>
              <a:gd name="connsiteY0" fmla="*/ 0 h 1728407"/>
              <a:gd name="connsiteX1" fmla="*/ 353701 w 469846"/>
              <a:gd name="connsiteY1" fmla="*/ 554344 h 1728407"/>
              <a:gd name="connsiteX2" fmla="*/ 469846 w 469846"/>
              <a:gd name="connsiteY2" fmla="*/ 1000500 h 1728407"/>
              <a:gd name="connsiteX3" fmla="*/ 0 w 469846"/>
              <a:gd name="connsiteY3" fmla="*/ 1728407 h 1728407"/>
              <a:gd name="connsiteX4" fmla="*/ 6522 w 469846"/>
              <a:gd name="connsiteY4" fmla="*/ 0 h 1728407"/>
              <a:gd name="connsiteX0" fmla="*/ 6522 w 469846"/>
              <a:gd name="connsiteY0" fmla="*/ 0 h 1728407"/>
              <a:gd name="connsiteX1" fmla="*/ 469846 w 469846"/>
              <a:gd name="connsiteY1" fmla="*/ 1000500 h 1728407"/>
              <a:gd name="connsiteX2" fmla="*/ 0 w 469846"/>
              <a:gd name="connsiteY2" fmla="*/ 1728407 h 1728407"/>
              <a:gd name="connsiteX3" fmla="*/ 6522 w 469846"/>
              <a:gd name="connsiteY3" fmla="*/ 0 h 1728407"/>
              <a:gd name="connsiteX0" fmla="*/ 6522 w 591539"/>
              <a:gd name="connsiteY0" fmla="*/ 0 h 1728407"/>
              <a:gd name="connsiteX1" fmla="*/ 591539 w 591539"/>
              <a:gd name="connsiteY1" fmla="*/ 939814 h 1728407"/>
              <a:gd name="connsiteX2" fmla="*/ 0 w 591539"/>
              <a:gd name="connsiteY2" fmla="*/ 1728407 h 1728407"/>
              <a:gd name="connsiteX3" fmla="*/ 6522 w 591539"/>
              <a:gd name="connsiteY3" fmla="*/ 0 h 1728407"/>
              <a:gd name="connsiteX0" fmla="*/ 17588 w 591539"/>
              <a:gd name="connsiteY0" fmla="*/ -1 h 3468089"/>
              <a:gd name="connsiteX1" fmla="*/ 591539 w 591539"/>
              <a:gd name="connsiteY1" fmla="*/ 2679496 h 3468089"/>
              <a:gd name="connsiteX2" fmla="*/ 0 w 591539"/>
              <a:gd name="connsiteY2" fmla="*/ 3468089 h 3468089"/>
              <a:gd name="connsiteX3" fmla="*/ 17588 w 591539"/>
              <a:gd name="connsiteY3" fmla="*/ -1 h 3468089"/>
              <a:gd name="connsiteX0" fmla="*/ 17588 w 591539"/>
              <a:gd name="connsiteY0" fmla="*/ 0 h 3225345"/>
              <a:gd name="connsiteX1" fmla="*/ 591539 w 591539"/>
              <a:gd name="connsiteY1" fmla="*/ 2436752 h 3225345"/>
              <a:gd name="connsiteX2" fmla="*/ 0 w 591539"/>
              <a:gd name="connsiteY2" fmla="*/ 3225345 h 3225345"/>
              <a:gd name="connsiteX3" fmla="*/ 17588 w 591539"/>
              <a:gd name="connsiteY3" fmla="*/ 0 h 3225345"/>
              <a:gd name="connsiteX0" fmla="*/ 17588 w 591539"/>
              <a:gd name="connsiteY0" fmla="*/ 13112 h 3238457"/>
              <a:gd name="connsiteX1" fmla="*/ 28454 w 591539"/>
              <a:gd name="connsiteY1" fmla="*/ 0 h 3238457"/>
              <a:gd name="connsiteX2" fmla="*/ 591539 w 591539"/>
              <a:gd name="connsiteY2" fmla="*/ 2449864 h 3238457"/>
              <a:gd name="connsiteX3" fmla="*/ 0 w 591539"/>
              <a:gd name="connsiteY3" fmla="*/ 3238457 h 3238457"/>
              <a:gd name="connsiteX4" fmla="*/ 17588 w 591539"/>
              <a:gd name="connsiteY4" fmla="*/ 13112 h 3238457"/>
              <a:gd name="connsiteX0" fmla="*/ 603931 w 603931"/>
              <a:gd name="connsiteY0" fmla="*/ 903182 h 3238457"/>
              <a:gd name="connsiteX1" fmla="*/ 28454 w 603931"/>
              <a:gd name="connsiteY1" fmla="*/ 0 h 3238457"/>
              <a:gd name="connsiteX2" fmla="*/ 591539 w 603931"/>
              <a:gd name="connsiteY2" fmla="*/ 2449864 h 3238457"/>
              <a:gd name="connsiteX3" fmla="*/ 0 w 603931"/>
              <a:gd name="connsiteY3" fmla="*/ 3238457 h 3238457"/>
              <a:gd name="connsiteX4" fmla="*/ 603931 w 603931"/>
              <a:gd name="connsiteY4" fmla="*/ 903182 h 3238457"/>
              <a:gd name="connsiteX0" fmla="*/ 777 w 596854"/>
              <a:gd name="connsiteY0" fmla="*/ 1570735 h 3238457"/>
              <a:gd name="connsiteX1" fmla="*/ 33769 w 596854"/>
              <a:gd name="connsiteY1" fmla="*/ 0 h 3238457"/>
              <a:gd name="connsiteX2" fmla="*/ 596854 w 596854"/>
              <a:gd name="connsiteY2" fmla="*/ 2449864 h 3238457"/>
              <a:gd name="connsiteX3" fmla="*/ 5315 w 596854"/>
              <a:gd name="connsiteY3" fmla="*/ 3238457 h 3238457"/>
              <a:gd name="connsiteX4" fmla="*/ 777 w 596854"/>
              <a:gd name="connsiteY4" fmla="*/ 1570735 h 3238457"/>
              <a:gd name="connsiteX0" fmla="*/ 777 w 596854"/>
              <a:gd name="connsiteY0" fmla="*/ 1166157 h 2833879"/>
              <a:gd name="connsiteX1" fmla="*/ 22706 w 596854"/>
              <a:gd name="connsiteY1" fmla="*/ 0 h 2833879"/>
              <a:gd name="connsiteX2" fmla="*/ 596854 w 596854"/>
              <a:gd name="connsiteY2" fmla="*/ 2045286 h 2833879"/>
              <a:gd name="connsiteX3" fmla="*/ 5315 w 596854"/>
              <a:gd name="connsiteY3" fmla="*/ 2833879 h 2833879"/>
              <a:gd name="connsiteX4" fmla="*/ 777 w 596854"/>
              <a:gd name="connsiteY4" fmla="*/ 1166157 h 2833879"/>
              <a:gd name="connsiteX0" fmla="*/ 777 w 596854"/>
              <a:gd name="connsiteY0" fmla="*/ 1166157 h 2833879"/>
              <a:gd name="connsiteX1" fmla="*/ 22706 w 596854"/>
              <a:gd name="connsiteY1" fmla="*/ 0 h 2833879"/>
              <a:gd name="connsiteX2" fmla="*/ 354599 w 596854"/>
              <a:gd name="connsiteY2" fmla="*/ 1193502 h 2833879"/>
              <a:gd name="connsiteX3" fmla="*/ 596854 w 596854"/>
              <a:gd name="connsiteY3" fmla="*/ 2045286 h 2833879"/>
              <a:gd name="connsiteX4" fmla="*/ 5315 w 596854"/>
              <a:gd name="connsiteY4" fmla="*/ 2833879 h 2833879"/>
              <a:gd name="connsiteX5" fmla="*/ 777 w 596854"/>
              <a:gd name="connsiteY5" fmla="*/ 1166157 h 2833879"/>
              <a:gd name="connsiteX0" fmla="*/ 777 w 609054"/>
              <a:gd name="connsiteY0" fmla="*/ 1166157 h 2833879"/>
              <a:gd name="connsiteX1" fmla="*/ 22706 w 609054"/>
              <a:gd name="connsiteY1" fmla="*/ 0 h 2833879"/>
              <a:gd name="connsiteX2" fmla="*/ 609054 w 609054"/>
              <a:gd name="connsiteY2" fmla="*/ 424803 h 2833879"/>
              <a:gd name="connsiteX3" fmla="*/ 596854 w 609054"/>
              <a:gd name="connsiteY3" fmla="*/ 2045286 h 2833879"/>
              <a:gd name="connsiteX4" fmla="*/ 5315 w 609054"/>
              <a:gd name="connsiteY4" fmla="*/ 2833879 h 2833879"/>
              <a:gd name="connsiteX5" fmla="*/ 777 w 609054"/>
              <a:gd name="connsiteY5" fmla="*/ 1166157 h 2833879"/>
              <a:gd name="connsiteX0" fmla="*/ 777 w 609054"/>
              <a:gd name="connsiteY0" fmla="*/ 1166157 h 2833879"/>
              <a:gd name="connsiteX1" fmla="*/ 22706 w 609054"/>
              <a:gd name="connsiteY1" fmla="*/ 0 h 2833879"/>
              <a:gd name="connsiteX2" fmla="*/ 609054 w 609054"/>
              <a:gd name="connsiteY2" fmla="*/ 424803 h 2833879"/>
              <a:gd name="connsiteX3" fmla="*/ 596854 w 609054"/>
              <a:gd name="connsiteY3" fmla="*/ 2045286 h 2833879"/>
              <a:gd name="connsiteX4" fmla="*/ 5315 w 609054"/>
              <a:gd name="connsiteY4" fmla="*/ 2833879 h 2833879"/>
              <a:gd name="connsiteX5" fmla="*/ 777 w 609054"/>
              <a:gd name="connsiteY5" fmla="*/ 1166157 h 2833879"/>
              <a:gd name="connsiteX0" fmla="*/ 33384 w 641661"/>
              <a:gd name="connsiteY0" fmla="*/ 741354 h 2409076"/>
              <a:gd name="connsiteX1" fmla="*/ 0 w 641661"/>
              <a:gd name="connsiteY1" fmla="*/ 101146 h 2409076"/>
              <a:gd name="connsiteX2" fmla="*/ 641661 w 641661"/>
              <a:gd name="connsiteY2" fmla="*/ 0 h 2409076"/>
              <a:gd name="connsiteX3" fmla="*/ 629461 w 641661"/>
              <a:gd name="connsiteY3" fmla="*/ 1620483 h 2409076"/>
              <a:gd name="connsiteX4" fmla="*/ 37922 w 641661"/>
              <a:gd name="connsiteY4" fmla="*/ 2409076 h 2409076"/>
              <a:gd name="connsiteX5" fmla="*/ 33384 w 641661"/>
              <a:gd name="connsiteY5" fmla="*/ 741354 h 2409076"/>
              <a:gd name="connsiteX0" fmla="*/ 778 w 609055"/>
              <a:gd name="connsiteY0" fmla="*/ 741354 h 2409076"/>
              <a:gd name="connsiteX1" fmla="*/ 22711 w 609055"/>
              <a:gd name="connsiteY1" fmla="*/ 323663 h 2409076"/>
              <a:gd name="connsiteX2" fmla="*/ 609055 w 609055"/>
              <a:gd name="connsiteY2" fmla="*/ 0 h 2409076"/>
              <a:gd name="connsiteX3" fmla="*/ 596855 w 609055"/>
              <a:gd name="connsiteY3" fmla="*/ 1620483 h 2409076"/>
              <a:gd name="connsiteX4" fmla="*/ 5316 w 609055"/>
              <a:gd name="connsiteY4" fmla="*/ 2409076 h 2409076"/>
              <a:gd name="connsiteX5" fmla="*/ 778 w 609055"/>
              <a:gd name="connsiteY5" fmla="*/ 741354 h 2409076"/>
              <a:gd name="connsiteX0" fmla="*/ 336 w 608613"/>
              <a:gd name="connsiteY0" fmla="*/ 741354 h 2533133"/>
              <a:gd name="connsiteX1" fmla="*/ 22269 w 608613"/>
              <a:gd name="connsiteY1" fmla="*/ 323663 h 2533133"/>
              <a:gd name="connsiteX2" fmla="*/ 608613 w 608613"/>
              <a:gd name="connsiteY2" fmla="*/ 0 h 2533133"/>
              <a:gd name="connsiteX3" fmla="*/ 596413 w 608613"/>
              <a:gd name="connsiteY3" fmla="*/ 1620483 h 2533133"/>
              <a:gd name="connsiteX4" fmla="*/ 24179 w 608613"/>
              <a:gd name="connsiteY4" fmla="*/ 2533133 h 2533133"/>
              <a:gd name="connsiteX5" fmla="*/ 336 w 608613"/>
              <a:gd name="connsiteY5" fmla="*/ 741354 h 2533133"/>
              <a:gd name="connsiteX0" fmla="*/ 336 w 734098"/>
              <a:gd name="connsiteY0" fmla="*/ 417690 h 2209469"/>
              <a:gd name="connsiteX1" fmla="*/ 22269 w 734098"/>
              <a:gd name="connsiteY1" fmla="*/ -1 h 2209469"/>
              <a:gd name="connsiteX2" fmla="*/ 734098 w 734098"/>
              <a:gd name="connsiteY2" fmla="*/ 658446 h 2209469"/>
              <a:gd name="connsiteX3" fmla="*/ 596413 w 734098"/>
              <a:gd name="connsiteY3" fmla="*/ 1296819 h 2209469"/>
              <a:gd name="connsiteX4" fmla="*/ 24179 w 734098"/>
              <a:gd name="connsiteY4" fmla="*/ 2209469 h 2209469"/>
              <a:gd name="connsiteX5" fmla="*/ 336 w 734098"/>
              <a:gd name="connsiteY5" fmla="*/ 417690 h 2209469"/>
              <a:gd name="connsiteX0" fmla="*/ 336 w 734098"/>
              <a:gd name="connsiteY0" fmla="*/ 417692 h 2210435"/>
              <a:gd name="connsiteX1" fmla="*/ 22269 w 734098"/>
              <a:gd name="connsiteY1" fmla="*/ 1 h 2210435"/>
              <a:gd name="connsiteX2" fmla="*/ 734098 w 734098"/>
              <a:gd name="connsiteY2" fmla="*/ 658448 h 2210435"/>
              <a:gd name="connsiteX3" fmla="*/ 24179 w 734098"/>
              <a:gd name="connsiteY3" fmla="*/ 2209471 h 2210435"/>
              <a:gd name="connsiteX4" fmla="*/ 336 w 734098"/>
              <a:gd name="connsiteY4" fmla="*/ 417692 h 2210435"/>
              <a:gd name="connsiteX0" fmla="*/ 336 w 734098"/>
              <a:gd name="connsiteY0" fmla="*/ 417690 h 2210891"/>
              <a:gd name="connsiteX1" fmla="*/ 22269 w 734098"/>
              <a:gd name="connsiteY1" fmla="*/ -1 h 2210891"/>
              <a:gd name="connsiteX2" fmla="*/ 734098 w 734098"/>
              <a:gd name="connsiteY2" fmla="*/ 658446 h 2210891"/>
              <a:gd name="connsiteX3" fmla="*/ 24179 w 734098"/>
              <a:gd name="connsiteY3" fmla="*/ 2209469 h 2210891"/>
              <a:gd name="connsiteX4" fmla="*/ 336 w 734098"/>
              <a:gd name="connsiteY4" fmla="*/ 417690 h 2210891"/>
              <a:gd name="connsiteX0" fmla="*/ 336 w 734098"/>
              <a:gd name="connsiteY0" fmla="*/ 417692 h 2209470"/>
              <a:gd name="connsiteX1" fmla="*/ 22269 w 734098"/>
              <a:gd name="connsiteY1" fmla="*/ 1 h 2209470"/>
              <a:gd name="connsiteX2" fmla="*/ 734098 w 734098"/>
              <a:gd name="connsiteY2" fmla="*/ 658448 h 2209470"/>
              <a:gd name="connsiteX3" fmla="*/ 24179 w 734098"/>
              <a:gd name="connsiteY3" fmla="*/ 2209471 h 2209470"/>
              <a:gd name="connsiteX4" fmla="*/ 336 w 734098"/>
              <a:gd name="connsiteY4" fmla="*/ 417692 h 2209470"/>
              <a:gd name="connsiteX0" fmla="*/ 89820 w 799739"/>
              <a:gd name="connsiteY0" fmla="*/ 2209469 h 2209470"/>
              <a:gd name="connsiteX1" fmla="*/ 87910 w 799739"/>
              <a:gd name="connsiteY1" fmla="*/ -1 h 2209470"/>
              <a:gd name="connsiteX2" fmla="*/ 799739 w 799739"/>
              <a:gd name="connsiteY2" fmla="*/ 658446 h 2209470"/>
              <a:gd name="connsiteX3" fmla="*/ 89820 w 799739"/>
              <a:gd name="connsiteY3" fmla="*/ 2209469 h 2209470"/>
              <a:gd name="connsiteX0" fmla="*/ 89820 w 799739"/>
              <a:gd name="connsiteY0" fmla="*/ 2209471 h 2209470"/>
              <a:gd name="connsiteX1" fmla="*/ 87910 w 799739"/>
              <a:gd name="connsiteY1" fmla="*/ 1 h 2209470"/>
              <a:gd name="connsiteX2" fmla="*/ 799739 w 799739"/>
              <a:gd name="connsiteY2" fmla="*/ 658448 h 2209470"/>
              <a:gd name="connsiteX3" fmla="*/ 89820 w 799739"/>
              <a:gd name="connsiteY3" fmla="*/ 2209471 h 2209470"/>
              <a:gd name="connsiteX0" fmla="*/ 54216 w 764135"/>
              <a:gd name="connsiteY0" fmla="*/ 2209469 h 2209470"/>
              <a:gd name="connsiteX1" fmla="*/ 52306 w 764135"/>
              <a:gd name="connsiteY1" fmla="*/ -1 h 2209470"/>
              <a:gd name="connsiteX2" fmla="*/ 764135 w 764135"/>
              <a:gd name="connsiteY2" fmla="*/ 658446 h 2209470"/>
              <a:gd name="connsiteX3" fmla="*/ 54216 w 764135"/>
              <a:gd name="connsiteY3" fmla="*/ 2209469 h 2209470"/>
              <a:gd name="connsiteX0" fmla="*/ 1910 w 711829"/>
              <a:gd name="connsiteY0" fmla="*/ 2209471 h 2209470"/>
              <a:gd name="connsiteX1" fmla="*/ 0 w 711829"/>
              <a:gd name="connsiteY1" fmla="*/ 1 h 2209470"/>
              <a:gd name="connsiteX2" fmla="*/ 711829 w 711829"/>
              <a:gd name="connsiteY2" fmla="*/ 658448 h 2209470"/>
              <a:gd name="connsiteX3" fmla="*/ 1910 w 711829"/>
              <a:gd name="connsiteY3" fmla="*/ 2209471 h 2209470"/>
              <a:gd name="connsiteX0" fmla="*/ 55224 w 765143"/>
              <a:gd name="connsiteY0" fmla="*/ 2209469 h 2284017"/>
              <a:gd name="connsiteX1" fmla="*/ 50207 w 765143"/>
              <a:gd name="connsiteY1" fmla="*/ 1662586 h 2284017"/>
              <a:gd name="connsiteX2" fmla="*/ 53314 w 765143"/>
              <a:gd name="connsiteY2" fmla="*/ -1 h 2284017"/>
              <a:gd name="connsiteX3" fmla="*/ 765143 w 765143"/>
              <a:gd name="connsiteY3" fmla="*/ 658446 h 2284017"/>
              <a:gd name="connsiteX4" fmla="*/ 55224 w 765143"/>
              <a:gd name="connsiteY4" fmla="*/ 2209469 h 228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43" h="2284017">
                <a:moveTo>
                  <a:pt x="55224" y="2209469"/>
                </a:moveTo>
                <a:cubicBezTo>
                  <a:pt x="-66200" y="2459418"/>
                  <a:pt x="50525" y="2030831"/>
                  <a:pt x="50207" y="1662586"/>
                </a:cubicBezTo>
                <a:cubicBezTo>
                  <a:pt x="51243" y="1108390"/>
                  <a:pt x="52278" y="554195"/>
                  <a:pt x="53314" y="-1"/>
                </a:cubicBezTo>
                <a:lnTo>
                  <a:pt x="765143" y="658446"/>
                </a:lnTo>
                <a:lnTo>
                  <a:pt x="55224" y="2209469"/>
                </a:lnTo>
                <a:close/>
              </a:path>
            </a:pathLst>
          </a:custGeom>
          <a:solidFill>
            <a:srgbClr val="003E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1" name="Rectangle 10"/>
          <p:cNvSpPr/>
          <p:nvPr userDrawn="1"/>
        </p:nvSpPr>
        <p:spPr>
          <a:xfrm>
            <a:off x="-29585" y="0"/>
            <a:ext cx="6887585" cy="5143500"/>
          </a:xfrm>
          <a:prstGeom prst="rect">
            <a:avLst/>
          </a:prstGeom>
          <a:solidFill>
            <a:srgbClr val="003E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Rectangle 6"/>
          <p:cNvSpPr/>
          <p:nvPr userDrawn="1"/>
        </p:nvSpPr>
        <p:spPr>
          <a:xfrm rot="16200000">
            <a:off x="6415712" y="4705692"/>
            <a:ext cx="419490" cy="465086"/>
          </a:xfrm>
          <a:custGeom>
            <a:avLst/>
            <a:gdLst>
              <a:gd name="connsiteX0" fmla="*/ 0 w 322872"/>
              <a:gd name="connsiteY0" fmla="*/ 0 h 2456396"/>
              <a:gd name="connsiteX1" fmla="*/ 322872 w 322872"/>
              <a:gd name="connsiteY1" fmla="*/ 0 h 2456396"/>
              <a:gd name="connsiteX2" fmla="*/ 322872 w 322872"/>
              <a:gd name="connsiteY2" fmla="*/ 2456396 h 2456396"/>
              <a:gd name="connsiteX3" fmla="*/ 0 w 322872"/>
              <a:gd name="connsiteY3" fmla="*/ 2456396 h 2456396"/>
              <a:gd name="connsiteX4" fmla="*/ 0 w 322872"/>
              <a:gd name="connsiteY4" fmla="*/ 0 h 2456396"/>
              <a:gd name="connsiteX0" fmla="*/ 10763 w 322872"/>
              <a:gd name="connsiteY0" fmla="*/ 0 h 2897633"/>
              <a:gd name="connsiteX1" fmla="*/ 322872 w 322872"/>
              <a:gd name="connsiteY1" fmla="*/ 441237 h 2897633"/>
              <a:gd name="connsiteX2" fmla="*/ 322872 w 322872"/>
              <a:gd name="connsiteY2" fmla="*/ 2897633 h 2897633"/>
              <a:gd name="connsiteX3" fmla="*/ 0 w 322872"/>
              <a:gd name="connsiteY3" fmla="*/ 2897633 h 2897633"/>
              <a:gd name="connsiteX4" fmla="*/ 10763 w 322872"/>
              <a:gd name="connsiteY4" fmla="*/ 0 h 2897633"/>
              <a:gd name="connsiteX0" fmla="*/ 468 w 334474"/>
              <a:gd name="connsiteY0" fmla="*/ 0 h 2908582"/>
              <a:gd name="connsiteX1" fmla="*/ 334474 w 334474"/>
              <a:gd name="connsiteY1" fmla="*/ 452186 h 2908582"/>
              <a:gd name="connsiteX2" fmla="*/ 334474 w 334474"/>
              <a:gd name="connsiteY2" fmla="*/ 2908582 h 2908582"/>
              <a:gd name="connsiteX3" fmla="*/ 11602 w 334474"/>
              <a:gd name="connsiteY3" fmla="*/ 2908582 h 2908582"/>
              <a:gd name="connsiteX4" fmla="*/ 468 w 334474"/>
              <a:gd name="connsiteY4" fmla="*/ 0 h 2908582"/>
              <a:gd name="connsiteX0" fmla="*/ 3941 w 337947"/>
              <a:gd name="connsiteY0" fmla="*/ 0 h 2933741"/>
              <a:gd name="connsiteX1" fmla="*/ 337947 w 337947"/>
              <a:gd name="connsiteY1" fmla="*/ 452186 h 2933741"/>
              <a:gd name="connsiteX2" fmla="*/ 337947 w 337947"/>
              <a:gd name="connsiteY2" fmla="*/ 2908582 h 2933741"/>
              <a:gd name="connsiteX3" fmla="*/ 0 w 337947"/>
              <a:gd name="connsiteY3" fmla="*/ 2933741 h 2933741"/>
              <a:gd name="connsiteX4" fmla="*/ 3941 w 337947"/>
              <a:gd name="connsiteY4" fmla="*/ 0 h 2933741"/>
              <a:gd name="connsiteX0" fmla="*/ 3941 w 337947"/>
              <a:gd name="connsiteY0" fmla="*/ 0 h 2933741"/>
              <a:gd name="connsiteX1" fmla="*/ 337947 w 337947"/>
              <a:gd name="connsiteY1" fmla="*/ 1185405 h 2933741"/>
              <a:gd name="connsiteX2" fmla="*/ 337947 w 337947"/>
              <a:gd name="connsiteY2" fmla="*/ 2908582 h 2933741"/>
              <a:gd name="connsiteX3" fmla="*/ 0 w 337947"/>
              <a:gd name="connsiteY3" fmla="*/ 2933741 h 2933741"/>
              <a:gd name="connsiteX4" fmla="*/ 3941 w 337947"/>
              <a:gd name="connsiteY4" fmla="*/ 0 h 2933741"/>
              <a:gd name="connsiteX0" fmla="*/ 3939 w 337947"/>
              <a:gd name="connsiteY0" fmla="*/ 0 h 2184583"/>
              <a:gd name="connsiteX1" fmla="*/ 337947 w 337947"/>
              <a:gd name="connsiteY1" fmla="*/ 436247 h 2184583"/>
              <a:gd name="connsiteX2" fmla="*/ 337947 w 337947"/>
              <a:gd name="connsiteY2" fmla="*/ 2159424 h 2184583"/>
              <a:gd name="connsiteX3" fmla="*/ 0 w 337947"/>
              <a:gd name="connsiteY3" fmla="*/ 2184583 h 2184583"/>
              <a:gd name="connsiteX4" fmla="*/ 3939 w 337947"/>
              <a:gd name="connsiteY4" fmla="*/ 0 h 2184583"/>
              <a:gd name="connsiteX0" fmla="*/ 3939 w 337947"/>
              <a:gd name="connsiteY0" fmla="*/ 0 h 2184583"/>
              <a:gd name="connsiteX1" fmla="*/ 331580 w 337947"/>
              <a:gd name="connsiteY1" fmla="*/ 659403 h 2184583"/>
              <a:gd name="connsiteX2" fmla="*/ 337947 w 337947"/>
              <a:gd name="connsiteY2" fmla="*/ 2159424 h 2184583"/>
              <a:gd name="connsiteX3" fmla="*/ 0 w 337947"/>
              <a:gd name="connsiteY3" fmla="*/ 2184583 h 2184583"/>
              <a:gd name="connsiteX4" fmla="*/ 3939 w 337947"/>
              <a:gd name="connsiteY4" fmla="*/ 0 h 2184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47" h="2184583">
                <a:moveTo>
                  <a:pt x="3939" y="0"/>
                </a:moveTo>
                <a:lnTo>
                  <a:pt x="331580" y="659403"/>
                </a:lnTo>
                <a:cubicBezTo>
                  <a:pt x="333702" y="1159410"/>
                  <a:pt x="335825" y="1659417"/>
                  <a:pt x="337947" y="2159424"/>
                </a:cubicBezTo>
                <a:cubicBezTo>
                  <a:pt x="230323" y="2159424"/>
                  <a:pt x="107624" y="2184583"/>
                  <a:pt x="0" y="2184583"/>
                </a:cubicBezTo>
                <a:cubicBezTo>
                  <a:pt x="3588" y="1218705"/>
                  <a:pt x="351" y="965878"/>
                  <a:pt x="3939" y="0"/>
                </a:cubicBezTo>
                <a:close/>
              </a:path>
            </a:pathLst>
          </a:custGeom>
          <a:solidFill>
            <a:srgbClr val="12AE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Rectangle 5"/>
          <p:cNvSpPr/>
          <p:nvPr userDrawn="1"/>
        </p:nvSpPr>
        <p:spPr>
          <a:xfrm rot="16200000">
            <a:off x="3145723" y="1536831"/>
            <a:ext cx="429424" cy="6780038"/>
          </a:xfrm>
          <a:custGeom>
            <a:avLst/>
            <a:gdLst>
              <a:gd name="connsiteX0" fmla="*/ 0 w 572565"/>
              <a:gd name="connsiteY0" fmla="*/ 0 h 6691343"/>
              <a:gd name="connsiteX1" fmla="*/ 572565 w 572565"/>
              <a:gd name="connsiteY1" fmla="*/ 0 h 6691343"/>
              <a:gd name="connsiteX2" fmla="*/ 572565 w 572565"/>
              <a:gd name="connsiteY2" fmla="*/ 6691343 h 6691343"/>
              <a:gd name="connsiteX3" fmla="*/ 0 w 572565"/>
              <a:gd name="connsiteY3" fmla="*/ 6691343 h 6691343"/>
              <a:gd name="connsiteX4" fmla="*/ 0 w 572565"/>
              <a:gd name="connsiteY4" fmla="*/ 0 h 6691343"/>
              <a:gd name="connsiteX0" fmla="*/ 0 w 572565"/>
              <a:gd name="connsiteY0" fmla="*/ 0 h 6907335"/>
              <a:gd name="connsiteX1" fmla="*/ 572565 w 572565"/>
              <a:gd name="connsiteY1" fmla="*/ 0 h 6907335"/>
              <a:gd name="connsiteX2" fmla="*/ 572565 w 572565"/>
              <a:gd name="connsiteY2" fmla="*/ 6691343 h 6907335"/>
              <a:gd name="connsiteX3" fmla="*/ 0 w 572565"/>
              <a:gd name="connsiteY3" fmla="*/ 6907335 h 6907335"/>
              <a:gd name="connsiteX4" fmla="*/ 0 w 572565"/>
              <a:gd name="connsiteY4" fmla="*/ 0 h 6907335"/>
              <a:gd name="connsiteX0" fmla="*/ 0 w 572565"/>
              <a:gd name="connsiteY0" fmla="*/ 0 h 6907335"/>
              <a:gd name="connsiteX1" fmla="*/ 572565 w 572565"/>
              <a:gd name="connsiteY1" fmla="*/ 0 h 6907335"/>
              <a:gd name="connsiteX2" fmla="*/ 550668 w 572565"/>
              <a:gd name="connsiteY2" fmla="*/ 6031535 h 6907335"/>
              <a:gd name="connsiteX3" fmla="*/ 0 w 572565"/>
              <a:gd name="connsiteY3" fmla="*/ 6907335 h 6907335"/>
              <a:gd name="connsiteX4" fmla="*/ 0 w 572565"/>
              <a:gd name="connsiteY4" fmla="*/ 0 h 6907335"/>
              <a:gd name="connsiteX0" fmla="*/ 0 w 572565"/>
              <a:gd name="connsiteY0" fmla="*/ 0 h 6907335"/>
              <a:gd name="connsiteX1" fmla="*/ 572565 w 572565"/>
              <a:gd name="connsiteY1" fmla="*/ 0 h 6907335"/>
              <a:gd name="connsiteX2" fmla="*/ 558557 w 572565"/>
              <a:gd name="connsiteY2" fmla="*/ 6109885 h 6907335"/>
              <a:gd name="connsiteX3" fmla="*/ 0 w 572565"/>
              <a:gd name="connsiteY3" fmla="*/ 6907335 h 6907335"/>
              <a:gd name="connsiteX4" fmla="*/ 0 w 572565"/>
              <a:gd name="connsiteY4" fmla="*/ 0 h 690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65" h="6907335">
                <a:moveTo>
                  <a:pt x="0" y="0"/>
                </a:moveTo>
                <a:lnTo>
                  <a:pt x="572565" y="0"/>
                </a:lnTo>
                <a:cubicBezTo>
                  <a:pt x="567896" y="2036628"/>
                  <a:pt x="563226" y="4073257"/>
                  <a:pt x="558557" y="6109885"/>
                </a:cubicBezTo>
                <a:lnTo>
                  <a:pt x="0" y="6907335"/>
                </a:lnTo>
                <a:lnTo>
                  <a:pt x="0" y="0"/>
                </a:lnTo>
                <a:close/>
              </a:path>
            </a:pathLst>
          </a:custGeom>
          <a:solidFill>
            <a:srgbClr val="006B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5" name="Slide Number Placeholder 4"/>
          <p:cNvSpPr>
            <a:spLocks noGrp="1"/>
          </p:cNvSpPr>
          <p:nvPr>
            <p:ph type="sldNum" sz="quarter" idx="12"/>
          </p:nvPr>
        </p:nvSpPr>
        <p:spPr>
          <a:xfrm>
            <a:off x="6214875" y="4700869"/>
            <a:ext cx="308751" cy="261878"/>
          </a:xfrm>
          <a:prstGeom prst="rect">
            <a:avLst/>
          </a:prstGeom>
        </p:spPr>
        <p:txBody>
          <a:bodyPr/>
          <a:lstStyle>
            <a:lvl1pPr algn="ctr">
              <a:defRPr sz="450">
                <a:solidFill>
                  <a:srgbClr val="FFFFFF"/>
                </a:solidFill>
                <a:latin typeface="Century Gothic"/>
                <a:cs typeface="Century Gothic"/>
              </a:defRPr>
            </a:lvl1pPr>
          </a:lstStyle>
          <a:p>
            <a:fld id="{BCDABE75-962B-AC41-9667-5D0579DCC4F4}" type="slidenum">
              <a:rPr lang="en-US" smtClean="0"/>
              <a:pPr/>
              <a:t>‹#›</a:t>
            </a:fld>
            <a:endParaRPr lang="en-US" dirty="0"/>
          </a:p>
        </p:txBody>
      </p:sp>
      <p:sp>
        <p:nvSpPr>
          <p:cNvPr id="8" name="Rectangle 7"/>
          <p:cNvSpPr/>
          <p:nvPr userDrawn="1"/>
        </p:nvSpPr>
        <p:spPr>
          <a:xfrm rot="16200000">
            <a:off x="6150498" y="4545421"/>
            <a:ext cx="416304" cy="780367"/>
          </a:xfrm>
          <a:custGeom>
            <a:avLst/>
            <a:gdLst>
              <a:gd name="connsiteX0" fmla="*/ 0 w 334474"/>
              <a:gd name="connsiteY0" fmla="*/ 0 h 1196970"/>
              <a:gd name="connsiteX1" fmla="*/ 334474 w 334474"/>
              <a:gd name="connsiteY1" fmla="*/ 0 h 1196970"/>
              <a:gd name="connsiteX2" fmla="*/ 334474 w 334474"/>
              <a:gd name="connsiteY2" fmla="*/ 1196970 h 1196970"/>
              <a:gd name="connsiteX3" fmla="*/ 0 w 334474"/>
              <a:gd name="connsiteY3" fmla="*/ 1196970 h 1196970"/>
              <a:gd name="connsiteX4" fmla="*/ 0 w 334474"/>
              <a:gd name="connsiteY4" fmla="*/ 0 h 1196970"/>
              <a:gd name="connsiteX0" fmla="*/ 0 w 334474"/>
              <a:gd name="connsiteY0" fmla="*/ 273717 h 1470687"/>
              <a:gd name="connsiteX1" fmla="*/ 334474 w 334474"/>
              <a:gd name="connsiteY1" fmla="*/ 0 h 1470687"/>
              <a:gd name="connsiteX2" fmla="*/ 334474 w 334474"/>
              <a:gd name="connsiteY2" fmla="*/ 1470687 h 1470687"/>
              <a:gd name="connsiteX3" fmla="*/ 0 w 334474"/>
              <a:gd name="connsiteY3" fmla="*/ 1470687 h 1470687"/>
              <a:gd name="connsiteX4" fmla="*/ 0 w 334474"/>
              <a:gd name="connsiteY4" fmla="*/ 273717 h 1470687"/>
              <a:gd name="connsiteX0" fmla="*/ 0 w 411107"/>
              <a:gd name="connsiteY0" fmla="*/ 1018230 h 1470687"/>
              <a:gd name="connsiteX1" fmla="*/ 411107 w 411107"/>
              <a:gd name="connsiteY1" fmla="*/ 0 h 1470687"/>
              <a:gd name="connsiteX2" fmla="*/ 411107 w 411107"/>
              <a:gd name="connsiteY2" fmla="*/ 1470687 h 1470687"/>
              <a:gd name="connsiteX3" fmla="*/ 76633 w 411107"/>
              <a:gd name="connsiteY3" fmla="*/ 1470687 h 1470687"/>
              <a:gd name="connsiteX4" fmla="*/ 0 w 411107"/>
              <a:gd name="connsiteY4" fmla="*/ 1018230 h 1470687"/>
              <a:gd name="connsiteX0" fmla="*/ 0 w 411107"/>
              <a:gd name="connsiteY0" fmla="*/ 832102 h 1470687"/>
              <a:gd name="connsiteX1" fmla="*/ 411107 w 411107"/>
              <a:gd name="connsiteY1" fmla="*/ 0 h 1470687"/>
              <a:gd name="connsiteX2" fmla="*/ 411107 w 411107"/>
              <a:gd name="connsiteY2" fmla="*/ 1470687 h 1470687"/>
              <a:gd name="connsiteX3" fmla="*/ 76633 w 411107"/>
              <a:gd name="connsiteY3" fmla="*/ 1470687 h 1470687"/>
              <a:gd name="connsiteX4" fmla="*/ 0 w 411107"/>
              <a:gd name="connsiteY4" fmla="*/ 832102 h 1470687"/>
              <a:gd name="connsiteX0" fmla="*/ 0 w 345421"/>
              <a:gd name="connsiteY0" fmla="*/ 886846 h 1470687"/>
              <a:gd name="connsiteX1" fmla="*/ 345421 w 345421"/>
              <a:gd name="connsiteY1" fmla="*/ 0 h 1470687"/>
              <a:gd name="connsiteX2" fmla="*/ 345421 w 345421"/>
              <a:gd name="connsiteY2" fmla="*/ 1470687 h 1470687"/>
              <a:gd name="connsiteX3" fmla="*/ 10947 w 345421"/>
              <a:gd name="connsiteY3" fmla="*/ 1470687 h 1470687"/>
              <a:gd name="connsiteX4" fmla="*/ 0 w 345421"/>
              <a:gd name="connsiteY4" fmla="*/ 886846 h 1470687"/>
              <a:gd name="connsiteX0" fmla="*/ 56288 w 334474"/>
              <a:gd name="connsiteY0" fmla="*/ 916728 h 1470687"/>
              <a:gd name="connsiteX1" fmla="*/ 334474 w 334474"/>
              <a:gd name="connsiteY1" fmla="*/ 0 h 1470687"/>
              <a:gd name="connsiteX2" fmla="*/ 334474 w 334474"/>
              <a:gd name="connsiteY2" fmla="*/ 1470687 h 1470687"/>
              <a:gd name="connsiteX3" fmla="*/ 0 w 334474"/>
              <a:gd name="connsiteY3" fmla="*/ 1470687 h 1470687"/>
              <a:gd name="connsiteX4" fmla="*/ 56288 w 334474"/>
              <a:gd name="connsiteY4" fmla="*/ 916728 h 1470687"/>
              <a:gd name="connsiteX0" fmla="*/ 56288 w 371827"/>
              <a:gd name="connsiteY0" fmla="*/ 700081 h 1254040"/>
              <a:gd name="connsiteX1" fmla="*/ 371827 w 371827"/>
              <a:gd name="connsiteY1" fmla="*/ 0 h 1254040"/>
              <a:gd name="connsiteX2" fmla="*/ 334474 w 371827"/>
              <a:gd name="connsiteY2" fmla="*/ 1254040 h 1254040"/>
              <a:gd name="connsiteX3" fmla="*/ 0 w 371827"/>
              <a:gd name="connsiteY3" fmla="*/ 1254040 h 1254040"/>
              <a:gd name="connsiteX4" fmla="*/ 56288 w 371827"/>
              <a:gd name="connsiteY4" fmla="*/ 700081 h 1254040"/>
              <a:gd name="connsiteX0" fmla="*/ 56288 w 431591"/>
              <a:gd name="connsiteY0" fmla="*/ 199552 h 753511"/>
              <a:gd name="connsiteX1" fmla="*/ 431591 w 431591"/>
              <a:gd name="connsiteY1" fmla="*/ 0 h 753511"/>
              <a:gd name="connsiteX2" fmla="*/ 334474 w 431591"/>
              <a:gd name="connsiteY2" fmla="*/ 753511 h 753511"/>
              <a:gd name="connsiteX3" fmla="*/ 0 w 431591"/>
              <a:gd name="connsiteY3" fmla="*/ 753511 h 753511"/>
              <a:gd name="connsiteX4" fmla="*/ 56288 w 431591"/>
              <a:gd name="connsiteY4" fmla="*/ 199552 h 753511"/>
              <a:gd name="connsiteX0" fmla="*/ 56288 w 498826"/>
              <a:gd name="connsiteY0" fmla="*/ 139787 h 693746"/>
              <a:gd name="connsiteX1" fmla="*/ 498826 w 498826"/>
              <a:gd name="connsiteY1" fmla="*/ 0 h 693746"/>
              <a:gd name="connsiteX2" fmla="*/ 334474 w 498826"/>
              <a:gd name="connsiteY2" fmla="*/ 693746 h 693746"/>
              <a:gd name="connsiteX3" fmla="*/ 0 w 498826"/>
              <a:gd name="connsiteY3" fmla="*/ 693746 h 693746"/>
              <a:gd name="connsiteX4" fmla="*/ 56288 w 498826"/>
              <a:gd name="connsiteY4" fmla="*/ 139787 h 693746"/>
              <a:gd name="connsiteX0" fmla="*/ 56288 w 468943"/>
              <a:gd name="connsiteY0" fmla="*/ 154729 h 708688"/>
              <a:gd name="connsiteX1" fmla="*/ 468943 w 468943"/>
              <a:gd name="connsiteY1" fmla="*/ 0 h 708688"/>
              <a:gd name="connsiteX2" fmla="*/ 334474 w 468943"/>
              <a:gd name="connsiteY2" fmla="*/ 708688 h 708688"/>
              <a:gd name="connsiteX3" fmla="*/ 0 w 468943"/>
              <a:gd name="connsiteY3" fmla="*/ 708688 h 708688"/>
              <a:gd name="connsiteX4" fmla="*/ 56288 w 468943"/>
              <a:gd name="connsiteY4" fmla="*/ 154729 h 708688"/>
              <a:gd name="connsiteX0" fmla="*/ 0 w 412655"/>
              <a:gd name="connsiteY0" fmla="*/ 154729 h 731100"/>
              <a:gd name="connsiteX1" fmla="*/ 412655 w 412655"/>
              <a:gd name="connsiteY1" fmla="*/ 0 h 731100"/>
              <a:gd name="connsiteX2" fmla="*/ 278186 w 412655"/>
              <a:gd name="connsiteY2" fmla="*/ 708688 h 731100"/>
              <a:gd name="connsiteX3" fmla="*/ 70712 w 412655"/>
              <a:gd name="connsiteY3" fmla="*/ 731100 h 731100"/>
              <a:gd name="connsiteX4" fmla="*/ 0 w 412655"/>
              <a:gd name="connsiteY4" fmla="*/ 154729 h 731100"/>
              <a:gd name="connsiteX0" fmla="*/ 3993 w 341943"/>
              <a:gd name="connsiteY0" fmla="*/ 154729 h 731100"/>
              <a:gd name="connsiteX1" fmla="*/ 341943 w 341943"/>
              <a:gd name="connsiteY1" fmla="*/ 0 h 731100"/>
              <a:gd name="connsiteX2" fmla="*/ 207474 w 341943"/>
              <a:gd name="connsiteY2" fmla="*/ 708688 h 731100"/>
              <a:gd name="connsiteX3" fmla="*/ 0 w 341943"/>
              <a:gd name="connsiteY3" fmla="*/ 731100 h 731100"/>
              <a:gd name="connsiteX4" fmla="*/ 3993 w 341943"/>
              <a:gd name="connsiteY4" fmla="*/ 154729 h 731100"/>
              <a:gd name="connsiteX0" fmla="*/ 3993 w 341943"/>
              <a:gd name="connsiteY0" fmla="*/ 154729 h 753511"/>
              <a:gd name="connsiteX1" fmla="*/ 341943 w 341943"/>
              <a:gd name="connsiteY1" fmla="*/ 0 h 753511"/>
              <a:gd name="connsiteX2" fmla="*/ 20709 w 341943"/>
              <a:gd name="connsiteY2" fmla="*/ 753511 h 753511"/>
              <a:gd name="connsiteX3" fmla="*/ 0 w 341943"/>
              <a:gd name="connsiteY3" fmla="*/ 731100 h 753511"/>
              <a:gd name="connsiteX4" fmla="*/ 3993 w 341943"/>
              <a:gd name="connsiteY4" fmla="*/ 154729 h 753511"/>
              <a:gd name="connsiteX0" fmla="*/ 3993 w 341943"/>
              <a:gd name="connsiteY0" fmla="*/ 125934 h 753511"/>
              <a:gd name="connsiteX1" fmla="*/ 341943 w 341943"/>
              <a:gd name="connsiteY1" fmla="*/ 0 h 753511"/>
              <a:gd name="connsiteX2" fmla="*/ 20709 w 341943"/>
              <a:gd name="connsiteY2" fmla="*/ 753511 h 753511"/>
              <a:gd name="connsiteX3" fmla="*/ 0 w 341943"/>
              <a:gd name="connsiteY3" fmla="*/ 731100 h 753511"/>
              <a:gd name="connsiteX4" fmla="*/ 3993 w 341943"/>
              <a:gd name="connsiteY4" fmla="*/ 125934 h 753511"/>
              <a:gd name="connsiteX0" fmla="*/ 8969 w 346919"/>
              <a:gd name="connsiteY0" fmla="*/ 125934 h 799588"/>
              <a:gd name="connsiteX1" fmla="*/ 346919 w 346919"/>
              <a:gd name="connsiteY1" fmla="*/ 0 h 799588"/>
              <a:gd name="connsiteX2" fmla="*/ 0 w 346919"/>
              <a:gd name="connsiteY2" fmla="*/ 799588 h 799588"/>
              <a:gd name="connsiteX3" fmla="*/ 4976 w 346919"/>
              <a:gd name="connsiteY3" fmla="*/ 731100 h 799588"/>
              <a:gd name="connsiteX4" fmla="*/ 8969 w 346919"/>
              <a:gd name="connsiteY4" fmla="*/ 125934 h 799588"/>
              <a:gd name="connsiteX0" fmla="*/ 8969 w 322730"/>
              <a:gd name="connsiteY0" fmla="*/ 62529 h 736183"/>
              <a:gd name="connsiteX1" fmla="*/ 322730 w 322730"/>
              <a:gd name="connsiteY1" fmla="*/ 0 h 736183"/>
              <a:gd name="connsiteX2" fmla="*/ 0 w 322730"/>
              <a:gd name="connsiteY2" fmla="*/ 736183 h 736183"/>
              <a:gd name="connsiteX3" fmla="*/ 4976 w 322730"/>
              <a:gd name="connsiteY3" fmla="*/ 667695 h 736183"/>
              <a:gd name="connsiteX4" fmla="*/ 8969 w 322730"/>
              <a:gd name="connsiteY4" fmla="*/ 62529 h 736183"/>
              <a:gd name="connsiteX0" fmla="*/ 8969 w 319707"/>
              <a:gd name="connsiteY0" fmla="*/ 47609 h 721263"/>
              <a:gd name="connsiteX1" fmla="*/ 319707 w 319707"/>
              <a:gd name="connsiteY1" fmla="*/ 0 h 721263"/>
              <a:gd name="connsiteX2" fmla="*/ 0 w 319707"/>
              <a:gd name="connsiteY2" fmla="*/ 721263 h 721263"/>
              <a:gd name="connsiteX3" fmla="*/ 4976 w 319707"/>
              <a:gd name="connsiteY3" fmla="*/ 652775 h 721263"/>
              <a:gd name="connsiteX4" fmla="*/ 8969 w 319707"/>
              <a:gd name="connsiteY4" fmla="*/ 47609 h 721263"/>
              <a:gd name="connsiteX0" fmla="*/ 11993 w 319707"/>
              <a:gd name="connsiteY0" fmla="*/ 125932 h 721263"/>
              <a:gd name="connsiteX1" fmla="*/ 319707 w 319707"/>
              <a:gd name="connsiteY1" fmla="*/ 0 h 721263"/>
              <a:gd name="connsiteX2" fmla="*/ 0 w 319707"/>
              <a:gd name="connsiteY2" fmla="*/ 721263 h 721263"/>
              <a:gd name="connsiteX3" fmla="*/ 4976 w 319707"/>
              <a:gd name="connsiteY3" fmla="*/ 652775 h 721263"/>
              <a:gd name="connsiteX4" fmla="*/ 11993 w 319707"/>
              <a:gd name="connsiteY4" fmla="*/ 125932 h 721263"/>
              <a:gd name="connsiteX0" fmla="*/ 11993 w 307613"/>
              <a:gd name="connsiteY0" fmla="*/ 118472 h 713803"/>
              <a:gd name="connsiteX1" fmla="*/ 307613 w 307613"/>
              <a:gd name="connsiteY1" fmla="*/ 0 h 713803"/>
              <a:gd name="connsiteX2" fmla="*/ 0 w 307613"/>
              <a:gd name="connsiteY2" fmla="*/ 713803 h 713803"/>
              <a:gd name="connsiteX3" fmla="*/ 4976 w 307613"/>
              <a:gd name="connsiteY3" fmla="*/ 645315 h 713803"/>
              <a:gd name="connsiteX4" fmla="*/ 11993 w 307613"/>
              <a:gd name="connsiteY4" fmla="*/ 118472 h 713803"/>
              <a:gd name="connsiteX0" fmla="*/ 11993 w 307613"/>
              <a:gd name="connsiteY0" fmla="*/ 111012 h 706343"/>
              <a:gd name="connsiteX1" fmla="*/ 307613 w 307613"/>
              <a:gd name="connsiteY1" fmla="*/ 0 h 706343"/>
              <a:gd name="connsiteX2" fmla="*/ 0 w 307613"/>
              <a:gd name="connsiteY2" fmla="*/ 706343 h 706343"/>
              <a:gd name="connsiteX3" fmla="*/ 4976 w 307613"/>
              <a:gd name="connsiteY3" fmla="*/ 637855 h 706343"/>
              <a:gd name="connsiteX4" fmla="*/ 11993 w 307613"/>
              <a:gd name="connsiteY4" fmla="*/ 111012 h 706343"/>
              <a:gd name="connsiteX0" fmla="*/ 11993 w 307613"/>
              <a:gd name="connsiteY0" fmla="*/ 111012 h 706343"/>
              <a:gd name="connsiteX1" fmla="*/ 307613 w 307613"/>
              <a:gd name="connsiteY1" fmla="*/ 0 h 706343"/>
              <a:gd name="connsiteX2" fmla="*/ 0 w 307613"/>
              <a:gd name="connsiteY2" fmla="*/ 706343 h 706343"/>
              <a:gd name="connsiteX3" fmla="*/ 11993 w 307613"/>
              <a:gd name="connsiteY3" fmla="*/ 111012 h 706343"/>
              <a:gd name="connsiteX0" fmla="*/ 5948 w 301568"/>
              <a:gd name="connsiteY0" fmla="*/ 111012 h 691426"/>
              <a:gd name="connsiteX1" fmla="*/ 301568 w 301568"/>
              <a:gd name="connsiteY1" fmla="*/ 0 h 691426"/>
              <a:gd name="connsiteX2" fmla="*/ 0 w 301568"/>
              <a:gd name="connsiteY2" fmla="*/ 691426 h 691426"/>
              <a:gd name="connsiteX3" fmla="*/ 5948 w 301568"/>
              <a:gd name="connsiteY3" fmla="*/ 111012 h 691426"/>
              <a:gd name="connsiteX0" fmla="*/ 562 w 296182"/>
              <a:gd name="connsiteY0" fmla="*/ 111012 h 698885"/>
              <a:gd name="connsiteX1" fmla="*/ 296182 w 296182"/>
              <a:gd name="connsiteY1" fmla="*/ 0 h 698885"/>
              <a:gd name="connsiteX2" fmla="*/ 661 w 296182"/>
              <a:gd name="connsiteY2" fmla="*/ 698885 h 698885"/>
              <a:gd name="connsiteX3" fmla="*/ 562 w 296182"/>
              <a:gd name="connsiteY3" fmla="*/ 111012 h 698885"/>
              <a:gd name="connsiteX0" fmla="*/ 8972 w 295521"/>
              <a:gd name="connsiteY0" fmla="*/ 111014 h 698885"/>
              <a:gd name="connsiteX1" fmla="*/ 295521 w 295521"/>
              <a:gd name="connsiteY1" fmla="*/ 0 h 698885"/>
              <a:gd name="connsiteX2" fmla="*/ 0 w 295521"/>
              <a:gd name="connsiteY2" fmla="*/ 698885 h 698885"/>
              <a:gd name="connsiteX3" fmla="*/ 8972 w 295521"/>
              <a:gd name="connsiteY3" fmla="*/ 111014 h 698885"/>
              <a:gd name="connsiteX0" fmla="*/ 17498 w 304047"/>
              <a:gd name="connsiteY0" fmla="*/ 111014 h 819826"/>
              <a:gd name="connsiteX1" fmla="*/ 304047 w 304047"/>
              <a:gd name="connsiteY1" fmla="*/ 0 h 819826"/>
              <a:gd name="connsiteX2" fmla="*/ 0 w 304047"/>
              <a:gd name="connsiteY2" fmla="*/ 819826 h 819826"/>
              <a:gd name="connsiteX3" fmla="*/ 17498 w 304047"/>
              <a:gd name="connsiteY3" fmla="*/ 111014 h 819826"/>
              <a:gd name="connsiteX0" fmla="*/ 17498 w 304047"/>
              <a:gd name="connsiteY0" fmla="*/ 111014 h 851376"/>
              <a:gd name="connsiteX1" fmla="*/ 304047 w 304047"/>
              <a:gd name="connsiteY1" fmla="*/ 0 h 851376"/>
              <a:gd name="connsiteX2" fmla="*/ 0 w 304047"/>
              <a:gd name="connsiteY2" fmla="*/ 851376 h 851376"/>
              <a:gd name="connsiteX3" fmla="*/ 17498 w 304047"/>
              <a:gd name="connsiteY3" fmla="*/ 111014 h 851376"/>
              <a:gd name="connsiteX0" fmla="*/ 4709 w 291258"/>
              <a:gd name="connsiteY0" fmla="*/ 111014 h 809310"/>
              <a:gd name="connsiteX1" fmla="*/ 291258 w 291258"/>
              <a:gd name="connsiteY1" fmla="*/ 0 h 809310"/>
              <a:gd name="connsiteX2" fmla="*/ 0 w 291258"/>
              <a:gd name="connsiteY2" fmla="*/ 809310 h 809310"/>
              <a:gd name="connsiteX3" fmla="*/ 4709 w 291258"/>
              <a:gd name="connsiteY3" fmla="*/ 111014 h 809310"/>
              <a:gd name="connsiteX0" fmla="*/ 630 w 287179"/>
              <a:gd name="connsiteY0" fmla="*/ 111014 h 735694"/>
              <a:gd name="connsiteX1" fmla="*/ 287179 w 287179"/>
              <a:gd name="connsiteY1" fmla="*/ 0 h 735694"/>
              <a:gd name="connsiteX2" fmla="*/ 184 w 287179"/>
              <a:gd name="connsiteY2" fmla="*/ 735694 h 735694"/>
              <a:gd name="connsiteX3" fmla="*/ 630 w 287179"/>
              <a:gd name="connsiteY3" fmla="*/ 111014 h 735694"/>
              <a:gd name="connsiteX0" fmla="*/ 4710 w 291259"/>
              <a:gd name="connsiteY0" fmla="*/ 111014 h 777760"/>
              <a:gd name="connsiteX1" fmla="*/ 291259 w 291259"/>
              <a:gd name="connsiteY1" fmla="*/ 0 h 777760"/>
              <a:gd name="connsiteX2" fmla="*/ 0 w 291259"/>
              <a:gd name="connsiteY2" fmla="*/ 777760 h 777760"/>
              <a:gd name="connsiteX3" fmla="*/ 4710 w 291259"/>
              <a:gd name="connsiteY3" fmla="*/ 111014 h 777760"/>
              <a:gd name="connsiteX0" fmla="*/ 4710 w 286996"/>
              <a:gd name="connsiteY0" fmla="*/ 16364 h 683110"/>
              <a:gd name="connsiteX1" fmla="*/ 286996 w 286996"/>
              <a:gd name="connsiteY1" fmla="*/ 0 h 683110"/>
              <a:gd name="connsiteX2" fmla="*/ 0 w 286996"/>
              <a:gd name="connsiteY2" fmla="*/ 683110 h 683110"/>
              <a:gd name="connsiteX3" fmla="*/ 4710 w 286996"/>
              <a:gd name="connsiteY3" fmla="*/ 16364 h 683110"/>
              <a:gd name="connsiteX0" fmla="*/ 4710 w 295522"/>
              <a:gd name="connsiteY0" fmla="*/ 0 h 666746"/>
              <a:gd name="connsiteX1" fmla="*/ 295522 w 295522"/>
              <a:gd name="connsiteY1" fmla="*/ 9927 h 666746"/>
              <a:gd name="connsiteX2" fmla="*/ 0 w 295522"/>
              <a:gd name="connsiteY2" fmla="*/ 666746 h 666746"/>
              <a:gd name="connsiteX3" fmla="*/ 4710 w 295522"/>
              <a:gd name="connsiteY3" fmla="*/ 0 h 666746"/>
              <a:gd name="connsiteX0" fmla="*/ 4710 w 299785"/>
              <a:gd name="connsiteY0" fmla="*/ 5848 h 672594"/>
              <a:gd name="connsiteX1" fmla="*/ 299785 w 299785"/>
              <a:gd name="connsiteY1" fmla="*/ 0 h 672594"/>
              <a:gd name="connsiteX2" fmla="*/ 0 w 299785"/>
              <a:gd name="connsiteY2" fmla="*/ 672594 h 672594"/>
              <a:gd name="connsiteX3" fmla="*/ 4710 w 299785"/>
              <a:gd name="connsiteY3" fmla="*/ 5848 h 672594"/>
              <a:gd name="connsiteX0" fmla="*/ 4710 w 308311"/>
              <a:gd name="connsiteY0" fmla="*/ 105756 h 772502"/>
              <a:gd name="connsiteX1" fmla="*/ 308311 w 308311"/>
              <a:gd name="connsiteY1" fmla="*/ 0 h 772502"/>
              <a:gd name="connsiteX2" fmla="*/ 0 w 308311"/>
              <a:gd name="connsiteY2" fmla="*/ 772502 h 772502"/>
              <a:gd name="connsiteX3" fmla="*/ 4710 w 308311"/>
              <a:gd name="connsiteY3" fmla="*/ 105756 h 772502"/>
              <a:gd name="connsiteX0" fmla="*/ 4710 w 321100"/>
              <a:gd name="connsiteY0" fmla="*/ 58429 h 725175"/>
              <a:gd name="connsiteX1" fmla="*/ 321100 w 321100"/>
              <a:gd name="connsiteY1" fmla="*/ 0 h 725175"/>
              <a:gd name="connsiteX2" fmla="*/ 0 w 321100"/>
              <a:gd name="connsiteY2" fmla="*/ 725175 h 725175"/>
              <a:gd name="connsiteX3" fmla="*/ 4710 w 321100"/>
              <a:gd name="connsiteY3" fmla="*/ 58429 h 725175"/>
              <a:gd name="connsiteX0" fmla="*/ 629 w 321282"/>
              <a:gd name="connsiteY0" fmla="*/ 216178 h 725175"/>
              <a:gd name="connsiteX1" fmla="*/ 321282 w 321282"/>
              <a:gd name="connsiteY1" fmla="*/ 0 h 725175"/>
              <a:gd name="connsiteX2" fmla="*/ 182 w 321282"/>
              <a:gd name="connsiteY2" fmla="*/ 725175 h 725175"/>
              <a:gd name="connsiteX3" fmla="*/ 629 w 321282"/>
              <a:gd name="connsiteY3" fmla="*/ 216178 h 725175"/>
              <a:gd name="connsiteX0" fmla="*/ 629 w 312756"/>
              <a:gd name="connsiteY0" fmla="*/ 200402 h 709399"/>
              <a:gd name="connsiteX1" fmla="*/ 312756 w 312756"/>
              <a:gd name="connsiteY1" fmla="*/ 0 h 709399"/>
              <a:gd name="connsiteX2" fmla="*/ 182 w 312756"/>
              <a:gd name="connsiteY2" fmla="*/ 709399 h 709399"/>
              <a:gd name="connsiteX3" fmla="*/ 629 w 312756"/>
              <a:gd name="connsiteY3" fmla="*/ 200402 h 709399"/>
              <a:gd name="connsiteX0" fmla="*/ 629 w 299967"/>
              <a:gd name="connsiteY0" fmla="*/ 184626 h 693623"/>
              <a:gd name="connsiteX1" fmla="*/ 299967 w 299967"/>
              <a:gd name="connsiteY1" fmla="*/ 0 h 693623"/>
              <a:gd name="connsiteX2" fmla="*/ 182 w 299967"/>
              <a:gd name="connsiteY2" fmla="*/ 693623 h 693623"/>
              <a:gd name="connsiteX3" fmla="*/ 629 w 299967"/>
              <a:gd name="connsiteY3" fmla="*/ 184626 h 693623"/>
            </a:gdLst>
            <a:ahLst/>
            <a:cxnLst>
              <a:cxn ang="0">
                <a:pos x="connsiteX0" y="connsiteY0"/>
              </a:cxn>
              <a:cxn ang="0">
                <a:pos x="connsiteX1" y="connsiteY1"/>
              </a:cxn>
              <a:cxn ang="0">
                <a:pos x="connsiteX2" y="connsiteY2"/>
              </a:cxn>
              <a:cxn ang="0">
                <a:pos x="connsiteX3" y="connsiteY3"/>
              </a:cxn>
            </a:cxnLst>
            <a:rect l="l" t="t" r="r" b="b"/>
            <a:pathLst>
              <a:path w="299967" h="693623">
                <a:moveTo>
                  <a:pt x="629" y="184626"/>
                </a:moveTo>
                <a:lnTo>
                  <a:pt x="299967" y="0"/>
                </a:lnTo>
                <a:lnTo>
                  <a:pt x="182" y="693623"/>
                </a:lnTo>
                <a:cubicBezTo>
                  <a:pt x="2165" y="500152"/>
                  <a:pt x="-1354" y="378097"/>
                  <a:pt x="629" y="184626"/>
                </a:cubicBezTo>
                <a:close/>
              </a:path>
            </a:pathLst>
          </a:custGeom>
          <a:solidFill>
            <a:srgbClr val="00F8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10" name="Picture 9" descr="HARCA Logo_PNG_WHITE-03.png"/>
          <p:cNvPicPr>
            <a:picLocks noChangeAspect="1"/>
          </p:cNvPicPr>
          <p:nvPr userDrawn="1"/>
        </p:nvPicPr>
        <p:blipFill>
          <a:blip r:embed="rId2" cstate="print"/>
          <a:stretch>
            <a:fillRect/>
          </a:stretch>
        </p:blipFill>
        <p:spPr>
          <a:xfrm>
            <a:off x="5493067" y="4759470"/>
            <a:ext cx="576547" cy="376678"/>
          </a:xfrm>
          <a:prstGeom prst="rect">
            <a:avLst/>
          </a:prstGeom>
        </p:spPr>
      </p:pic>
      <p:pic>
        <p:nvPicPr>
          <p:cNvPr id="4" name="Picture 3" descr="TITLE ARROW-01.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0734" t="41894" r="62502" b="29369"/>
          <a:stretch/>
        </p:blipFill>
        <p:spPr>
          <a:xfrm>
            <a:off x="213422" y="226038"/>
            <a:ext cx="252082" cy="432116"/>
          </a:xfrm>
          <a:prstGeom prst="rect">
            <a:avLst/>
          </a:prstGeom>
        </p:spPr>
      </p:pic>
    </p:spTree>
    <p:extLst>
      <p:ext uri="{BB962C8B-B14F-4D97-AF65-F5344CB8AC3E}">
        <p14:creationId xmlns:p14="http://schemas.microsoft.com/office/powerpoint/2010/main" val="12799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p:txBody>
          <a:bodyPr/>
          <a:lstStyle>
            <a:lvl3pPr>
              <a:buClr>
                <a:srgbClr val="161B65"/>
              </a:buClr>
              <a:buFont typeface="Wingdings" pitchFamily="2" charset="2"/>
              <a:buChar char="§"/>
              <a:defRPr sz="1013">
                <a:latin typeface="Century Gothic" pitchFamily="34" charset="0"/>
              </a:defRPr>
            </a:lvl3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342900" y="4767263"/>
            <a:ext cx="1600200" cy="273844"/>
          </a:xfrm>
          <a:prstGeom prst="rect">
            <a:avLst/>
          </a:prstGeom>
        </p:spPr>
        <p:txBody>
          <a:bodyPr/>
          <a:lstStyle>
            <a:lvl1pPr fontAlgn="auto">
              <a:spcBef>
                <a:spcPts val="0"/>
              </a:spcBef>
              <a:spcAft>
                <a:spcPts val="0"/>
              </a:spcAft>
              <a:defRPr>
                <a:latin typeface="+mn-lt"/>
              </a:defRPr>
            </a:lvl1pPr>
          </a:lstStyle>
          <a:p>
            <a:pPr>
              <a:defRPr/>
            </a:pPr>
            <a:fld id="{13F571B2-E107-4032-B32A-759A13C75D44}" type="datetime1">
              <a:rPr lang="en-GB" smtClean="0"/>
              <a:t>11/10/2019</a:t>
            </a:fld>
            <a:endParaRPr lang="en-US" dirty="0"/>
          </a:p>
        </p:txBody>
      </p:sp>
      <p:sp>
        <p:nvSpPr>
          <p:cNvPr id="8" name="Text Placeholder 7"/>
          <p:cNvSpPr>
            <a:spLocks noGrp="1"/>
          </p:cNvSpPr>
          <p:nvPr>
            <p:ph type="body" sz="quarter" idx="13" hasCustomPrompt="1"/>
          </p:nvPr>
        </p:nvSpPr>
        <p:spPr>
          <a:xfrm>
            <a:off x="342900" y="735546"/>
            <a:ext cx="6172200" cy="324036"/>
          </a:xfrm>
        </p:spPr>
        <p:txBody>
          <a:bodyPr anchor="b"/>
          <a:lstStyle>
            <a:lvl1pPr>
              <a:buNone/>
              <a:defRPr sz="1350" b="1" baseline="0">
                <a:solidFill>
                  <a:srgbClr val="0E3288"/>
                </a:solidFill>
              </a:defRPr>
            </a:lvl1pPr>
          </a:lstStyle>
          <a:p>
            <a:pPr lvl="0"/>
            <a:r>
              <a:rPr lang="en-US" dirty="0" smtClean="0"/>
              <a:t>Click to add subtitle</a:t>
            </a:r>
          </a:p>
        </p:txBody>
      </p:sp>
    </p:spTree>
    <p:extLst>
      <p:ext uri="{BB962C8B-B14F-4D97-AF65-F5344CB8AC3E}">
        <p14:creationId xmlns:p14="http://schemas.microsoft.com/office/powerpoint/2010/main" val="3955493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p:txBody>
          <a:bodyPr/>
          <a:lstStyle>
            <a:lvl3pPr>
              <a:buClr>
                <a:srgbClr val="161B65"/>
              </a:buClr>
              <a:buFont typeface="Wingdings" pitchFamily="2" charset="2"/>
              <a:buChar char="§"/>
              <a:defRPr sz="1013">
                <a:latin typeface="Century Gothic" pitchFamily="34" charset="0"/>
              </a:defRPr>
            </a:lvl3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342900" y="4767263"/>
            <a:ext cx="1600200" cy="273844"/>
          </a:xfrm>
          <a:prstGeom prst="rect">
            <a:avLst/>
          </a:prstGeom>
        </p:spPr>
        <p:txBody>
          <a:bodyPr/>
          <a:lstStyle>
            <a:lvl1pPr fontAlgn="auto">
              <a:spcBef>
                <a:spcPts val="0"/>
              </a:spcBef>
              <a:spcAft>
                <a:spcPts val="0"/>
              </a:spcAft>
              <a:defRPr>
                <a:latin typeface="+mn-lt"/>
              </a:defRPr>
            </a:lvl1pPr>
          </a:lstStyle>
          <a:p>
            <a:pPr>
              <a:defRPr/>
            </a:pPr>
            <a:fld id="{03271050-2A5F-4805-AF29-1E42ECDDE1E7}" type="datetime1">
              <a:rPr lang="en-GB" smtClean="0"/>
              <a:t>11/10/2019</a:t>
            </a:fld>
            <a:endParaRPr lang="en-US" dirty="0"/>
          </a:p>
        </p:txBody>
      </p:sp>
      <p:sp>
        <p:nvSpPr>
          <p:cNvPr id="8" name="Text Placeholder 7"/>
          <p:cNvSpPr>
            <a:spLocks noGrp="1"/>
          </p:cNvSpPr>
          <p:nvPr>
            <p:ph type="body" sz="quarter" idx="13" hasCustomPrompt="1"/>
          </p:nvPr>
        </p:nvSpPr>
        <p:spPr>
          <a:xfrm>
            <a:off x="342900" y="735546"/>
            <a:ext cx="6172200" cy="324036"/>
          </a:xfrm>
        </p:spPr>
        <p:txBody>
          <a:bodyPr anchor="b"/>
          <a:lstStyle>
            <a:lvl1pPr>
              <a:buNone/>
              <a:defRPr sz="1350" b="1" baseline="0">
                <a:solidFill>
                  <a:srgbClr val="0E3288"/>
                </a:solidFill>
              </a:defRPr>
            </a:lvl1pPr>
          </a:lstStyle>
          <a:p>
            <a:pPr lvl="0"/>
            <a:r>
              <a:rPr lang="en-US" dirty="0" smtClean="0"/>
              <a:t>Click to add subtitle</a:t>
            </a:r>
          </a:p>
        </p:txBody>
      </p:sp>
    </p:spTree>
    <p:extLst>
      <p:ext uri="{BB962C8B-B14F-4D97-AF65-F5344CB8AC3E}">
        <p14:creationId xmlns:p14="http://schemas.microsoft.com/office/powerpoint/2010/main" val="335399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342900" y="303498"/>
            <a:ext cx="6172200" cy="378042"/>
          </a:xfrm>
        </p:spPr>
        <p:txBody>
          <a:bodyPr>
            <a:noAutofit/>
          </a:bodyPr>
          <a:lstStyle>
            <a:lvl1pPr>
              <a:defRPr sz="2250" b="0"/>
            </a:lvl1pPr>
          </a:lstStyle>
          <a:p>
            <a:r>
              <a:rPr lang="en-GB" dirty="0" smtClean="0"/>
              <a:t>Click to edit Master title style</a:t>
            </a:r>
            <a:endParaRPr lang="en-US" dirty="0"/>
          </a:p>
        </p:txBody>
      </p:sp>
      <p:sp>
        <p:nvSpPr>
          <p:cNvPr id="10" name="Content Placeholder 2"/>
          <p:cNvSpPr>
            <a:spLocks noGrp="1"/>
          </p:cNvSpPr>
          <p:nvPr>
            <p:ph idx="1"/>
          </p:nvPr>
        </p:nvSpPr>
        <p:spPr>
          <a:xfrm>
            <a:off x="374655" y="939805"/>
            <a:ext cx="3086102" cy="3815561"/>
          </a:xfrm>
        </p:spPr>
        <p:txBody>
          <a:bodyPr/>
          <a:lstStyle>
            <a:lvl1pPr>
              <a:defRPr sz="1350"/>
            </a:lvl1pPr>
            <a:lvl3pPr>
              <a:buClr>
                <a:srgbClr val="161B65"/>
              </a:buClr>
              <a:buFont typeface="Wingdings" pitchFamily="2" charset="2"/>
              <a:buChar char="§"/>
              <a:defRPr sz="570">
                <a:latin typeface="Century Gothic" pitchFamily="34" charset="0"/>
              </a:defRPr>
            </a:lvl3pPr>
          </a:lstStyle>
          <a:p>
            <a:pPr lvl="0"/>
            <a:r>
              <a:rPr lang="en-GB" dirty="0" smtClean="0"/>
              <a:t>Click to edit Master text styles</a:t>
            </a:r>
          </a:p>
        </p:txBody>
      </p:sp>
      <p:sp>
        <p:nvSpPr>
          <p:cNvPr id="12" name="Content Placeholder 2"/>
          <p:cNvSpPr>
            <a:spLocks noGrp="1"/>
          </p:cNvSpPr>
          <p:nvPr>
            <p:ph idx="14"/>
          </p:nvPr>
        </p:nvSpPr>
        <p:spPr>
          <a:xfrm>
            <a:off x="3435348" y="939801"/>
            <a:ext cx="3086102" cy="3815561"/>
          </a:xfrm>
        </p:spPr>
        <p:txBody>
          <a:bodyPr/>
          <a:lstStyle>
            <a:lvl1pPr>
              <a:defRPr sz="1350"/>
            </a:lvl1pPr>
            <a:lvl3pPr>
              <a:buClr>
                <a:srgbClr val="161B65"/>
              </a:buClr>
              <a:buFont typeface="Wingdings" pitchFamily="2" charset="2"/>
              <a:buChar char="§"/>
              <a:defRPr sz="570">
                <a:latin typeface="Century Gothic" pitchFamily="34" charset="0"/>
              </a:defRPr>
            </a:lvl3pPr>
          </a:lstStyle>
          <a:p>
            <a:pPr lvl="0"/>
            <a:r>
              <a:rPr lang="en-GB" dirty="0" smtClean="0"/>
              <a:t>Click to edit Master text styles</a:t>
            </a:r>
          </a:p>
        </p:txBody>
      </p:sp>
      <p:pic>
        <p:nvPicPr>
          <p:cNvPr id="5" name="Picture 4" descr="TITLE ARROW-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64681" t="41894" r="18555" b="29369"/>
          <a:stretch/>
        </p:blipFill>
        <p:spPr>
          <a:xfrm>
            <a:off x="135762" y="225607"/>
            <a:ext cx="252082" cy="432116"/>
          </a:xfrm>
          <a:prstGeom prst="rect">
            <a:avLst/>
          </a:prstGeom>
        </p:spPr>
      </p:pic>
    </p:spTree>
    <p:extLst>
      <p:ext uri="{BB962C8B-B14F-4D97-AF65-F5344CB8AC3E}">
        <p14:creationId xmlns:p14="http://schemas.microsoft.com/office/powerpoint/2010/main" val="43968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342900" y="303498"/>
            <a:ext cx="6172200" cy="378042"/>
          </a:xfrm>
        </p:spPr>
        <p:txBody>
          <a:bodyPr/>
          <a:lstStyle>
            <a:lvl1pPr>
              <a:defRPr sz="1575" b="0"/>
            </a:lvl1pPr>
          </a:lstStyle>
          <a:p>
            <a:r>
              <a:rPr lang="en-GB" dirty="0" smtClean="0"/>
              <a:t>Click to edit Master title style</a:t>
            </a:r>
            <a:endParaRPr lang="en-US" dirty="0"/>
          </a:p>
        </p:txBody>
      </p:sp>
      <p:sp>
        <p:nvSpPr>
          <p:cNvPr id="10" name="Content Placeholder 2"/>
          <p:cNvSpPr>
            <a:spLocks noGrp="1"/>
          </p:cNvSpPr>
          <p:nvPr>
            <p:ph idx="1"/>
          </p:nvPr>
        </p:nvSpPr>
        <p:spPr>
          <a:xfrm>
            <a:off x="374655" y="939805"/>
            <a:ext cx="3086102" cy="3815561"/>
          </a:xfrm>
        </p:spPr>
        <p:txBody>
          <a:bodyPr/>
          <a:lstStyle>
            <a:lvl1pPr>
              <a:defRPr sz="1350"/>
            </a:lvl1pPr>
            <a:lvl3pPr>
              <a:buClr>
                <a:srgbClr val="161B65"/>
              </a:buClr>
              <a:buFont typeface="Wingdings" pitchFamily="2" charset="2"/>
              <a:buChar char="§"/>
              <a:defRPr sz="570">
                <a:latin typeface="Century Gothic" pitchFamily="34" charset="0"/>
              </a:defRPr>
            </a:lvl3pPr>
          </a:lstStyle>
          <a:p>
            <a:pPr lvl="0"/>
            <a:r>
              <a:rPr lang="en-GB" dirty="0" smtClean="0"/>
              <a:t>Click to edit Master text styles</a:t>
            </a:r>
          </a:p>
        </p:txBody>
      </p:sp>
      <p:sp>
        <p:nvSpPr>
          <p:cNvPr id="12" name="Content Placeholder 2"/>
          <p:cNvSpPr>
            <a:spLocks noGrp="1"/>
          </p:cNvSpPr>
          <p:nvPr>
            <p:ph idx="14"/>
          </p:nvPr>
        </p:nvSpPr>
        <p:spPr>
          <a:xfrm>
            <a:off x="3435348" y="939801"/>
            <a:ext cx="3086102" cy="3815561"/>
          </a:xfrm>
        </p:spPr>
        <p:txBody>
          <a:bodyPr/>
          <a:lstStyle>
            <a:lvl1pPr>
              <a:defRPr sz="1350"/>
            </a:lvl1pPr>
            <a:lvl3pPr>
              <a:buClr>
                <a:srgbClr val="161B65"/>
              </a:buClr>
              <a:buFont typeface="Wingdings" pitchFamily="2" charset="2"/>
              <a:buChar char="§"/>
              <a:defRPr sz="570">
                <a:latin typeface="Century Gothic" pitchFamily="34" charset="0"/>
              </a:defRPr>
            </a:lvl3pPr>
          </a:lstStyle>
          <a:p>
            <a:pPr lvl="0"/>
            <a:r>
              <a:rPr lang="en-GB" dirty="0" smtClean="0"/>
              <a:t>Click to edit Master text styles</a:t>
            </a:r>
          </a:p>
        </p:txBody>
      </p:sp>
    </p:spTree>
    <p:extLst>
      <p:ext uri="{BB962C8B-B14F-4D97-AF65-F5344CB8AC3E}">
        <p14:creationId xmlns:p14="http://schemas.microsoft.com/office/powerpoint/2010/main" val="23098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342900" y="303498"/>
            <a:ext cx="6172200" cy="378042"/>
          </a:xfrm>
        </p:spPr>
        <p:txBody>
          <a:bodyPr/>
          <a:lstStyle>
            <a:lvl1pPr>
              <a:defRPr sz="1575" b="0"/>
            </a:lvl1pPr>
          </a:lstStyle>
          <a:p>
            <a:r>
              <a:rPr lang="en-GB" dirty="0" smtClean="0"/>
              <a:t>Click to edit Master title style</a:t>
            </a:r>
            <a:endParaRPr lang="en-US" dirty="0"/>
          </a:p>
        </p:txBody>
      </p:sp>
      <p:sp>
        <p:nvSpPr>
          <p:cNvPr id="10" name="Content Placeholder 2"/>
          <p:cNvSpPr>
            <a:spLocks noGrp="1"/>
          </p:cNvSpPr>
          <p:nvPr>
            <p:ph idx="1"/>
          </p:nvPr>
        </p:nvSpPr>
        <p:spPr>
          <a:xfrm>
            <a:off x="374655" y="939805"/>
            <a:ext cx="3086102" cy="3815561"/>
          </a:xfrm>
        </p:spPr>
        <p:txBody>
          <a:bodyPr/>
          <a:lstStyle>
            <a:lvl1pPr>
              <a:defRPr sz="1350"/>
            </a:lvl1pPr>
            <a:lvl3pPr>
              <a:buClr>
                <a:srgbClr val="161B65"/>
              </a:buClr>
              <a:buFont typeface="Wingdings" pitchFamily="2" charset="2"/>
              <a:buChar char="§"/>
              <a:defRPr sz="570">
                <a:latin typeface="Century Gothic" pitchFamily="34" charset="0"/>
              </a:defRPr>
            </a:lvl3pPr>
          </a:lstStyle>
          <a:p>
            <a:pPr lvl="0"/>
            <a:r>
              <a:rPr lang="en-GB" dirty="0" smtClean="0"/>
              <a:t>Click to edit Master text styles</a:t>
            </a:r>
          </a:p>
        </p:txBody>
      </p:sp>
      <p:sp>
        <p:nvSpPr>
          <p:cNvPr id="12" name="Content Placeholder 2"/>
          <p:cNvSpPr>
            <a:spLocks noGrp="1"/>
          </p:cNvSpPr>
          <p:nvPr>
            <p:ph idx="14"/>
          </p:nvPr>
        </p:nvSpPr>
        <p:spPr>
          <a:xfrm>
            <a:off x="3435348" y="939801"/>
            <a:ext cx="3086102" cy="3815561"/>
          </a:xfrm>
        </p:spPr>
        <p:txBody>
          <a:bodyPr/>
          <a:lstStyle>
            <a:lvl1pPr>
              <a:defRPr sz="1350"/>
            </a:lvl1pPr>
            <a:lvl3pPr>
              <a:buClr>
                <a:srgbClr val="161B65"/>
              </a:buClr>
              <a:buFont typeface="Wingdings" pitchFamily="2" charset="2"/>
              <a:buChar char="§"/>
              <a:defRPr sz="570">
                <a:latin typeface="Century Gothic" pitchFamily="34" charset="0"/>
              </a:defRPr>
            </a:lvl3pPr>
          </a:lstStyle>
          <a:p>
            <a:pPr lvl="0"/>
            <a:r>
              <a:rPr lang="en-GB" dirty="0" smtClean="0"/>
              <a:t>Click to edit Master text styles</a:t>
            </a:r>
          </a:p>
        </p:txBody>
      </p:sp>
    </p:spTree>
    <p:extLst>
      <p:ext uri="{BB962C8B-B14F-4D97-AF65-F5344CB8AC3E}">
        <p14:creationId xmlns:p14="http://schemas.microsoft.com/office/powerpoint/2010/main" val="700713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160268"/>
            <a:ext cx="5829300" cy="1102519"/>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028700" y="2477098"/>
            <a:ext cx="4800600" cy="1314450"/>
          </a:xfrm>
        </p:spPr>
        <p:txBody>
          <a:bodyPr/>
          <a:lstStyle>
            <a:lvl1pPr marL="0" indent="0" algn="ctr">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57555B"/>
                </a:solidFill>
              </a:defRPr>
            </a:lvl1pPr>
          </a:lstStyle>
          <a:p>
            <a:fld id="{734886F1-85DC-4B01-9731-698084CB7E9C}"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rgbClr val="57555B"/>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57555B"/>
                </a:solidFill>
              </a:defRPr>
            </a:lvl1pPr>
          </a:lstStyle>
          <a:p>
            <a:fld id="{2FE18977-94FB-415F-B497-03350E8854FC}" type="slidenum">
              <a:rPr lang="en-GB" smtClean="0"/>
              <a:pPr/>
              <a:t>‹#›</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spTree>
    <p:extLst>
      <p:ext uri="{BB962C8B-B14F-4D97-AF65-F5344CB8AC3E}">
        <p14:creationId xmlns:p14="http://schemas.microsoft.com/office/powerpoint/2010/main" val="3710642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Quote Bubb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rgbClr val="2B4A73">
                <a:tint val="45000"/>
                <a:satMod val="400000"/>
              </a:srgbClr>
            </a:duotone>
            <a:extLst>
              <a:ext uri="{28A0092B-C50C-407E-A947-70E740481C1C}">
                <a14:useLocalDpi xmlns:a14="http://schemas.microsoft.com/office/drawing/2010/main" val="0"/>
              </a:ext>
            </a:extLst>
          </a:blip>
          <a:stretch>
            <a:fillRect/>
          </a:stretch>
        </p:blipFill>
        <p:spPr>
          <a:xfrm>
            <a:off x="1" y="1"/>
            <a:ext cx="2960648" cy="2220487"/>
          </a:xfrm>
          <a:prstGeom prst="rect">
            <a:avLst/>
          </a:prstGeom>
        </p:spPr>
      </p:pic>
    </p:spTree>
    <p:extLst>
      <p:ext uri="{BB962C8B-B14F-4D97-AF65-F5344CB8AC3E}">
        <p14:creationId xmlns:p14="http://schemas.microsoft.com/office/powerpoint/2010/main" val="408560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4" name="Content Placeholder 2"/>
          <p:cNvSpPr>
            <a:spLocks noGrp="1"/>
          </p:cNvSpPr>
          <p:nvPr>
            <p:ph idx="1"/>
          </p:nvPr>
        </p:nvSpPr>
        <p:spPr>
          <a:xfrm>
            <a:off x="342900" y="1219011"/>
            <a:ext cx="6172201" cy="3023880"/>
          </a:xfrm>
          <a:prstGeom prst="rect">
            <a:avLst/>
          </a:prstGeom>
        </p:spPr>
        <p:txBody>
          <a:bodyPr/>
          <a:lstStyle>
            <a:lvl1pPr>
              <a:lnSpc>
                <a:spcPct val="100000"/>
              </a:lnSpc>
              <a:defRPr sz="18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700799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No text">
    <p:spTree>
      <p:nvGrpSpPr>
        <p:cNvPr id="1" name=""/>
        <p:cNvGrpSpPr/>
        <p:nvPr/>
      </p:nvGrpSpPr>
      <p:grpSpPr>
        <a:xfrm>
          <a:off x="0" y="0"/>
          <a:ext cx="0" cy="0"/>
          <a:chOff x="0" y="0"/>
          <a:chExt cx="0" cy="0"/>
        </a:xfrm>
      </p:grpSpPr>
      <p:sp>
        <p:nvSpPr>
          <p:cNvPr id="2" name="Rectangle 1"/>
          <p:cNvSpPr/>
          <p:nvPr userDrawn="1"/>
        </p:nvSpPr>
        <p:spPr>
          <a:xfrm>
            <a:off x="0" y="0"/>
            <a:ext cx="6858000" cy="5143500"/>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4" name="Rectangle 3"/>
          <p:cNvSpPr/>
          <p:nvPr userDrawn="1"/>
        </p:nvSpPr>
        <p:spPr>
          <a:xfrm>
            <a:off x="0" y="2541182"/>
            <a:ext cx="6858000" cy="2602319"/>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Tree>
    <p:extLst>
      <p:ext uri="{BB962C8B-B14F-4D97-AF65-F5344CB8AC3E}">
        <p14:creationId xmlns:p14="http://schemas.microsoft.com/office/powerpoint/2010/main" val="1035067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73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ody: Large Icon Below">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8" name="Text Placeholder 5"/>
          <p:cNvSpPr>
            <a:spLocks noGrp="1"/>
          </p:cNvSpPr>
          <p:nvPr>
            <p:ph type="body" sz="quarter" idx="11"/>
          </p:nvPr>
        </p:nvSpPr>
        <p:spPr>
          <a:xfrm>
            <a:off x="340520" y="411480"/>
            <a:ext cx="6174581" cy="4192270"/>
          </a:xfrm>
        </p:spPr>
        <p:txBody>
          <a:bodyPr/>
          <a:lstStyle>
            <a:lvl1pPr>
              <a:lnSpc>
                <a:spcPct val="90000"/>
              </a:lnSpc>
              <a:spcAft>
                <a:spcPts val="338"/>
              </a:spcAft>
              <a:defRPr sz="1800" spc="-85" baseline="0">
                <a:latin typeface="Arial Black" charset="0"/>
              </a:defRPr>
            </a:lvl1pPr>
            <a:lvl2pPr>
              <a:lnSpc>
                <a:spcPct val="100000"/>
              </a:lnSpc>
              <a:spcBef>
                <a:spcPts val="0"/>
              </a:spcBef>
              <a:spcAft>
                <a:spcPts val="675"/>
              </a:spcAft>
              <a:defRPr sz="1800" spc="-56" baseline="0">
                <a:solidFill>
                  <a:schemeClr val="accent3"/>
                </a:solidFill>
              </a:defRPr>
            </a:lvl2pPr>
            <a:lvl3pPr>
              <a:lnSpc>
                <a:spcPct val="100000"/>
              </a:lnSpc>
              <a:spcBef>
                <a:spcPts val="0"/>
              </a:spcBef>
              <a:spcAft>
                <a:spcPts val="675"/>
              </a:spcAft>
              <a:defRPr sz="1800" b="0">
                <a:solidFill>
                  <a:schemeClr val="tx2"/>
                </a:solidFill>
              </a:defRPr>
            </a:lvl3pPr>
            <a:lvl4pPr>
              <a:lnSpc>
                <a:spcPct val="100000"/>
              </a:lnSpc>
              <a:spcBef>
                <a:spcPts val="0"/>
              </a:spcBef>
              <a:spcAft>
                <a:spcPts val="675"/>
              </a:spcAft>
              <a:defRPr sz="1800"/>
            </a:lvl4pPr>
            <a:lvl5pPr marL="160735" indent="-160735">
              <a:lnSpc>
                <a:spcPct val="100000"/>
              </a:lnSpc>
              <a:spcBef>
                <a:spcPts val="0"/>
              </a:spcBef>
              <a:spcAft>
                <a:spcPts val="0"/>
              </a:spcAft>
              <a:defRPr sz="1800"/>
            </a:lvl5pPr>
          </a:lstStyle>
          <a:p>
            <a:pPr lvl="0"/>
            <a:r>
              <a:rPr lang="en-US" dirty="0"/>
              <a:t>Click to edit Master text styles</a:t>
            </a:r>
          </a:p>
          <a:p>
            <a:pPr lvl="1"/>
            <a:r>
              <a:rPr lang="en-US" dirty="0"/>
              <a:t>Second level, statement only not list or bullets</a:t>
            </a:r>
          </a:p>
        </p:txBody>
      </p:sp>
      <p:sp>
        <p:nvSpPr>
          <p:cNvPr id="4" name="Content Placeholder 2"/>
          <p:cNvSpPr>
            <a:spLocks noGrp="1"/>
          </p:cNvSpPr>
          <p:nvPr>
            <p:ph idx="1" hasCustomPrompt="1"/>
          </p:nvPr>
        </p:nvSpPr>
        <p:spPr>
          <a:xfrm>
            <a:off x="342900" y="1367255"/>
            <a:ext cx="6172201" cy="3236495"/>
          </a:xfrm>
          <a:prstGeom prst="rect">
            <a:avLst/>
          </a:prstGeom>
        </p:spPr>
        <p:txBody>
          <a:bodyPr/>
          <a:lstStyle>
            <a:lvl1pPr>
              <a:defRPr sz="1800" b="0" spc="-28" baseline="0"/>
            </a:lvl1pPr>
          </a:lstStyle>
          <a:p>
            <a:pPr lvl="0"/>
            <a:r>
              <a:rPr lang="en-US" dirty="0"/>
              <a:t>Place icon here</a:t>
            </a:r>
          </a:p>
        </p:txBody>
      </p:sp>
    </p:spTree>
    <p:extLst>
      <p:ext uri="{BB962C8B-B14F-4D97-AF65-F5344CB8AC3E}">
        <p14:creationId xmlns:p14="http://schemas.microsoft.com/office/powerpoint/2010/main" val="414324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160268"/>
            <a:ext cx="5829300" cy="1102519"/>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028700" y="2477098"/>
            <a:ext cx="4800600" cy="1314450"/>
          </a:xfrm>
        </p:spPr>
        <p:txBody>
          <a:bodyPr/>
          <a:lstStyle>
            <a:lvl1pPr marL="0" indent="0" algn="ctr">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57555B"/>
                </a:solidFill>
              </a:defRPr>
            </a:lvl1pPr>
          </a:lstStyle>
          <a:p>
            <a:fld id="{A6C66A44-C439-4238-B1DF-ED1FB88F2E37}"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rgbClr val="57555B"/>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57555B"/>
                </a:solidFill>
              </a:defRPr>
            </a:lvl1pPr>
          </a:lstStyle>
          <a:p>
            <a:fld id="{2FE18977-94FB-415F-B497-03350E8854FC}" type="slidenum">
              <a:rPr lang="en-GB" smtClean="0"/>
              <a:pPr/>
              <a:t>‹#›</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spTree>
    <p:extLst>
      <p:ext uri="{BB962C8B-B14F-4D97-AF65-F5344CB8AC3E}">
        <p14:creationId xmlns:p14="http://schemas.microsoft.com/office/powerpoint/2010/main" val="2555719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160268"/>
            <a:ext cx="5829300" cy="1102519"/>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028700" y="2477098"/>
            <a:ext cx="4800600" cy="1314450"/>
          </a:xfrm>
        </p:spPr>
        <p:txBody>
          <a:bodyPr/>
          <a:lstStyle>
            <a:lvl1pPr marL="0" indent="0" algn="ctr">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57555B"/>
                </a:solidFill>
              </a:defRPr>
            </a:lvl1pPr>
          </a:lstStyle>
          <a:p>
            <a:fld id="{CF72540D-19AF-4CF7-8BB6-6E88AF25D3E3}"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rgbClr val="57555B"/>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57555B"/>
                </a:solidFill>
              </a:defRPr>
            </a:lvl1pPr>
          </a:lstStyle>
          <a:p>
            <a:fld id="{2FE18977-94FB-415F-B497-03350E8854FC}" type="slidenum">
              <a:rPr lang="en-GB" smtClean="0"/>
              <a:pPr/>
              <a:t>‹#›</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spTree>
    <p:extLst>
      <p:ext uri="{BB962C8B-B14F-4D97-AF65-F5344CB8AC3E}">
        <p14:creationId xmlns:p14="http://schemas.microsoft.com/office/powerpoint/2010/main" val="362612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160268"/>
            <a:ext cx="5829300" cy="1102519"/>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028700" y="2477098"/>
            <a:ext cx="4800600" cy="1314450"/>
          </a:xfrm>
        </p:spPr>
        <p:txBody>
          <a:bodyPr/>
          <a:lstStyle>
            <a:lvl1pPr marL="0" indent="0" algn="ctr">
              <a:buNone/>
              <a:defRPr>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57555B"/>
                </a:solidFill>
              </a:defRPr>
            </a:lvl1pPr>
          </a:lstStyle>
          <a:p>
            <a:fld id="{360CB0C9-AD5A-469E-9F87-2593E42DEB24}"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rgbClr val="57555B"/>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57555B"/>
                </a:solidFill>
              </a:defRPr>
            </a:lvl1pPr>
          </a:lstStyle>
          <a:p>
            <a:fld id="{2FE18977-94FB-415F-B497-03350E8854FC}" type="slidenum">
              <a:rPr lang="en-GB" smtClean="0"/>
              <a:pPr/>
              <a:t>‹#›</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0" cy="252000"/>
          </a:xfrm>
          <a:prstGeom prst="rect">
            <a:avLst/>
          </a:prstGeom>
        </p:spPr>
      </p:pic>
    </p:spTree>
    <p:extLst>
      <p:ext uri="{BB962C8B-B14F-4D97-AF65-F5344CB8AC3E}">
        <p14:creationId xmlns:p14="http://schemas.microsoft.com/office/powerpoint/2010/main" val="355734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
            <a:ext cx="6172200" cy="707431"/>
          </a:xfrm>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66EB5D6A-6C91-4FF7-ACAF-A632B6DC49DB}"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7" name="Picture 6"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cxnSp>
        <p:nvCxnSpPr>
          <p:cNvPr id="9" name="Straight Connector 8"/>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0" name="Picture 9"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3908227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A3C9FAFB-73BB-4F7B-98F3-213F6A54EDBA}"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0" name="Title 1"/>
          <p:cNvSpPr>
            <a:spLocks noGrp="1"/>
          </p:cNvSpPr>
          <p:nvPr>
            <p:ph type="title"/>
          </p:nvPr>
        </p:nvSpPr>
        <p:spPr>
          <a:xfrm>
            <a:off x="342900" y="1"/>
            <a:ext cx="6172200" cy="707431"/>
          </a:xfrm>
        </p:spPr>
        <p:txBody>
          <a:bodyPr/>
          <a:lstStyle>
            <a:lvl1pPr>
              <a:defRPr>
                <a:solidFill>
                  <a:schemeClr val="accent2"/>
                </a:solidFill>
              </a:defRPr>
            </a:lvl1pPr>
          </a:lstStyle>
          <a:p>
            <a:r>
              <a:rPr lang="en-GB" smtClean="0"/>
              <a:t>Click to edit Master title style</a:t>
            </a:r>
            <a:endParaRPr lang="en-US" dirty="0"/>
          </a:p>
        </p:txBody>
      </p:sp>
      <p:cxnSp>
        <p:nvCxnSpPr>
          <p:cNvPr id="11" name="Straight Connector 10"/>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384316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8967AE76-8552-490D-BDEA-0C02782089CA}" type="datetime1">
              <a:rPr lang="en-GB" smtClean="0"/>
              <a:t>11/10/2019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E18977-94FB-415F-B497-03350E8854FC}" type="slidenum">
              <a:rPr lang="en-GB" smtClean="0"/>
              <a:pPr/>
              <a:t>‹#›</a:t>
            </a:fld>
            <a:endParaRPr lang="en-GB" dirty="0"/>
          </a:p>
        </p:txBody>
      </p:sp>
      <p:pic>
        <p:nvPicPr>
          <p:cNvPr id="8" name="Picture 7"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pic>
        <p:nvPicPr>
          <p:cNvPr id="9" name="Picture 8" descr="P_HARCA_Logo_Ful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
        <p:nvSpPr>
          <p:cNvPr id="10" name="Title 1"/>
          <p:cNvSpPr>
            <a:spLocks noGrp="1"/>
          </p:cNvSpPr>
          <p:nvPr>
            <p:ph type="title"/>
          </p:nvPr>
        </p:nvSpPr>
        <p:spPr>
          <a:xfrm>
            <a:off x="342900" y="1"/>
            <a:ext cx="6172200" cy="707431"/>
          </a:xfrm>
        </p:spPr>
        <p:txBody>
          <a:bodyPr/>
          <a:lstStyle>
            <a:lvl1pPr>
              <a:defRPr>
                <a:solidFill>
                  <a:schemeClr val="accent3"/>
                </a:solidFill>
              </a:defRPr>
            </a:lvl1pPr>
          </a:lstStyle>
          <a:p>
            <a:r>
              <a:rPr lang="en-GB" smtClean="0"/>
              <a:t>Click to edit Master title style</a:t>
            </a:r>
            <a:endParaRPr lang="en-US" dirty="0"/>
          </a:p>
        </p:txBody>
      </p:sp>
      <p:cxnSp>
        <p:nvCxnSpPr>
          <p:cNvPr id="11" name="Straight Connector 10"/>
          <p:cNvCxnSpPr/>
          <p:nvPr/>
        </p:nvCxnSpPr>
        <p:spPr>
          <a:xfrm>
            <a:off x="0" y="707431"/>
            <a:ext cx="6858000" cy="0"/>
          </a:xfrm>
          <a:prstGeom prst="line">
            <a:avLst/>
          </a:prstGeom>
          <a:ln w="63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2" name="Picture 11" descr="P_HARCA_Logo_Full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250" y="4337603"/>
            <a:ext cx="805501" cy="252000"/>
          </a:xfrm>
          <a:prstGeom prst="rect">
            <a:avLst/>
          </a:prstGeom>
        </p:spPr>
      </p:pic>
    </p:spTree>
    <p:extLst>
      <p:ext uri="{BB962C8B-B14F-4D97-AF65-F5344CB8AC3E}">
        <p14:creationId xmlns:p14="http://schemas.microsoft.com/office/powerpoint/2010/main" val="29552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6"/>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0"/>
            <a:ext cx="61722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342900" y="1200152"/>
            <a:ext cx="6172200" cy="29051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342900" y="4816493"/>
            <a:ext cx="1600200" cy="273844"/>
          </a:xfrm>
          <a:prstGeom prst="rect">
            <a:avLst/>
          </a:prstGeom>
        </p:spPr>
        <p:txBody>
          <a:bodyPr vert="horz" lIns="91440" tIns="45720" rIns="91440" bIns="45720" rtlCol="0" anchor="ctr"/>
          <a:lstStyle>
            <a:lvl1pPr algn="l">
              <a:defRPr sz="600">
                <a:solidFill>
                  <a:srgbClr val="FFFFFF"/>
                </a:solidFill>
              </a:defRPr>
            </a:lvl1pPr>
          </a:lstStyle>
          <a:p>
            <a:fld id="{701A37B1-A22F-43D4-99CC-FB32012AF5BE}" type="datetime1">
              <a:rPr lang="en-GB" smtClean="0"/>
              <a:t>11/10/2019</a:t>
            </a:fld>
            <a:endParaRPr lang="en-US" dirty="0"/>
          </a:p>
        </p:txBody>
      </p:sp>
      <p:sp>
        <p:nvSpPr>
          <p:cNvPr id="5" name="Footer Placeholder 4"/>
          <p:cNvSpPr>
            <a:spLocks noGrp="1"/>
          </p:cNvSpPr>
          <p:nvPr>
            <p:ph type="ftr" sz="quarter" idx="3"/>
          </p:nvPr>
        </p:nvSpPr>
        <p:spPr>
          <a:xfrm>
            <a:off x="2343150" y="4816493"/>
            <a:ext cx="2171700" cy="273844"/>
          </a:xfrm>
          <a:prstGeom prst="rect">
            <a:avLst/>
          </a:prstGeom>
        </p:spPr>
        <p:txBody>
          <a:bodyPr vert="horz" lIns="91440" tIns="45720" rIns="91440" bIns="45720" rtlCol="0" anchor="ctr"/>
          <a:lstStyle>
            <a:lvl1pPr algn="ctr">
              <a:defRPr sz="600">
                <a:solidFill>
                  <a:srgbClr val="FFFFFF"/>
                </a:solidFill>
              </a:defRPr>
            </a:lvl1pPr>
          </a:lstStyle>
          <a:p>
            <a:r>
              <a:rPr lang="en-GB" dirty="0" smtClean="0"/>
              <a:t>Transformational leadership - the PH story</a:t>
            </a:r>
            <a:endParaRPr lang="en-US" dirty="0"/>
          </a:p>
        </p:txBody>
      </p:sp>
      <p:sp>
        <p:nvSpPr>
          <p:cNvPr id="6" name="Slide Number Placeholder 5"/>
          <p:cNvSpPr>
            <a:spLocks noGrp="1"/>
          </p:cNvSpPr>
          <p:nvPr>
            <p:ph type="sldNum" sz="quarter" idx="4"/>
          </p:nvPr>
        </p:nvSpPr>
        <p:spPr>
          <a:xfrm>
            <a:off x="4914900" y="4816493"/>
            <a:ext cx="1600200" cy="273844"/>
          </a:xfrm>
          <a:prstGeom prst="rect">
            <a:avLst/>
          </a:prstGeom>
        </p:spPr>
        <p:txBody>
          <a:bodyPr vert="horz" lIns="91440" tIns="45720" rIns="91440" bIns="45720" rtlCol="0" anchor="ctr"/>
          <a:lstStyle>
            <a:lvl1pPr algn="r">
              <a:defRPr sz="600">
                <a:solidFill>
                  <a:srgbClr val="FFFFFF"/>
                </a:solidFill>
              </a:defRPr>
            </a:lvl1pPr>
          </a:lstStyle>
          <a:p>
            <a:fld id="{2FE18977-94FB-415F-B497-03350E8854FC}" type="slidenum">
              <a:rPr lang="en-GB" smtClean="0"/>
              <a:pPr/>
              <a:t>‹#›</a:t>
            </a:fld>
            <a:endParaRPr lang="en-GB" dirty="0"/>
          </a:p>
        </p:txBody>
      </p:sp>
    </p:spTree>
    <p:extLst>
      <p:ext uri="{BB962C8B-B14F-4D97-AF65-F5344CB8AC3E}">
        <p14:creationId xmlns:p14="http://schemas.microsoft.com/office/powerpoint/2010/main" val="64420617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38" r:id="rId22"/>
    <p:sldLayoutId id="2147483739" r:id="rId23"/>
    <p:sldLayoutId id="2147483785" r:id="rId24"/>
    <p:sldLayoutId id="2147483787" r:id="rId25"/>
    <p:sldLayoutId id="2147483788" r:id="rId26"/>
    <p:sldLayoutId id="2147483789" r:id="rId27"/>
    <p:sldLayoutId id="2147483796" r:id="rId28"/>
    <p:sldLayoutId id="2147483798" r:id="rId29"/>
    <p:sldLayoutId id="2147483799" r:id="rId30"/>
    <p:sldLayoutId id="2147483800" r:id="rId31"/>
    <p:sldLayoutId id="2147483801" r:id="rId32"/>
    <p:sldLayoutId id="2147483802" r:id="rId33"/>
    <p:sldLayoutId id="2147483803" r:id="rId34"/>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ctr" defTabSz="342900" rtl="0" eaLnBrk="1" latinLnBrk="0" hangingPunct="1">
        <a:lnSpc>
          <a:spcPct val="80000"/>
        </a:lnSpc>
        <a:spcBef>
          <a:spcPct val="0"/>
        </a:spcBef>
        <a:buNone/>
        <a:defRPr sz="2700"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buFont typeface="Arial"/>
        <a:buChar char="•"/>
        <a:defRPr sz="1800" kern="1200">
          <a:solidFill>
            <a:schemeClr val="tx2"/>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2"/>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2"/>
          </a:solidFill>
          <a:latin typeface="+mn-lt"/>
          <a:ea typeface="+mn-ea"/>
          <a:cs typeface="+mn-cs"/>
        </a:defRPr>
      </a:lvl3pPr>
      <a:lvl4pPr marL="1200150" indent="-171450" algn="l" defTabSz="342900" rtl="0" eaLnBrk="1" latinLnBrk="0" hangingPunct="1">
        <a:spcBef>
          <a:spcPct val="20000"/>
        </a:spcBef>
        <a:buFont typeface="Arial"/>
        <a:buChar char="–"/>
        <a:defRPr sz="1350" kern="1200">
          <a:solidFill>
            <a:schemeClr val="tx2"/>
          </a:solidFill>
          <a:latin typeface="+mn-lt"/>
          <a:ea typeface="+mn-ea"/>
          <a:cs typeface="+mn-cs"/>
        </a:defRPr>
      </a:lvl4pPr>
      <a:lvl5pPr marL="1543050" indent="-171450" algn="l" defTabSz="342900" rtl="0" eaLnBrk="1" latinLnBrk="0" hangingPunct="1">
        <a:spcBef>
          <a:spcPct val="20000"/>
        </a:spcBef>
        <a:buFont typeface="Arial"/>
        <a:buChar char="»"/>
        <a:defRPr sz="1350" kern="1200">
          <a:solidFill>
            <a:schemeClr val="tx2"/>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cid:48E894EC-0989-48F0-A41A-074B6B4024C7@home" TargetMode="External"/><Relationship Id="rId5" Type="http://schemas.openxmlformats.org/officeDocument/2006/relationships/image" Target="../media/image48.jpeg"/><Relationship Id="rId4" Type="http://schemas.openxmlformats.org/officeDocument/2006/relationships/image" Target="cid:1340FA4B-23CB-47CE-AA98-E039706E9AC9@hom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3" descr="C:\Users\paul.augarde\Desktop\Balfron Aerials\12809-04.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500"/>
            <a:ext cx="6858000" cy="3857625"/>
          </a:xfrm>
          <a:prstGeom prst="rect">
            <a:avLst/>
          </a:prstGeom>
          <a:noFill/>
          <a:ln>
            <a:noFill/>
          </a:ln>
        </p:spPr>
      </p:pic>
      <p:sp>
        <p:nvSpPr>
          <p:cNvPr id="3" name="Title 1"/>
          <p:cNvSpPr txBox="1">
            <a:spLocks/>
          </p:cNvSpPr>
          <p:nvPr/>
        </p:nvSpPr>
        <p:spPr>
          <a:xfrm>
            <a:off x="336758" y="1156278"/>
            <a:ext cx="5829300" cy="826889"/>
          </a:xfrm>
          <a:prstGeom prst="rect">
            <a:avLst/>
          </a:prstGeom>
        </p:spPr>
        <p:txBody>
          <a:bodyPr vert="horz" lIns="68580" tIns="34290" rIns="68580" bIns="34290" rtlCol="0" anchor="t">
            <a:normAutofit/>
          </a:bodyPr>
          <a:lstStyle>
            <a:lvl1pPr algn="l" defTabSz="457200" rtl="0" eaLnBrk="1" latinLnBrk="0" hangingPunct="1">
              <a:lnSpc>
                <a:spcPct val="80000"/>
              </a:lnSpc>
              <a:spcBef>
                <a:spcPct val="0"/>
              </a:spcBef>
              <a:buNone/>
              <a:defRPr sz="2200" b="1" kern="1200" cap="all">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500" dirty="0">
                <a:solidFill>
                  <a:schemeClr val="bg1"/>
                </a:solidFill>
              </a:rPr>
              <a:t>Rent Models</a:t>
            </a:r>
          </a:p>
        </p:txBody>
      </p:sp>
      <p:sp>
        <p:nvSpPr>
          <p:cNvPr id="4" name="Subtitle 2"/>
          <p:cNvSpPr txBox="1">
            <a:spLocks/>
          </p:cNvSpPr>
          <p:nvPr/>
        </p:nvSpPr>
        <p:spPr>
          <a:xfrm>
            <a:off x="3740434" y="902076"/>
            <a:ext cx="3117566" cy="1190523"/>
          </a:xfrm>
          <a:prstGeom prst="rect">
            <a:avLst/>
          </a:prstGeom>
        </p:spPr>
        <p:txBody>
          <a:bodyPr vert="horz" lIns="68580" tIns="34290" rIns="68580" bIns="34290" rtlCol="0" anchor="b">
            <a:noAutofit/>
          </a:bodyPr>
          <a:lstStyle>
            <a:lvl1pPr marL="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r"/>
            <a:r>
              <a:rPr lang="en-GB" sz="2400" b="1" dirty="0">
                <a:solidFill>
                  <a:schemeClr val="bg1"/>
                </a:solidFill>
              </a:rPr>
              <a:t>Delivering genuinely affordable homes</a:t>
            </a:r>
          </a:p>
        </p:txBody>
      </p:sp>
      <p:sp>
        <p:nvSpPr>
          <p:cNvPr id="6" name="Rectangle 5"/>
          <p:cNvSpPr/>
          <p:nvPr/>
        </p:nvSpPr>
        <p:spPr>
          <a:xfrm>
            <a:off x="148672" y="3220168"/>
            <a:ext cx="2638928" cy="830997"/>
          </a:xfrm>
          <a:prstGeom prst="rect">
            <a:avLst/>
          </a:prstGeom>
        </p:spPr>
        <p:txBody>
          <a:bodyPr wrap="none">
            <a:spAutoFit/>
          </a:bodyPr>
          <a:lstStyle/>
          <a:p>
            <a:r>
              <a:rPr lang="en-US" sz="2400" b="1" dirty="0">
                <a:solidFill>
                  <a:schemeClr val="bg1"/>
                </a:solidFill>
              </a:rPr>
              <a:t>Steve Stride</a:t>
            </a:r>
          </a:p>
          <a:p>
            <a:r>
              <a:rPr lang="en-US" sz="2400" b="1" dirty="0">
                <a:solidFill>
                  <a:schemeClr val="bg1"/>
                </a:solidFill>
              </a:rPr>
              <a:t>CEO, Poplar HARCA</a:t>
            </a:r>
          </a:p>
        </p:txBody>
      </p:sp>
    </p:spTree>
    <p:extLst>
      <p:ext uri="{BB962C8B-B14F-4D97-AF65-F5344CB8AC3E}">
        <p14:creationId xmlns:p14="http://schemas.microsoft.com/office/powerpoint/2010/main" val="3834644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59AF6-459B-4116-8FDE-92F7AF512621}"/>
              </a:ext>
            </a:extLst>
          </p:cNvPr>
          <p:cNvSpPr>
            <a:spLocks noGrp="1"/>
          </p:cNvSpPr>
          <p:nvPr>
            <p:ph sz="half" idx="1"/>
          </p:nvPr>
        </p:nvSpPr>
        <p:spPr>
          <a:xfrm>
            <a:off x="3693012" y="1794503"/>
            <a:ext cx="3592207" cy="2182825"/>
          </a:xfrm>
        </p:spPr>
        <p:txBody>
          <a:bodyPr anchor="ctr">
            <a:noAutofit/>
          </a:bodyPr>
          <a:lstStyle/>
          <a:p>
            <a:pPr>
              <a:spcBef>
                <a:spcPts val="450"/>
              </a:spcBef>
              <a:spcAft>
                <a:spcPts val="450"/>
              </a:spcAft>
              <a:buClr>
                <a:schemeClr val="accent2">
                  <a:lumMod val="75000"/>
                </a:schemeClr>
              </a:buClr>
              <a:buFont typeface="Wingdings" panose="05000000000000000000" pitchFamily="2" charset="2"/>
              <a:buChar char="§"/>
            </a:pPr>
            <a:r>
              <a:rPr lang="en-GB" sz="2400" dirty="0">
                <a:solidFill>
                  <a:schemeClr val="accent1">
                    <a:lumMod val="50000"/>
                  </a:schemeClr>
                </a:solidFill>
              </a:rPr>
              <a:t>tackling poverty </a:t>
            </a:r>
            <a:r>
              <a:rPr lang="en-GB" sz="2400" b="1" i="1" dirty="0">
                <a:solidFill>
                  <a:schemeClr val="accent1">
                    <a:lumMod val="50000"/>
                  </a:schemeClr>
                </a:solidFill>
              </a:rPr>
              <a:t>and</a:t>
            </a:r>
            <a:r>
              <a:rPr lang="en-GB" sz="2400" dirty="0">
                <a:solidFill>
                  <a:schemeClr val="accent1">
                    <a:lumMod val="50000"/>
                  </a:schemeClr>
                </a:solidFill>
              </a:rPr>
              <a:t> inequality </a:t>
            </a:r>
          </a:p>
          <a:p>
            <a:pPr>
              <a:spcBef>
                <a:spcPts val="450"/>
              </a:spcBef>
              <a:spcAft>
                <a:spcPts val="450"/>
              </a:spcAft>
              <a:buClr>
                <a:schemeClr val="accent2">
                  <a:lumMod val="75000"/>
                </a:schemeClr>
              </a:buClr>
              <a:buFont typeface="Wingdings" panose="05000000000000000000" pitchFamily="2" charset="2"/>
              <a:buChar char="§"/>
            </a:pPr>
            <a:r>
              <a:rPr lang="en-GB" sz="2400" dirty="0">
                <a:solidFill>
                  <a:schemeClr val="accent1">
                    <a:lumMod val="50000"/>
                  </a:schemeClr>
                </a:solidFill>
              </a:rPr>
              <a:t>building community cohesion </a:t>
            </a:r>
            <a:r>
              <a:rPr lang="en-GB" sz="2400" b="1" i="1" dirty="0">
                <a:solidFill>
                  <a:schemeClr val="accent1">
                    <a:lumMod val="50000"/>
                  </a:schemeClr>
                </a:solidFill>
              </a:rPr>
              <a:t>and</a:t>
            </a:r>
            <a:r>
              <a:rPr lang="en-GB" sz="2400" dirty="0">
                <a:solidFill>
                  <a:schemeClr val="accent1">
                    <a:lumMod val="50000"/>
                  </a:schemeClr>
                </a:solidFill>
              </a:rPr>
              <a:t> promoting shared values</a:t>
            </a:r>
          </a:p>
          <a:p>
            <a:pPr>
              <a:spcBef>
                <a:spcPts val="450"/>
              </a:spcBef>
              <a:spcAft>
                <a:spcPts val="450"/>
              </a:spcAft>
              <a:buClr>
                <a:schemeClr val="accent2">
                  <a:lumMod val="75000"/>
                </a:schemeClr>
              </a:buClr>
              <a:buFont typeface="Wingdings" panose="05000000000000000000" pitchFamily="2" charset="2"/>
              <a:buChar char="§"/>
            </a:pPr>
            <a:r>
              <a:rPr lang="en-GB" sz="2400" dirty="0">
                <a:solidFill>
                  <a:schemeClr val="accent1">
                    <a:lumMod val="50000"/>
                  </a:schemeClr>
                </a:solidFill>
              </a:rPr>
              <a:t>improving quality </a:t>
            </a:r>
            <a:r>
              <a:rPr lang="en-GB" sz="2400" b="1" i="1" dirty="0">
                <a:solidFill>
                  <a:schemeClr val="accent1">
                    <a:lumMod val="50000"/>
                  </a:schemeClr>
                </a:solidFill>
              </a:rPr>
              <a:t>and</a:t>
            </a:r>
            <a:r>
              <a:rPr lang="en-GB" sz="2400" dirty="0">
                <a:solidFill>
                  <a:schemeClr val="accent1">
                    <a:lumMod val="50000"/>
                  </a:schemeClr>
                </a:solidFill>
              </a:rPr>
              <a:t> number of affordable homes, </a:t>
            </a:r>
            <a:r>
              <a:rPr lang="en-GB" sz="2400" b="1" i="1" dirty="0">
                <a:solidFill>
                  <a:schemeClr val="accent1">
                    <a:lumMod val="50000"/>
                  </a:schemeClr>
                </a:solidFill>
              </a:rPr>
              <a:t>and</a:t>
            </a:r>
            <a:r>
              <a:rPr lang="en-GB" sz="2400" b="1" dirty="0">
                <a:solidFill>
                  <a:schemeClr val="accent1">
                    <a:lumMod val="50000"/>
                  </a:schemeClr>
                </a:solidFill>
              </a:rPr>
              <a:t> </a:t>
            </a:r>
            <a:r>
              <a:rPr lang="en-GB" sz="2400" dirty="0">
                <a:solidFill>
                  <a:schemeClr val="accent1">
                    <a:lumMod val="50000"/>
                  </a:schemeClr>
                </a:solidFill>
              </a:rPr>
              <a:t>increasing overall supply of new homes</a:t>
            </a:r>
          </a:p>
        </p:txBody>
      </p:sp>
      <p:pic>
        <p:nvPicPr>
          <p:cNvPr id="9" name="Content Placeholder 8"/>
          <p:cNvPicPr preferRelativeResize="0">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206839" y="939410"/>
            <a:ext cx="3622211" cy="235027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2" name="Title 1">
            <a:extLst>
              <a:ext uri="{FF2B5EF4-FFF2-40B4-BE49-F238E27FC236}">
                <a16:creationId xmlns:a16="http://schemas.microsoft.com/office/drawing/2014/main" id="{FF753ED5-D232-40E9-BE26-D97BD48B1CB0}"/>
              </a:ext>
            </a:extLst>
          </p:cNvPr>
          <p:cNvSpPr>
            <a:spLocks noGrp="1"/>
          </p:cNvSpPr>
          <p:nvPr>
            <p:ph type="title"/>
          </p:nvPr>
        </p:nvSpPr>
        <p:spPr/>
        <p:txBody>
          <a:bodyPr>
            <a:normAutofit fontScale="90000"/>
          </a:bodyPr>
          <a:lstStyle/>
          <a:p>
            <a:pPr algn="r">
              <a:lnSpc>
                <a:spcPct val="100000"/>
              </a:lnSpc>
            </a:pPr>
            <a:r>
              <a:rPr lang="en-GB" dirty="0" smtClean="0">
                <a:solidFill>
                  <a:schemeClr val="accent1">
                    <a:lumMod val="50000"/>
                  </a:schemeClr>
                </a:solidFill>
              </a:rPr>
              <a:t>Creating Opportunities for Mixed Communities</a:t>
            </a:r>
            <a:endParaRPr lang="en-GB" dirty="0">
              <a:solidFill>
                <a:schemeClr val="accent1">
                  <a:lumMod val="50000"/>
                </a:schemeClr>
              </a:solidFill>
            </a:endParaRPr>
          </a:p>
        </p:txBody>
      </p:sp>
    </p:spTree>
    <p:extLst>
      <p:ext uri="{BB962C8B-B14F-4D97-AF65-F5344CB8AC3E}">
        <p14:creationId xmlns:p14="http://schemas.microsoft.com/office/powerpoint/2010/main" val="344102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0055" y="268041"/>
            <a:ext cx="3584552" cy="523220"/>
          </a:xfrm>
          <a:prstGeom prst="rect">
            <a:avLst/>
          </a:prstGeom>
          <a:noFill/>
        </p:spPr>
        <p:txBody>
          <a:bodyPr wrap="square" rtlCol="0">
            <a:spAutoFit/>
          </a:bodyPr>
          <a:lstStyle/>
          <a:p>
            <a:pPr algn="ctr"/>
            <a:r>
              <a:rPr lang="en-GB" sz="2800" b="1" dirty="0"/>
              <a:t>Creating Opportunity</a:t>
            </a:r>
            <a:endParaRPr lang="en-US" sz="2800" b="1" dirty="0"/>
          </a:p>
        </p:txBody>
      </p:sp>
      <p:pic>
        <p:nvPicPr>
          <p:cNvPr id="6" name="Picture 5" descr="DSCN4434.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rot="5400000">
            <a:off x="2404734" y="1191140"/>
            <a:ext cx="1701000" cy="1215000"/>
          </a:xfrm>
          <a:prstGeom prst="rect">
            <a:avLst/>
          </a:prstGeom>
          <a:ln w="19050">
            <a:solidFill>
              <a:schemeClr val="bg1"/>
            </a:solidFill>
          </a:ln>
        </p:spPr>
      </p:pic>
      <p:pic>
        <p:nvPicPr>
          <p:cNvPr id="7" name="Picture 6" descr="Farhana2.jpg"/>
          <p:cNvPicPr preferRelativeResize="0">
            <a:picLocks/>
          </p:cNvPicPr>
          <p:nvPr/>
        </p:nvPicPr>
        <p:blipFill rotWithShape="1">
          <a:blip r:embed="rId4">
            <a:extLst>
              <a:ext uri="{28A0092B-C50C-407E-A947-70E740481C1C}">
                <a14:useLocalDpi xmlns:a14="http://schemas.microsoft.com/office/drawing/2010/main" val="0"/>
              </a:ext>
            </a:extLst>
          </a:blip>
          <a:srcRect l="3376" t="13878" b="1888"/>
          <a:stretch/>
        </p:blipFill>
        <p:spPr>
          <a:xfrm>
            <a:off x="620055" y="948140"/>
            <a:ext cx="1215000" cy="1701000"/>
          </a:xfrm>
          <a:prstGeom prst="rect">
            <a:avLst/>
          </a:prstGeom>
          <a:ln w="19050">
            <a:solidFill>
              <a:schemeClr val="bg1"/>
            </a:solidFill>
          </a:ln>
        </p:spPr>
      </p:pic>
      <p:sp>
        <p:nvSpPr>
          <p:cNvPr id="9" name="TextBox 8"/>
          <p:cNvSpPr txBox="1"/>
          <p:nvPr/>
        </p:nvSpPr>
        <p:spPr>
          <a:xfrm>
            <a:off x="243534" y="2824950"/>
            <a:ext cx="1968042" cy="999000"/>
          </a:xfrm>
          <a:prstGeom prst="rect">
            <a:avLst/>
          </a:prstGeom>
          <a:noFill/>
          <a:ln w="19050">
            <a:solidFill>
              <a:schemeClr val="bg1"/>
            </a:solidFill>
          </a:ln>
        </p:spPr>
        <p:txBody>
          <a:bodyPr wrap="square" rtlCol="0">
            <a:noAutofit/>
          </a:bodyPr>
          <a:lstStyle/>
          <a:p>
            <a:pPr algn="ctr"/>
            <a:r>
              <a:rPr lang="en-US" sz="2400" dirty="0"/>
              <a:t>5,000+ local people into jobs</a:t>
            </a:r>
          </a:p>
        </p:txBody>
      </p:sp>
      <p:sp>
        <p:nvSpPr>
          <p:cNvPr id="10" name="TextBox 9"/>
          <p:cNvSpPr txBox="1"/>
          <p:nvPr/>
        </p:nvSpPr>
        <p:spPr>
          <a:xfrm>
            <a:off x="2124549" y="2827358"/>
            <a:ext cx="2500952" cy="999000"/>
          </a:xfrm>
          <a:prstGeom prst="rect">
            <a:avLst/>
          </a:prstGeom>
          <a:noFill/>
          <a:ln w="19050">
            <a:solidFill>
              <a:schemeClr val="bg1"/>
            </a:solidFill>
          </a:ln>
        </p:spPr>
        <p:txBody>
          <a:bodyPr wrap="square" rtlCol="0">
            <a:noAutofit/>
          </a:bodyPr>
          <a:lstStyle/>
          <a:p>
            <a:pPr algn="ctr"/>
            <a:r>
              <a:rPr lang="en-US" sz="2400" dirty="0"/>
              <a:t>5,000+ local people gain accreditation/ qualifications </a:t>
            </a:r>
          </a:p>
        </p:txBody>
      </p:sp>
      <p:sp>
        <p:nvSpPr>
          <p:cNvPr id="11" name="TextBox 10"/>
          <p:cNvSpPr txBox="1"/>
          <p:nvPr/>
        </p:nvSpPr>
        <p:spPr>
          <a:xfrm>
            <a:off x="4402125" y="2824950"/>
            <a:ext cx="2252198" cy="999000"/>
          </a:xfrm>
          <a:prstGeom prst="rect">
            <a:avLst/>
          </a:prstGeom>
          <a:noFill/>
          <a:ln w="19050">
            <a:solidFill>
              <a:schemeClr val="bg1"/>
            </a:solidFill>
          </a:ln>
        </p:spPr>
        <p:txBody>
          <a:bodyPr wrap="square" rtlCol="0">
            <a:noAutofit/>
          </a:bodyPr>
          <a:lstStyle/>
          <a:p>
            <a:pPr algn="ctr"/>
            <a:r>
              <a:rPr lang="en-US" sz="2400" dirty="0"/>
              <a:t>300+ volunteers = £17m social impact annually</a:t>
            </a:r>
          </a:p>
        </p:txBody>
      </p:sp>
      <p:pic>
        <p:nvPicPr>
          <p:cNvPr id="12" name="Picture 11" descr="FRONT COVER.jpg"/>
          <p:cNvPicPr preferRelativeResize="0">
            <a:picLocks/>
          </p:cNvPicPr>
          <p:nvPr/>
        </p:nvPicPr>
        <p:blipFill rotWithShape="1">
          <a:blip r:embed="rId5">
            <a:extLst>
              <a:ext uri="{28A0092B-C50C-407E-A947-70E740481C1C}">
                <a14:useLocalDpi xmlns:a14="http://schemas.microsoft.com/office/drawing/2010/main" val="0"/>
              </a:ext>
            </a:extLst>
          </a:blip>
          <a:srcRect t="8840" b="2684"/>
          <a:stretch/>
        </p:blipFill>
        <p:spPr>
          <a:xfrm>
            <a:off x="5121515" y="1053063"/>
            <a:ext cx="1215000" cy="1701000"/>
          </a:xfrm>
          <a:prstGeom prst="rect">
            <a:avLst/>
          </a:prstGeom>
          <a:ln w="19050">
            <a:solidFill>
              <a:schemeClr val="bg1"/>
            </a:solidFill>
          </a:ln>
        </p:spPr>
      </p:pic>
    </p:spTree>
    <p:extLst>
      <p:ext uri="{BB962C8B-B14F-4D97-AF65-F5344CB8AC3E}">
        <p14:creationId xmlns:p14="http://schemas.microsoft.com/office/powerpoint/2010/main" val="3323412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p:cNvSpPr/>
          <p:nvPr/>
        </p:nvSpPr>
        <p:spPr>
          <a:xfrm>
            <a:off x="3937000" y="-388534"/>
            <a:ext cx="3170683" cy="1607734"/>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3647129535"/>
              </p:ext>
            </p:extLst>
          </p:nvPr>
        </p:nvGraphicFramePr>
        <p:xfrm>
          <a:off x="0" y="1104900"/>
          <a:ext cx="6754551" cy="4038600"/>
        </p:xfrm>
        <a:graphic>
          <a:graphicData uri="http://schemas.openxmlformats.org/drawingml/2006/table">
            <a:tbl>
              <a:tblPr>
                <a:tableStyleId>{5C22544A-7EE6-4342-B048-85BDC9FD1C3A}</a:tableStyleId>
              </a:tblPr>
              <a:tblGrid>
                <a:gridCol w="6754551">
                  <a:extLst>
                    <a:ext uri="{9D8B030D-6E8A-4147-A177-3AD203B41FA5}">
                      <a16:colId xmlns:a16="http://schemas.microsoft.com/office/drawing/2014/main" val="20000"/>
                    </a:ext>
                  </a:extLst>
                </a:gridCol>
              </a:tblGrid>
              <a:tr h="2691407">
                <a:tc>
                  <a:txBody>
                    <a:bodyPr/>
                    <a:lstStyle/>
                    <a:p>
                      <a:pPr marL="342900" indent="-342900">
                        <a:spcBef>
                          <a:spcPts val="300"/>
                        </a:spcBef>
                        <a:spcAft>
                          <a:spcPts val="300"/>
                        </a:spcAft>
                        <a:buClr>
                          <a:schemeClr val="accent2">
                            <a:lumMod val="75000"/>
                          </a:schemeClr>
                        </a:buClr>
                        <a:buFont typeface="Wingdings" panose="05000000000000000000" pitchFamily="2" charset="2"/>
                        <a:buChar char="§"/>
                      </a:pPr>
                      <a:r>
                        <a:rPr lang="en-GB" sz="2400" dirty="0" smtClean="0">
                          <a:solidFill>
                            <a:schemeClr val="accent1">
                              <a:lumMod val="50000"/>
                            </a:schemeClr>
                          </a:solidFill>
                        </a:rPr>
                        <a:t>mixed communities are judged to be successful</a:t>
                      </a:r>
                    </a:p>
                    <a:p>
                      <a:pPr marL="342900" indent="-342900">
                        <a:spcBef>
                          <a:spcPts val="300"/>
                        </a:spcBef>
                        <a:spcAft>
                          <a:spcPts val="300"/>
                        </a:spcAft>
                        <a:buClr>
                          <a:schemeClr val="accent2">
                            <a:lumMod val="75000"/>
                          </a:schemeClr>
                        </a:buClr>
                        <a:buFont typeface="Wingdings" panose="05000000000000000000" pitchFamily="2" charset="2"/>
                        <a:buChar char="§"/>
                      </a:pPr>
                      <a:r>
                        <a:rPr lang="en-GB" sz="2400" dirty="0" smtClean="0">
                          <a:solidFill>
                            <a:schemeClr val="accent1">
                              <a:lumMod val="50000"/>
                            </a:schemeClr>
                          </a:solidFill>
                        </a:rPr>
                        <a:t>not characterised by problems linked with exclusively low-income areas</a:t>
                      </a:r>
                    </a:p>
                    <a:p>
                      <a:pPr marL="342900" indent="-342900">
                        <a:spcBef>
                          <a:spcPts val="300"/>
                        </a:spcBef>
                        <a:spcAft>
                          <a:spcPts val="300"/>
                        </a:spcAft>
                        <a:buClr>
                          <a:schemeClr val="accent2">
                            <a:lumMod val="75000"/>
                          </a:schemeClr>
                        </a:buClr>
                        <a:buFont typeface="Wingdings" panose="05000000000000000000" pitchFamily="2" charset="2"/>
                        <a:buChar char="§"/>
                      </a:pPr>
                      <a:r>
                        <a:rPr lang="en-GB" sz="2400" dirty="0" smtClean="0">
                          <a:solidFill>
                            <a:schemeClr val="accent1">
                              <a:lumMod val="50000"/>
                            </a:schemeClr>
                          </a:solidFill>
                        </a:rPr>
                        <a:t>tenure &amp; income ‘non-issues’ for residents – neighbours ‘ordinary’</a:t>
                      </a:r>
                    </a:p>
                    <a:p>
                      <a:pPr marL="342900" indent="-342900">
                        <a:spcBef>
                          <a:spcPts val="300"/>
                        </a:spcBef>
                        <a:spcAft>
                          <a:spcPts val="300"/>
                        </a:spcAft>
                        <a:buClr>
                          <a:schemeClr val="accent2">
                            <a:lumMod val="75000"/>
                          </a:schemeClr>
                        </a:buClr>
                        <a:buFont typeface="Wingdings" panose="05000000000000000000" pitchFamily="2" charset="2"/>
                        <a:buChar char="§"/>
                      </a:pPr>
                      <a:r>
                        <a:rPr lang="en-GB" sz="2400" dirty="0" smtClean="0">
                          <a:solidFill>
                            <a:schemeClr val="accent1">
                              <a:lumMod val="50000"/>
                            </a:schemeClr>
                          </a:solidFill>
                        </a:rPr>
                        <a:t>inner-city mixed communities attract younger families </a:t>
                      </a:r>
                    </a:p>
                    <a:p>
                      <a:pPr marL="342900" indent="-342900">
                        <a:spcBef>
                          <a:spcPts val="300"/>
                        </a:spcBef>
                        <a:spcAft>
                          <a:spcPts val="300"/>
                        </a:spcAft>
                        <a:buClr>
                          <a:schemeClr val="accent2">
                            <a:lumMod val="75000"/>
                          </a:schemeClr>
                        </a:buClr>
                        <a:buFont typeface="Wingdings" panose="05000000000000000000" pitchFamily="2" charset="2"/>
                        <a:buChar char="§"/>
                      </a:pPr>
                      <a:r>
                        <a:rPr lang="en-GB" sz="2400" dirty="0" smtClean="0">
                          <a:solidFill>
                            <a:schemeClr val="accent1">
                              <a:lumMod val="50000"/>
                            </a:schemeClr>
                          </a:solidFill>
                        </a:rPr>
                        <a:t>planning rules only one part of the picture</a:t>
                      </a:r>
                    </a:p>
                    <a:p>
                      <a:pPr marL="342900" indent="-342900">
                        <a:spcBef>
                          <a:spcPts val="300"/>
                        </a:spcBef>
                        <a:spcAft>
                          <a:spcPts val="300"/>
                        </a:spcAft>
                        <a:buClr>
                          <a:schemeClr val="accent2">
                            <a:lumMod val="75000"/>
                          </a:schemeClr>
                        </a:buClr>
                        <a:buFont typeface="Wingdings" panose="05000000000000000000" pitchFamily="2" charset="2"/>
                        <a:buChar char="§"/>
                      </a:pPr>
                      <a:r>
                        <a:rPr lang="en-GB" sz="2400" dirty="0" smtClean="0">
                          <a:solidFill>
                            <a:schemeClr val="accent1">
                              <a:lumMod val="50000"/>
                            </a:schemeClr>
                          </a:solidFill>
                        </a:rPr>
                        <a:t>developers willing to engage in building mixed communities</a:t>
                      </a:r>
                    </a:p>
                  </a:txBody>
                  <a:tcPr marL="85725" marR="8572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4" y="110839"/>
            <a:ext cx="2011339" cy="460661"/>
          </a:xfrm>
          <a:prstGeom prst="rect">
            <a:avLst/>
          </a:prstGeom>
        </p:spPr>
      </p:pic>
      <p:sp>
        <p:nvSpPr>
          <p:cNvPr id="2" name="Rectangle 1"/>
          <p:cNvSpPr/>
          <p:nvPr/>
        </p:nvSpPr>
        <p:spPr>
          <a:xfrm>
            <a:off x="4002374" y="106672"/>
            <a:ext cx="2855626" cy="784830"/>
          </a:xfrm>
          <a:prstGeom prst="rect">
            <a:avLst/>
          </a:prstGeom>
        </p:spPr>
        <p:txBody>
          <a:bodyPr wrap="square">
            <a:spAutoFit/>
          </a:bodyPr>
          <a:lstStyle/>
          <a:p>
            <a:pPr algn="ctr"/>
            <a:r>
              <a:rPr lang="en-GB" sz="2250" b="1" dirty="0">
                <a:solidFill>
                  <a:schemeClr val="bg1"/>
                </a:solidFill>
              </a:rPr>
              <a:t>‘ordinary &amp; successful places to live’</a:t>
            </a:r>
            <a:endParaRPr lang="en-GB" sz="2250" dirty="0"/>
          </a:p>
        </p:txBody>
      </p:sp>
    </p:spTree>
    <p:extLst>
      <p:ext uri="{BB962C8B-B14F-4D97-AF65-F5344CB8AC3E}">
        <p14:creationId xmlns:p14="http://schemas.microsoft.com/office/powerpoint/2010/main" val="3496085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413523" y="10635"/>
            <a:ext cx="2444477" cy="2103915"/>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5" name="TextBox 4"/>
          <p:cNvSpPr txBox="1"/>
          <p:nvPr/>
        </p:nvSpPr>
        <p:spPr>
          <a:xfrm>
            <a:off x="4698660" y="174385"/>
            <a:ext cx="1831880" cy="1938992"/>
          </a:xfrm>
          <a:prstGeom prst="rect">
            <a:avLst/>
          </a:prstGeom>
          <a:noFill/>
        </p:spPr>
        <p:txBody>
          <a:bodyPr wrap="square" rtlCol="0">
            <a:spAutoFit/>
          </a:bodyPr>
          <a:lstStyle/>
          <a:p>
            <a:pPr algn="ctr"/>
            <a:r>
              <a:rPr lang="en-GB" sz="2400" b="1" dirty="0">
                <a:solidFill>
                  <a:schemeClr val="bg1"/>
                </a:solidFill>
              </a:rPr>
              <a:t>what do we mean by mixed communities?</a:t>
            </a:r>
            <a:endParaRPr lang="en-US" sz="24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743057690"/>
              </p:ext>
            </p:extLst>
          </p:nvPr>
        </p:nvGraphicFramePr>
        <p:xfrm>
          <a:off x="217995" y="1771717"/>
          <a:ext cx="5573555" cy="2501646"/>
        </p:xfrm>
        <a:graphic>
          <a:graphicData uri="http://schemas.openxmlformats.org/drawingml/2006/table">
            <a:tbl>
              <a:tblPr>
                <a:tableStyleId>{5C22544A-7EE6-4342-B048-85BDC9FD1C3A}</a:tableStyleId>
              </a:tblPr>
              <a:tblGrid>
                <a:gridCol w="5573555">
                  <a:extLst>
                    <a:ext uri="{9D8B030D-6E8A-4147-A177-3AD203B41FA5}">
                      <a16:colId xmlns:a16="http://schemas.microsoft.com/office/drawing/2014/main" val="20000"/>
                    </a:ext>
                  </a:extLst>
                </a:gridCol>
              </a:tblGrid>
              <a:tr h="2371630">
                <a:tc>
                  <a:txBody>
                    <a:bodyPr/>
                    <a:lstStyle/>
                    <a:p>
                      <a:pPr marL="0" indent="0" algn="l">
                        <a:lnSpc>
                          <a:spcPct val="114000"/>
                        </a:lnSpc>
                        <a:spcBef>
                          <a:spcPts val="600"/>
                        </a:spcBef>
                        <a:spcAft>
                          <a:spcPts val="600"/>
                        </a:spcAft>
                        <a:buFont typeface="Arial" panose="020B0604020202020204" pitchFamily="34" charset="0"/>
                        <a:buNone/>
                      </a:pPr>
                      <a:r>
                        <a:rPr lang="en-GB" sz="2400" b="0" dirty="0" smtClean="0">
                          <a:solidFill>
                            <a:schemeClr val="accent1">
                              <a:lumMod val="50000"/>
                            </a:schemeClr>
                          </a:solidFill>
                        </a:rPr>
                        <a:t>‘mixed communities are part of an integrated and fair society in which people of all classes and incomes share the same space, services and facilities, creating conditions in which mutual understanding and shared values can develop’</a:t>
                      </a:r>
                    </a:p>
                  </a:txBody>
                  <a:tcPr marL="85725" marR="8572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5" y="213726"/>
            <a:ext cx="2313296" cy="583095"/>
          </a:xfrm>
          <a:prstGeom prst="rect">
            <a:avLst/>
          </a:prstGeom>
        </p:spPr>
      </p:pic>
    </p:spTree>
    <p:extLst>
      <p:ext uri="{BB962C8B-B14F-4D97-AF65-F5344CB8AC3E}">
        <p14:creationId xmlns:p14="http://schemas.microsoft.com/office/powerpoint/2010/main" val="67768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4467100" y="1380631"/>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pic>
        <p:nvPicPr>
          <p:cNvPr id="10" name="Picture 2" descr="\\POPLARLS04\Dev&amp;Reg\Photos and Drawings\Photos\Transfer Estates\Aberfeldy, Brownfield\Aberfeldy\Currie Hs\_MG_7158.JPG"/>
          <p:cNvPicPr preferRelativeResize="0">
            <a:picLocks noChangeArrowheads="1"/>
          </p:cNvPicPr>
          <p:nvPr/>
        </p:nvPicPr>
        <p:blipFill rotWithShape="1">
          <a:blip r:embed="rId3" cstate="print"/>
          <a:srcRect l="11203" r="4220" b="7632"/>
          <a:stretch/>
        </p:blipFill>
        <p:spPr bwMode="auto">
          <a:xfrm>
            <a:off x="3195099" y="2721974"/>
            <a:ext cx="1485000" cy="1485000"/>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4571236" y="1989174"/>
            <a:ext cx="2080193" cy="830997"/>
          </a:xfrm>
          <a:prstGeom prst="rect">
            <a:avLst/>
          </a:prstGeom>
          <a:noFill/>
        </p:spPr>
        <p:txBody>
          <a:bodyPr wrap="square" rtlCol="0">
            <a:spAutoFit/>
          </a:bodyPr>
          <a:lstStyle/>
          <a:p>
            <a:pPr algn="ctr"/>
            <a:r>
              <a:rPr lang="en-GB" sz="2400" b="1" dirty="0">
                <a:solidFill>
                  <a:schemeClr val="bg1"/>
                </a:solidFill>
              </a:rPr>
              <a:t>Aberfeldy – ten years ago</a:t>
            </a:r>
            <a:endParaRPr lang="en-US" sz="24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8774689"/>
              </p:ext>
            </p:extLst>
          </p:nvPr>
        </p:nvGraphicFramePr>
        <p:xfrm>
          <a:off x="666808" y="85454"/>
          <a:ext cx="4013291" cy="2636520"/>
        </p:xfrm>
        <a:graphic>
          <a:graphicData uri="http://schemas.openxmlformats.org/drawingml/2006/table">
            <a:tbl>
              <a:tblPr>
                <a:tableStyleId>{5C22544A-7EE6-4342-B048-85BDC9FD1C3A}</a:tableStyleId>
              </a:tblPr>
              <a:tblGrid>
                <a:gridCol w="4013291">
                  <a:extLst>
                    <a:ext uri="{9D8B030D-6E8A-4147-A177-3AD203B41FA5}">
                      <a16:colId xmlns:a16="http://schemas.microsoft.com/office/drawing/2014/main" val="20000"/>
                    </a:ext>
                  </a:extLst>
                </a:gridCol>
              </a:tblGrid>
              <a:tr h="2077389">
                <a:tc>
                  <a:txBody>
                    <a:bodyPr/>
                    <a:lstStyle/>
                    <a:p>
                      <a:pPr marL="296862" indent="-285750">
                        <a:spcBef>
                          <a:spcPts val="240"/>
                        </a:spcBef>
                        <a:buClr>
                          <a:schemeClr val="bg1"/>
                        </a:buClr>
                        <a:buFont typeface="Arial" panose="020B0604020202020204" pitchFamily="34" charset="0"/>
                        <a:buChar char="•"/>
                        <a:tabLst>
                          <a:tab pos="180975" algn="l"/>
                        </a:tabLst>
                      </a:pPr>
                      <a:r>
                        <a:rPr lang="en-GB" sz="2400" dirty="0" smtClean="0">
                          <a:solidFill>
                            <a:schemeClr val="accent1">
                              <a:lumMod val="50000"/>
                            </a:schemeClr>
                          </a:solidFill>
                        </a:rPr>
                        <a:t>Second most deprived ward in London</a:t>
                      </a:r>
                    </a:p>
                    <a:p>
                      <a:pPr marL="296862" indent="-285750">
                        <a:spcBef>
                          <a:spcPts val="240"/>
                        </a:spcBef>
                        <a:buClr>
                          <a:schemeClr val="bg1"/>
                        </a:buClr>
                        <a:buFont typeface="Arial" panose="020B0604020202020204" pitchFamily="34" charset="0"/>
                        <a:buChar char="•"/>
                        <a:tabLst>
                          <a:tab pos="180975" algn="l"/>
                        </a:tabLst>
                      </a:pPr>
                      <a:r>
                        <a:rPr lang="en-GB" sz="2400" dirty="0" smtClean="0">
                          <a:solidFill>
                            <a:schemeClr val="accent1">
                              <a:lumMod val="50000"/>
                            </a:schemeClr>
                          </a:solidFill>
                        </a:rPr>
                        <a:t>Circa 420 ex-local authority homes</a:t>
                      </a:r>
                    </a:p>
                    <a:p>
                      <a:pPr marL="296862" indent="-285750">
                        <a:spcBef>
                          <a:spcPts val="240"/>
                        </a:spcBef>
                        <a:buClr>
                          <a:schemeClr val="bg1"/>
                        </a:buClr>
                        <a:buFont typeface="Arial" panose="020B0604020202020204" pitchFamily="34" charset="0"/>
                        <a:buChar char="•"/>
                        <a:tabLst>
                          <a:tab pos="180975" algn="l"/>
                        </a:tabLst>
                      </a:pPr>
                      <a:r>
                        <a:rPr lang="en-GB" sz="2400" dirty="0" smtClean="0">
                          <a:solidFill>
                            <a:schemeClr val="accent1">
                              <a:lumMod val="50000"/>
                            </a:schemeClr>
                          </a:solidFill>
                        </a:rPr>
                        <a:t>Run down commercial centre</a:t>
                      </a:r>
                    </a:p>
                    <a:p>
                      <a:pPr marL="296862" indent="-285750">
                        <a:spcBef>
                          <a:spcPts val="240"/>
                        </a:spcBef>
                        <a:buClr>
                          <a:schemeClr val="bg1"/>
                        </a:buClr>
                        <a:buFont typeface="Arial" panose="020B0604020202020204" pitchFamily="34" charset="0"/>
                        <a:buChar char="•"/>
                        <a:tabLst>
                          <a:tab pos="180975" algn="l"/>
                        </a:tabLst>
                      </a:pPr>
                      <a:r>
                        <a:rPr lang="en-GB" sz="2400" dirty="0" smtClean="0">
                          <a:solidFill>
                            <a:schemeClr val="accent1">
                              <a:lumMod val="50000"/>
                            </a:schemeClr>
                          </a:solidFill>
                        </a:rPr>
                        <a:t>Poor quality green space</a:t>
                      </a:r>
                      <a:endParaRPr lang="en-GB" sz="2400" dirty="0">
                        <a:solidFill>
                          <a:schemeClr val="accent1">
                            <a:lumMod val="50000"/>
                          </a:schemeClr>
                        </a:solidFill>
                      </a:endParaRPr>
                    </a:p>
                  </a:txBody>
                  <a:tcPr marL="85725" marR="8572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Content Placeholder 3" descr="Aberfeldy shops 1.JPG"/>
          <p:cNvPicPr preferRelativeResize="0">
            <a:picLocks/>
          </p:cNvPicPr>
          <p:nvPr/>
        </p:nvPicPr>
        <p:blipFill>
          <a:blip r:embed="rId4" cstate="print"/>
          <a:stretch>
            <a:fillRect/>
          </a:stretch>
        </p:blipFill>
        <p:spPr>
          <a:xfrm>
            <a:off x="1746735" y="2820171"/>
            <a:ext cx="1485000" cy="1485000"/>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Content Placeholder 4" descr="Aberfeldy aerial.jpg"/>
          <p:cNvPicPr preferRelativeResize="0">
            <a:picLocks/>
          </p:cNvPicPr>
          <p:nvPr/>
        </p:nvPicPr>
        <p:blipFill>
          <a:blip r:embed="rId5" cstate="print"/>
          <a:stretch>
            <a:fillRect/>
          </a:stretch>
        </p:blipFill>
        <p:spPr>
          <a:xfrm>
            <a:off x="361643" y="2723720"/>
            <a:ext cx="1485000" cy="1485000"/>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8306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8" y="0"/>
            <a:ext cx="4807019" cy="1702469"/>
          </a:xfrm>
          <a:prstGeom prst="rect">
            <a:avLst/>
          </a:prstGeom>
        </p:spPr>
      </p:pic>
      <p:sp>
        <p:nvSpPr>
          <p:cNvPr id="6" name="Oval 5"/>
          <p:cNvSpPr/>
          <p:nvPr/>
        </p:nvSpPr>
        <p:spPr>
          <a:xfrm>
            <a:off x="4467100" y="1380631"/>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5" name="TextBox 4"/>
          <p:cNvSpPr txBox="1"/>
          <p:nvPr/>
        </p:nvSpPr>
        <p:spPr>
          <a:xfrm>
            <a:off x="4807019" y="1804509"/>
            <a:ext cx="1615161" cy="1200329"/>
          </a:xfrm>
          <a:prstGeom prst="rect">
            <a:avLst/>
          </a:prstGeom>
          <a:noFill/>
        </p:spPr>
        <p:txBody>
          <a:bodyPr wrap="square" rtlCol="0">
            <a:spAutoFit/>
          </a:bodyPr>
          <a:lstStyle/>
          <a:p>
            <a:pPr algn="ctr"/>
            <a:r>
              <a:rPr lang="en-GB" sz="2400" b="1" dirty="0">
                <a:solidFill>
                  <a:schemeClr val="bg1"/>
                </a:solidFill>
              </a:rPr>
              <a:t>Aberfeldy New Village</a:t>
            </a:r>
            <a:endParaRPr lang="en-US" sz="24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748498666"/>
              </p:ext>
            </p:extLst>
          </p:nvPr>
        </p:nvGraphicFramePr>
        <p:xfrm>
          <a:off x="154671" y="1929423"/>
          <a:ext cx="5703204" cy="2814320"/>
        </p:xfrm>
        <a:graphic>
          <a:graphicData uri="http://schemas.openxmlformats.org/drawingml/2006/table">
            <a:tbl>
              <a:tblPr>
                <a:tableStyleId>{5C22544A-7EE6-4342-B048-85BDC9FD1C3A}</a:tableStyleId>
              </a:tblPr>
              <a:tblGrid>
                <a:gridCol w="5703204">
                  <a:extLst>
                    <a:ext uri="{9D8B030D-6E8A-4147-A177-3AD203B41FA5}">
                      <a16:colId xmlns:a16="http://schemas.microsoft.com/office/drawing/2014/main" val="20000"/>
                    </a:ext>
                  </a:extLst>
                </a:gridCol>
              </a:tblGrid>
              <a:tr h="1715687">
                <a:tc>
                  <a:txBody>
                    <a:bodyPr/>
                    <a:lstStyle/>
                    <a:p>
                      <a:pPr marL="11112" marR="0" lvl="0" indent="0" algn="l" defTabSz="457200" rtl="0" eaLnBrk="1" fontAlgn="auto" latinLnBrk="0" hangingPunct="1">
                        <a:lnSpc>
                          <a:spcPct val="100000"/>
                        </a:lnSpc>
                        <a:spcBef>
                          <a:spcPts val="200"/>
                        </a:spcBef>
                        <a:spcAft>
                          <a:spcPts val="200"/>
                        </a:spcAft>
                        <a:buClrTx/>
                        <a:buSzTx/>
                        <a:buFont typeface="Arial" panose="020B0604020202020204" pitchFamily="34" charset="0"/>
                        <a:buNone/>
                        <a:tabLst>
                          <a:tab pos="180975" algn="l"/>
                        </a:tabLst>
                        <a:defRPr/>
                      </a:pPr>
                      <a:r>
                        <a:rPr lang="en-GB" sz="2400" b="0" dirty="0" smtClean="0">
                          <a:solidFill>
                            <a:schemeClr val="accent1">
                              <a:lumMod val="50000"/>
                            </a:schemeClr>
                          </a:solidFill>
                        </a:rPr>
                        <a:t>50/50</a:t>
                      </a:r>
                      <a:r>
                        <a:rPr lang="en-GB" sz="2400" b="0" baseline="0" dirty="0" smtClean="0">
                          <a:solidFill>
                            <a:schemeClr val="accent1">
                              <a:lumMod val="50000"/>
                            </a:schemeClr>
                          </a:solidFill>
                        </a:rPr>
                        <a:t> </a:t>
                      </a:r>
                      <a:r>
                        <a:rPr lang="en-GB" sz="2400" b="0" dirty="0" smtClean="0">
                          <a:solidFill>
                            <a:schemeClr val="accent1">
                              <a:lumMod val="50000"/>
                            </a:schemeClr>
                          </a:solidFill>
                        </a:rPr>
                        <a:t>partnership with private sector </a:t>
                      </a:r>
                    </a:p>
                    <a:p>
                      <a:pPr marL="11112" marR="0" lvl="0" indent="0" algn="l" defTabSz="457200" rtl="0" eaLnBrk="1" fontAlgn="auto" latinLnBrk="0" hangingPunct="1">
                        <a:lnSpc>
                          <a:spcPct val="100000"/>
                        </a:lnSpc>
                        <a:spcBef>
                          <a:spcPts val="200"/>
                        </a:spcBef>
                        <a:spcAft>
                          <a:spcPts val="200"/>
                        </a:spcAft>
                        <a:buClrTx/>
                        <a:buSzTx/>
                        <a:buFont typeface="Arial" panose="020B0604020202020204" pitchFamily="34" charset="0"/>
                        <a:buNone/>
                        <a:tabLst>
                          <a:tab pos="180975" algn="l"/>
                        </a:tabLst>
                        <a:defRPr/>
                      </a:pPr>
                      <a:r>
                        <a:rPr lang="en-GB" sz="2400" b="0" dirty="0" smtClean="0">
                          <a:solidFill>
                            <a:schemeClr val="accent1">
                              <a:lumMod val="50000"/>
                            </a:schemeClr>
                          </a:solidFill>
                        </a:rPr>
                        <a:t>creating vibrant </a:t>
                      </a:r>
                      <a:r>
                        <a:rPr lang="en-GB" sz="2400" b="0" i="1" dirty="0" smtClean="0">
                          <a:solidFill>
                            <a:schemeClr val="accent1">
                              <a:lumMod val="50000"/>
                            </a:schemeClr>
                          </a:solidFill>
                        </a:rPr>
                        <a:t>mixed</a:t>
                      </a:r>
                      <a:r>
                        <a:rPr lang="en-GB" sz="2400" b="0" dirty="0" smtClean="0">
                          <a:solidFill>
                            <a:schemeClr val="accent1">
                              <a:lumMod val="50000"/>
                            </a:schemeClr>
                          </a:solidFill>
                        </a:rPr>
                        <a:t> community</a:t>
                      </a:r>
                    </a:p>
                    <a:p>
                      <a:pPr marL="811212" lvl="1" indent="-342900" defTabSz="914400">
                        <a:spcBef>
                          <a:spcPts val="200"/>
                        </a:spcBef>
                        <a:spcAft>
                          <a:spcPts val="200"/>
                        </a:spcAft>
                        <a:buClr>
                          <a:schemeClr val="accent1">
                            <a:lumMod val="50000"/>
                          </a:schemeClr>
                        </a:buClr>
                        <a:buFont typeface="Wingdings" panose="05000000000000000000" pitchFamily="2" charset="2"/>
                        <a:buChar char="§"/>
                        <a:tabLst>
                          <a:tab pos="180975" algn="l"/>
                        </a:tabLst>
                      </a:pPr>
                      <a:r>
                        <a:rPr lang="en-GB" sz="2400" b="0" dirty="0" smtClean="0">
                          <a:solidFill>
                            <a:schemeClr val="accent1">
                              <a:lumMod val="50000"/>
                            </a:schemeClr>
                          </a:solidFill>
                        </a:rPr>
                        <a:t>828 homes for private sale</a:t>
                      </a:r>
                    </a:p>
                    <a:p>
                      <a:pPr marL="811212" lvl="1" indent="-342900" defTabSz="914400">
                        <a:spcBef>
                          <a:spcPts val="200"/>
                        </a:spcBef>
                        <a:spcAft>
                          <a:spcPts val="200"/>
                        </a:spcAft>
                        <a:buClr>
                          <a:schemeClr val="accent1">
                            <a:lumMod val="50000"/>
                          </a:schemeClr>
                        </a:buClr>
                        <a:buFont typeface="Wingdings" panose="05000000000000000000" pitchFamily="2" charset="2"/>
                        <a:buChar char="§"/>
                        <a:tabLst>
                          <a:tab pos="180975" algn="l"/>
                        </a:tabLst>
                      </a:pPr>
                      <a:r>
                        <a:rPr lang="en-GB" sz="2400" b="0" dirty="0" smtClean="0">
                          <a:solidFill>
                            <a:schemeClr val="accent1">
                              <a:lumMod val="50000"/>
                            </a:schemeClr>
                          </a:solidFill>
                        </a:rPr>
                        <a:t>190 social and affordable (replacement +5%)</a:t>
                      </a:r>
                    </a:p>
                    <a:p>
                      <a:pPr marL="811212" marR="0" lvl="1" indent="-342900" algn="l" defTabSz="914400" rtl="0" eaLnBrk="1" fontAlgn="auto" latinLnBrk="0" hangingPunct="1">
                        <a:lnSpc>
                          <a:spcPct val="100000"/>
                        </a:lnSpc>
                        <a:spcBef>
                          <a:spcPts val="200"/>
                        </a:spcBef>
                        <a:spcAft>
                          <a:spcPts val="200"/>
                        </a:spcAft>
                        <a:buClr>
                          <a:schemeClr val="accent1">
                            <a:lumMod val="50000"/>
                          </a:schemeClr>
                        </a:buClr>
                        <a:buSzTx/>
                        <a:buFont typeface="Wingdings" panose="05000000000000000000" pitchFamily="2" charset="2"/>
                        <a:buChar char="§"/>
                        <a:tabLst>
                          <a:tab pos="180975" algn="l"/>
                        </a:tabLst>
                        <a:defRPr/>
                      </a:pPr>
                      <a:r>
                        <a:rPr lang="en-GB" sz="2400" b="0" dirty="0" smtClean="0">
                          <a:solidFill>
                            <a:schemeClr val="accent1">
                              <a:lumMod val="50000"/>
                            </a:schemeClr>
                          </a:solidFill>
                        </a:rPr>
                        <a:t>158 private rent</a:t>
                      </a:r>
                    </a:p>
                    <a:p>
                      <a:pPr marL="11112" lvl="0" indent="0" defTabSz="914400">
                        <a:spcBef>
                          <a:spcPts val="200"/>
                        </a:spcBef>
                        <a:spcAft>
                          <a:spcPts val="200"/>
                        </a:spcAft>
                        <a:buClr>
                          <a:schemeClr val="bg1"/>
                        </a:buClr>
                        <a:buFont typeface="Arial" panose="020B0604020202020204" pitchFamily="34" charset="0"/>
                        <a:buNone/>
                        <a:tabLst>
                          <a:tab pos="180975" algn="l"/>
                        </a:tabLst>
                      </a:pPr>
                      <a:r>
                        <a:rPr lang="en-GB" sz="2400" b="0" i="1" dirty="0" smtClean="0">
                          <a:solidFill>
                            <a:schemeClr val="accent1">
                              <a:lumMod val="50000"/>
                            </a:schemeClr>
                          </a:solidFill>
                        </a:rPr>
                        <a:t>Plus</a:t>
                      </a:r>
                      <a:r>
                        <a:rPr lang="en-GB" sz="2400" b="0" dirty="0" smtClean="0">
                          <a:solidFill>
                            <a:schemeClr val="accent1">
                              <a:lumMod val="50000"/>
                            </a:schemeClr>
                          </a:solidFill>
                        </a:rPr>
                        <a:t> Health Centre / Café / Retail</a:t>
                      </a:r>
                    </a:p>
                  </a:txBody>
                  <a:tcPr marL="85725" marR="8572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3692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563000" y="206700"/>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6908"/>
            <a:ext cx="6858000" cy="846592"/>
          </a:xfrm>
          <a:prstGeom prst="rect">
            <a:avLst/>
          </a:prstGeom>
        </p:spPr>
      </p:pic>
      <p:sp>
        <p:nvSpPr>
          <p:cNvPr id="5" name="TextBox 4"/>
          <p:cNvSpPr txBox="1"/>
          <p:nvPr/>
        </p:nvSpPr>
        <p:spPr>
          <a:xfrm>
            <a:off x="4493770" y="901051"/>
            <a:ext cx="2413416" cy="830997"/>
          </a:xfrm>
          <a:prstGeom prst="rect">
            <a:avLst/>
          </a:prstGeom>
          <a:noFill/>
        </p:spPr>
        <p:txBody>
          <a:bodyPr wrap="square" rtlCol="0">
            <a:spAutoFit/>
          </a:bodyPr>
          <a:lstStyle/>
          <a:p>
            <a:pPr algn="ctr"/>
            <a:r>
              <a:rPr lang="en-GB" sz="2400" b="1" dirty="0">
                <a:solidFill>
                  <a:schemeClr val="bg1"/>
                </a:solidFill>
              </a:rPr>
              <a:t>transformational</a:t>
            </a:r>
          </a:p>
          <a:p>
            <a:pPr algn="ctr"/>
            <a:r>
              <a:rPr lang="en-GB" sz="2400" b="1" dirty="0">
                <a:solidFill>
                  <a:schemeClr val="bg1"/>
                </a:solidFill>
              </a:rPr>
              <a:t>PRS</a:t>
            </a:r>
            <a:endParaRPr lang="en-US" sz="24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26352531"/>
              </p:ext>
            </p:extLst>
          </p:nvPr>
        </p:nvGraphicFramePr>
        <p:xfrm>
          <a:off x="0" y="439745"/>
          <a:ext cx="5374415" cy="3759200"/>
        </p:xfrm>
        <a:graphic>
          <a:graphicData uri="http://schemas.openxmlformats.org/drawingml/2006/table">
            <a:tbl>
              <a:tblPr>
                <a:tableStyleId>{5C22544A-7EE6-4342-B048-85BDC9FD1C3A}</a:tableStyleId>
              </a:tblPr>
              <a:tblGrid>
                <a:gridCol w="5374415">
                  <a:extLst>
                    <a:ext uri="{9D8B030D-6E8A-4147-A177-3AD203B41FA5}">
                      <a16:colId xmlns:a16="http://schemas.microsoft.com/office/drawing/2014/main" val="20000"/>
                    </a:ext>
                  </a:extLst>
                </a:gridCol>
              </a:tblGrid>
              <a:tr h="1836420">
                <a:tc>
                  <a:txBody>
                    <a:bodyPr/>
                    <a:lstStyle/>
                    <a:p>
                      <a:pPr marL="354012" marR="0" lvl="0" indent="-342900" algn="l" defTabSz="914400" rtl="0" eaLnBrk="1" fontAlgn="auto" latinLnBrk="0" hangingPunct="1">
                        <a:lnSpc>
                          <a:spcPct val="100000"/>
                        </a:lnSpc>
                        <a:spcBef>
                          <a:spcPts val="240"/>
                        </a:spcBef>
                        <a:spcAft>
                          <a:spcPts val="0"/>
                        </a:spcAft>
                        <a:buClr>
                          <a:schemeClr val="accent2">
                            <a:lumMod val="75000"/>
                          </a:schemeClr>
                        </a:buClr>
                        <a:buSzTx/>
                        <a:buFont typeface="Wingdings" panose="05000000000000000000" pitchFamily="2" charset="2"/>
                        <a:buChar char="§"/>
                        <a:tabLst>
                          <a:tab pos="180975" algn="l"/>
                        </a:tabLst>
                        <a:defRPr/>
                      </a:pPr>
                      <a:r>
                        <a:rPr lang="en-GB" sz="2400" dirty="0" smtClean="0">
                          <a:solidFill>
                            <a:schemeClr val="accent1">
                              <a:lumMod val="50000"/>
                            </a:schemeClr>
                          </a:solidFill>
                        </a:rPr>
                        <a:t>changed demographic &amp; local spending power</a:t>
                      </a:r>
                    </a:p>
                    <a:p>
                      <a:pPr marL="354012" indent="-342900" defTabSz="914400">
                        <a:spcBef>
                          <a:spcPts val="240"/>
                        </a:spcBef>
                        <a:buClr>
                          <a:schemeClr val="accent2">
                            <a:lumMod val="75000"/>
                          </a:schemeClr>
                        </a:buClr>
                        <a:buFont typeface="Wingdings" panose="05000000000000000000" pitchFamily="2" charset="2"/>
                        <a:buChar char="§"/>
                        <a:tabLst>
                          <a:tab pos="180975" algn="l"/>
                        </a:tabLst>
                      </a:pPr>
                      <a:r>
                        <a:rPr lang="en-GB" sz="2400" dirty="0" smtClean="0">
                          <a:solidFill>
                            <a:schemeClr val="accent1">
                              <a:lumMod val="50000"/>
                            </a:schemeClr>
                          </a:solidFill>
                        </a:rPr>
                        <a:t>created</a:t>
                      </a:r>
                      <a:r>
                        <a:rPr lang="en-GB" sz="2400" baseline="0" dirty="0" smtClean="0">
                          <a:solidFill>
                            <a:schemeClr val="accent1">
                              <a:lumMod val="50000"/>
                            </a:schemeClr>
                          </a:solidFill>
                        </a:rPr>
                        <a:t> immediate </a:t>
                      </a:r>
                      <a:r>
                        <a:rPr lang="en-GB" sz="2400" dirty="0" smtClean="0">
                          <a:solidFill>
                            <a:schemeClr val="accent1">
                              <a:lumMod val="50000"/>
                            </a:schemeClr>
                          </a:solidFill>
                        </a:rPr>
                        <a:t>regeneration impact</a:t>
                      </a:r>
                    </a:p>
                    <a:p>
                      <a:pPr marL="354012" marR="0" lvl="0" indent="-342900" algn="l" defTabSz="914400" rtl="0" eaLnBrk="1" fontAlgn="auto" latinLnBrk="0" hangingPunct="1">
                        <a:lnSpc>
                          <a:spcPct val="100000"/>
                        </a:lnSpc>
                        <a:spcBef>
                          <a:spcPts val="240"/>
                        </a:spcBef>
                        <a:spcAft>
                          <a:spcPts val="0"/>
                        </a:spcAft>
                        <a:buClr>
                          <a:schemeClr val="accent2">
                            <a:lumMod val="75000"/>
                          </a:schemeClr>
                        </a:buClr>
                        <a:buSzTx/>
                        <a:buFont typeface="Wingdings" panose="05000000000000000000" pitchFamily="2" charset="2"/>
                        <a:buChar char="§"/>
                        <a:tabLst>
                          <a:tab pos="180975" algn="l"/>
                        </a:tabLst>
                        <a:defRPr/>
                      </a:pPr>
                      <a:r>
                        <a:rPr lang="en-GB" sz="2400" dirty="0" smtClean="0">
                          <a:solidFill>
                            <a:schemeClr val="accent1">
                              <a:lumMod val="50000"/>
                            </a:schemeClr>
                          </a:solidFill>
                        </a:rPr>
                        <a:t>enabled faster delivery of future phases (including social/affordable) as not restricted by speed of sales or bank funding</a:t>
                      </a:r>
                    </a:p>
                    <a:p>
                      <a:pPr marL="354012" indent="-342900" defTabSz="914400">
                        <a:spcBef>
                          <a:spcPts val="240"/>
                        </a:spcBef>
                        <a:buClr>
                          <a:schemeClr val="accent2">
                            <a:lumMod val="75000"/>
                          </a:schemeClr>
                        </a:buClr>
                        <a:buFont typeface="Wingdings" panose="05000000000000000000" pitchFamily="2" charset="2"/>
                        <a:buChar char="§"/>
                        <a:tabLst>
                          <a:tab pos="180975" algn="l"/>
                        </a:tabLst>
                      </a:pPr>
                      <a:r>
                        <a:rPr lang="en-GB" sz="2400" dirty="0" smtClean="0">
                          <a:solidFill>
                            <a:schemeClr val="accent1">
                              <a:lumMod val="50000"/>
                            </a:schemeClr>
                          </a:solidFill>
                        </a:rPr>
                        <a:t>leveraged- in alternative funding</a:t>
                      </a:r>
                      <a:r>
                        <a:rPr lang="en-GB" sz="2400" baseline="0" dirty="0" smtClean="0">
                          <a:solidFill>
                            <a:schemeClr val="accent1">
                              <a:lumMod val="50000"/>
                            </a:schemeClr>
                          </a:solidFill>
                        </a:rPr>
                        <a:t> </a:t>
                      </a:r>
                      <a:r>
                        <a:rPr lang="en-GB" sz="2400" dirty="0" smtClean="0">
                          <a:solidFill>
                            <a:schemeClr val="accent1">
                              <a:lumMod val="50000"/>
                            </a:schemeClr>
                          </a:solidFill>
                        </a:rPr>
                        <a:t>mix</a:t>
                      </a:r>
                    </a:p>
                    <a:p>
                      <a:pPr marL="354012" indent="-342900" defTabSz="914400">
                        <a:spcBef>
                          <a:spcPts val="240"/>
                        </a:spcBef>
                        <a:buClr>
                          <a:schemeClr val="accent2">
                            <a:lumMod val="75000"/>
                          </a:schemeClr>
                        </a:buClr>
                        <a:buFont typeface="Wingdings" panose="05000000000000000000" pitchFamily="2" charset="2"/>
                        <a:buChar char="§"/>
                        <a:tabLst>
                          <a:tab pos="180975" algn="l"/>
                        </a:tabLst>
                      </a:pPr>
                      <a:r>
                        <a:rPr lang="en-GB" sz="2400" dirty="0" smtClean="0">
                          <a:solidFill>
                            <a:schemeClr val="accent1">
                              <a:lumMod val="50000"/>
                            </a:schemeClr>
                          </a:solidFill>
                        </a:rPr>
                        <a:t>satisfied local need/demand</a:t>
                      </a:r>
                    </a:p>
                  </a:txBody>
                  <a:tcPr marL="85725" marR="8572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4492834"/>
            <a:ext cx="1366398" cy="650666"/>
          </a:xfrm>
          <a:prstGeom prst="rect">
            <a:avLst/>
          </a:prstGeom>
        </p:spPr>
      </p:pic>
    </p:spTree>
    <p:extLst>
      <p:ext uri="{BB962C8B-B14F-4D97-AF65-F5344CB8AC3E}">
        <p14:creationId xmlns:p14="http://schemas.microsoft.com/office/powerpoint/2010/main" val="2539265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8" y="975335"/>
            <a:ext cx="6839403" cy="4168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p:cNvSpPr/>
          <p:nvPr/>
        </p:nvSpPr>
        <p:spPr>
          <a:xfrm>
            <a:off x="1631029" y="-95901"/>
            <a:ext cx="4002342" cy="1385055"/>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13" name="Content Placeholder 12"/>
          <p:cNvSpPr>
            <a:spLocks noGrp="1"/>
          </p:cNvSpPr>
          <p:nvPr>
            <p:ph idx="4294967295"/>
          </p:nvPr>
        </p:nvSpPr>
        <p:spPr>
          <a:xfrm>
            <a:off x="2490682" y="184345"/>
            <a:ext cx="2433586" cy="412281"/>
          </a:xfrm>
        </p:spPr>
        <p:txBody>
          <a:bodyPr>
            <a:noAutofit/>
          </a:bodyPr>
          <a:lstStyle/>
          <a:p>
            <a:pPr marL="0" indent="0" algn="ctr">
              <a:spcBef>
                <a:spcPts val="0"/>
              </a:spcBef>
              <a:buNone/>
            </a:pPr>
            <a:r>
              <a:rPr lang="en-GB" sz="2400" b="1" dirty="0">
                <a:solidFill>
                  <a:schemeClr val="bg1"/>
                </a:solidFill>
              </a:rPr>
              <a:t>St Paul’s Way</a:t>
            </a:r>
          </a:p>
          <a:p>
            <a:pPr marL="0" indent="0" algn="ctr">
              <a:spcBef>
                <a:spcPts val="0"/>
              </a:spcBef>
              <a:buNone/>
            </a:pPr>
            <a:r>
              <a:rPr lang="en-GB" sz="2400" b="1" dirty="0">
                <a:solidFill>
                  <a:schemeClr val="bg1"/>
                </a:solidFill>
              </a:rPr>
              <a:t>transformation</a:t>
            </a:r>
          </a:p>
        </p:txBody>
      </p:sp>
    </p:spTree>
    <p:extLst>
      <p:ext uri="{BB962C8B-B14F-4D97-AF65-F5344CB8AC3E}">
        <p14:creationId xmlns:p14="http://schemas.microsoft.com/office/powerpoint/2010/main" val="44862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7D434373-CEAC-4E0B-AA7D-58946982A1EB" descr="cid:1340FA4B-23CB-47CE-AA98-E039706E9AC9@home"/>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01998" y="502583"/>
            <a:ext cx="3149266" cy="135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2652" y="2076640"/>
            <a:ext cx="4651193" cy="2215991"/>
          </a:xfrm>
          <a:prstGeom prst="rect">
            <a:avLst/>
          </a:prstGeom>
          <a:noFill/>
        </p:spPr>
        <p:txBody>
          <a:bodyPr wrap="square" numCol="1" rtlCol="0">
            <a:spAutoFit/>
          </a:bodyPr>
          <a:lstStyle/>
          <a:p>
            <a:pPr marL="214307" indent="-214307" defTabSz="685784">
              <a:buFont typeface="Arial" panose="020B0604020202020204" pitchFamily="34" charset="0"/>
              <a:buChar char="•"/>
            </a:pPr>
            <a:r>
              <a:rPr lang="en-GB" sz="2400" dirty="0">
                <a:solidFill>
                  <a:schemeClr val="accent1">
                    <a:lumMod val="50000"/>
                  </a:schemeClr>
                </a:solidFill>
                <a:latin typeface="Calibri"/>
              </a:rPr>
              <a:t>486 new homes</a:t>
            </a:r>
          </a:p>
          <a:p>
            <a:pPr marL="214307" indent="-214307" defTabSz="685784">
              <a:buFont typeface="Arial" panose="020B0604020202020204" pitchFamily="34" charset="0"/>
              <a:buChar char="•"/>
            </a:pPr>
            <a:r>
              <a:rPr lang="en-GB" sz="2400" dirty="0">
                <a:solidFill>
                  <a:schemeClr val="accent1">
                    <a:lumMod val="50000"/>
                  </a:schemeClr>
                </a:solidFill>
                <a:latin typeface="Calibri"/>
              </a:rPr>
              <a:t>35% affordable</a:t>
            </a:r>
          </a:p>
          <a:p>
            <a:pPr marL="214307" indent="-214307" defTabSz="685784">
              <a:buFont typeface="Arial" panose="020B0604020202020204" pitchFamily="34" charset="0"/>
              <a:buChar char="•"/>
            </a:pPr>
            <a:r>
              <a:rPr lang="en-GB" sz="2400" dirty="0">
                <a:solidFill>
                  <a:schemeClr val="accent1">
                    <a:lumMod val="50000"/>
                  </a:schemeClr>
                </a:solidFill>
                <a:latin typeface="Calibri"/>
              </a:rPr>
              <a:t>new community space</a:t>
            </a:r>
          </a:p>
          <a:p>
            <a:pPr marL="214307" indent="-214307" defTabSz="685784">
              <a:buFont typeface="Arial" panose="020B0604020202020204" pitchFamily="34" charset="0"/>
              <a:buChar char="•"/>
            </a:pPr>
            <a:r>
              <a:rPr lang="en-GB" sz="2400" dirty="0">
                <a:solidFill>
                  <a:schemeClr val="accent1">
                    <a:lumMod val="50000"/>
                  </a:schemeClr>
                </a:solidFill>
              </a:rPr>
              <a:t>overage funds 60 additional affordable homes</a:t>
            </a:r>
          </a:p>
          <a:p>
            <a:pPr marL="214307" indent="-214307" defTabSz="685784">
              <a:buFont typeface="Arial" panose="020B0604020202020204" pitchFamily="34" charset="0"/>
              <a:buChar char="•"/>
            </a:pPr>
            <a:endParaRPr lang="en-GB" dirty="0">
              <a:solidFill>
                <a:schemeClr val="accent1">
                  <a:lumMod val="50000"/>
                </a:schemeClr>
              </a:solidFill>
              <a:latin typeface="Calibri"/>
            </a:endParaRPr>
          </a:p>
        </p:txBody>
      </p:sp>
      <p:sp>
        <p:nvSpPr>
          <p:cNvPr id="9" name="Oval 8"/>
          <p:cNvSpPr/>
          <p:nvPr/>
        </p:nvSpPr>
        <p:spPr>
          <a:xfrm>
            <a:off x="4467100" y="1380631"/>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10" name="TextBox 9"/>
          <p:cNvSpPr txBox="1"/>
          <p:nvPr/>
        </p:nvSpPr>
        <p:spPr>
          <a:xfrm>
            <a:off x="4736709" y="2150757"/>
            <a:ext cx="1755782" cy="507831"/>
          </a:xfrm>
          <a:prstGeom prst="rect">
            <a:avLst/>
          </a:prstGeom>
          <a:noFill/>
        </p:spPr>
        <p:txBody>
          <a:bodyPr wrap="square" rtlCol="0">
            <a:spAutoFit/>
          </a:bodyPr>
          <a:lstStyle/>
          <a:p>
            <a:pPr algn="ctr"/>
            <a:r>
              <a:rPr lang="en-GB" sz="2700" b="1" dirty="0">
                <a:solidFill>
                  <a:schemeClr val="bg1"/>
                </a:solidFill>
              </a:rPr>
              <a:t>Leopold</a:t>
            </a:r>
          </a:p>
        </p:txBody>
      </p:sp>
      <p:pic>
        <p:nvPicPr>
          <p:cNvPr id="2049" name="175185B4-0E6C-4C21-8DCB-2CA876084E10" descr="cid:48E894EC-0989-48F0-A41A-074B6B4024C7@home"/>
          <p:cNvPicPr>
            <a:picLocks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027" y="485760"/>
            <a:ext cx="1909025" cy="135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p:cNvSpPr>
            <a:spLocks noChangeArrowheads="1"/>
          </p:cNvSpPr>
          <p:nvPr/>
        </p:nvSpPr>
        <p:spPr bwMode="auto">
          <a:xfrm>
            <a:off x="1" y="117943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dirty="0"/>
          </a:p>
        </p:txBody>
      </p:sp>
    </p:spTree>
    <p:extLst>
      <p:ext uri="{BB962C8B-B14F-4D97-AF65-F5344CB8AC3E}">
        <p14:creationId xmlns:p14="http://schemas.microsoft.com/office/powerpoint/2010/main" val="3146296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4294967295"/>
          </p:nvPr>
        </p:nvSpPr>
        <p:spPr>
          <a:xfrm>
            <a:off x="125451" y="421432"/>
            <a:ext cx="2872582" cy="2105868"/>
          </a:xfrm>
        </p:spPr>
        <p:txBody>
          <a:bodyPr>
            <a:noAutofit/>
          </a:bodyPr>
          <a:lstStyle/>
          <a:p>
            <a:pPr>
              <a:lnSpc>
                <a:spcPct val="110000"/>
              </a:lnSpc>
              <a:spcBef>
                <a:spcPts val="450"/>
              </a:spcBef>
              <a:spcAft>
                <a:spcPts val="450"/>
              </a:spcAft>
              <a:buFont typeface="Wingdings" panose="05000000000000000000" pitchFamily="2" charset="2"/>
              <a:buChar char="§"/>
            </a:pPr>
            <a:r>
              <a:rPr lang="en-GB" sz="2400" dirty="0">
                <a:solidFill>
                  <a:schemeClr val="accent1">
                    <a:lumMod val="50000"/>
                  </a:schemeClr>
                </a:solidFill>
              </a:rPr>
              <a:t>community space</a:t>
            </a:r>
          </a:p>
          <a:p>
            <a:pPr>
              <a:lnSpc>
                <a:spcPct val="110000"/>
              </a:lnSpc>
              <a:spcBef>
                <a:spcPts val="450"/>
              </a:spcBef>
              <a:spcAft>
                <a:spcPts val="450"/>
              </a:spcAft>
              <a:buFont typeface="Wingdings" panose="05000000000000000000" pitchFamily="2" charset="2"/>
              <a:buChar char="§"/>
            </a:pPr>
            <a:r>
              <a:rPr lang="en-GB" sz="2400" dirty="0">
                <a:solidFill>
                  <a:schemeClr val="accent1">
                    <a:lumMod val="50000"/>
                  </a:schemeClr>
                </a:solidFill>
              </a:rPr>
              <a:t>‘high street familiar’ </a:t>
            </a:r>
          </a:p>
          <a:p>
            <a:pPr>
              <a:lnSpc>
                <a:spcPct val="110000"/>
              </a:lnSpc>
              <a:spcBef>
                <a:spcPts val="450"/>
              </a:spcBef>
              <a:spcAft>
                <a:spcPts val="450"/>
              </a:spcAft>
              <a:buFont typeface="Wingdings" panose="05000000000000000000" pitchFamily="2" charset="2"/>
              <a:buChar char="§"/>
            </a:pPr>
            <a:r>
              <a:rPr lang="en-GB" sz="2400" dirty="0">
                <a:solidFill>
                  <a:schemeClr val="accent1">
                    <a:lumMod val="50000"/>
                  </a:schemeClr>
                </a:solidFill>
              </a:rPr>
              <a:t>attractive &amp; welcoming</a:t>
            </a:r>
          </a:p>
          <a:p>
            <a:pPr>
              <a:lnSpc>
                <a:spcPct val="110000"/>
              </a:lnSpc>
              <a:spcBef>
                <a:spcPts val="450"/>
              </a:spcBef>
              <a:spcAft>
                <a:spcPts val="450"/>
              </a:spcAft>
              <a:buFont typeface="Wingdings" panose="05000000000000000000" pitchFamily="2" charset="2"/>
              <a:buChar char="§"/>
            </a:pPr>
            <a:r>
              <a:rPr lang="en-GB" sz="2400" dirty="0">
                <a:solidFill>
                  <a:schemeClr val="accent1">
                    <a:lumMod val="50000"/>
                  </a:schemeClr>
                </a:solidFill>
              </a:rPr>
              <a:t>quality food offer</a:t>
            </a:r>
          </a:p>
          <a:p>
            <a:pPr>
              <a:lnSpc>
                <a:spcPct val="110000"/>
              </a:lnSpc>
              <a:spcBef>
                <a:spcPts val="450"/>
              </a:spcBef>
              <a:spcAft>
                <a:spcPts val="450"/>
              </a:spcAft>
              <a:buFont typeface="Wingdings" panose="05000000000000000000" pitchFamily="2" charset="2"/>
              <a:buChar char="§"/>
            </a:pPr>
            <a:r>
              <a:rPr lang="en-GB" sz="2400" dirty="0">
                <a:solidFill>
                  <a:schemeClr val="accent1">
                    <a:lumMod val="50000"/>
                  </a:schemeClr>
                </a:solidFill>
              </a:rPr>
              <a:t>replace receptions with conversations</a:t>
            </a:r>
          </a:p>
        </p:txBody>
      </p:sp>
      <p:pic>
        <p:nvPicPr>
          <p:cNvPr id="4" name="Picture 3"/>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2817192" y="1102050"/>
            <a:ext cx="3105000" cy="2025000"/>
          </a:xfrm>
          <a:prstGeom prst="rect">
            <a:avLst/>
          </a:prstGeom>
        </p:spPr>
      </p:pic>
      <p:sp>
        <p:nvSpPr>
          <p:cNvPr id="7" name="Oval 6"/>
          <p:cNvSpPr/>
          <p:nvPr/>
        </p:nvSpPr>
        <p:spPr>
          <a:xfrm>
            <a:off x="4467100" y="1380631"/>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8" name="TextBox 7"/>
          <p:cNvSpPr txBox="1"/>
          <p:nvPr/>
        </p:nvSpPr>
        <p:spPr>
          <a:xfrm>
            <a:off x="4744497" y="1648735"/>
            <a:ext cx="1755782" cy="1569660"/>
          </a:xfrm>
          <a:prstGeom prst="rect">
            <a:avLst/>
          </a:prstGeom>
          <a:noFill/>
        </p:spPr>
        <p:txBody>
          <a:bodyPr wrap="square" rtlCol="0">
            <a:spAutoFit/>
          </a:bodyPr>
          <a:lstStyle/>
          <a:p>
            <a:pPr algn="ctr"/>
            <a:r>
              <a:rPr lang="en-GB" sz="2400" b="1" dirty="0">
                <a:solidFill>
                  <a:schemeClr val="bg1"/>
                </a:solidFill>
              </a:rPr>
              <a:t>Bow Brew</a:t>
            </a:r>
          </a:p>
          <a:p>
            <a:pPr algn="ctr"/>
            <a:r>
              <a:rPr lang="en-GB" sz="2400" b="1" dirty="0">
                <a:solidFill>
                  <a:schemeClr val="bg1"/>
                </a:solidFill>
              </a:rPr>
              <a:t>&amp;</a:t>
            </a:r>
          </a:p>
          <a:p>
            <a:pPr algn="ctr"/>
            <a:r>
              <a:rPr lang="en-GB" sz="2400" b="1" dirty="0">
                <a:solidFill>
                  <a:schemeClr val="bg1"/>
                </a:solidFill>
              </a:rPr>
              <a:t>St Paul’s Way Centre</a:t>
            </a:r>
            <a:endParaRPr lang="en-US" sz="2400" b="1" dirty="0">
              <a:solidFill>
                <a:schemeClr val="bg1"/>
              </a:solidFill>
            </a:endParaRPr>
          </a:p>
        </p:txBody>
      </p:sp>
    </p:spTree>
    <p:extLst>
      <p:ext uri="{BB962C8B-B14F-4D97-AF65-F5344CB8AC3E}">
        <p14:creationId xmlns:p14="http://schemas.microsoft.com/office/powerpoint/2010/main" val="26431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 y="638346"/>
            <a:ext cx="6855704" cy="3862217"/>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13"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325" r="9147"/>
          <a:stretch/>
        </p:blipFill>
        <p:spPr>
          <a:xfrm>
            <a:off x="-2296" y="638345"/>
            <a:ext cx="6858000" cy="3862217"/>
          </a:xfrm>
          <a:prstGeom prst="rect">
            <a:avLst/>
          </a:prstGeom>
          <a:noFill/>
          <a:ln>
            <a:noFill/>
          </a:ln>
        </p:spPr>
      </p:pic>
      <p:graphicFrame>
        <p:nvGraphicFramePr>
          <p:cNvPr id="4" name="Table 3"/>
          <p:cNvGraphicFramePr>
            <a:graphicFrameLocks noGrp="1"/>
          </p:cNvGraphicFramePr>
          <p:nvPr>
            <p:extLst>
              <p:ext uri="{D42A27DB-BD31-4B8C-83A1-F6EECF244321}">
                <p14:modId xmlns:p14="http://schemas.microsoft.com/office/powerpoint/2010/main" val="1241939874"/>
              </p:ext>
            </p:extLst>
          </p:nvPr>
        </p:nvGraphicFramePr>
        <p:xfrm>
          <a:off x="1171654" y="1047759"/>
          <a:ext cx="2022484" cy="822960"/>
        </p:xfrm>
        <a:graphic>
          <a:graphicData uri="http://schemas.openxmlformats.org/drawingml/2006/table">
            <a:tbl>
              <a:tblPr>
                <a:tableStyleId>{5C22544A-7EE6-4342-B048-85BDC9FD1C3A}</a:tableStyleId>
              </a:tblPr>
              <a:tblGrid>
                <a:gridCol w="1011242">
                  <a:extLst>
                    <a:ext uri="{9D8B030D-6E8A-4147-A177-3AD203B41FA5}">
                      <a16:colId xmlns:a16="http://schemas.microsoft.com/office/drawing/2014/main" val="20000"/>
                    </a:ext>
                  </a:extLst>
                </a:gridCol>
                <a:gridCol w="1011242">
                  <a:extLst>
                    <a:ext uri="{9D8B030D-6E8A-4147-A177-3AD203B41FA5}">
                      <a16:colId xmlns:a16="http://schemas.microsoft.com/office/drawing/2014/main" val="20001"/>
                    </a:ext>
                  </a:extLst>
                </a:gridCol>
              </a:tblGrid>
              <a:tr h="274320">
                <a:tc>
                  <a:txBody>
                    <a:bodyPr/>
                    <a:lstStyle/>
                    <a:p>
                      <a:pPr algn="r"/>
                      <a:r>
                        <a:rPr lang="en-GB" sz="1800" b="1" dirty="0" smtClean="0">
                          <a:solidFill>
                            <a:schemeClr val="bg1"/>
                          </a:solidFill>
                        </a:rPr>
                        <a:t>4</a:t>
                      </a:r>
                      <a:endParaRPr lang="en-GB" sz="1800" dirty="0">
                        <a:solidFill>
                          <a:schemeClr val="bg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 miles</a:t>
                      </a:r>
                      <a:r>
                        <a:rPr lang="en-GB" sz="1800" b="1" baseline="30000" dirty="0" smtClean="0">
                          <a:solidFill>
                            <a:schemeClr val="bg1"/>
                          </a:solidFill>
                        </a:rPr>
                        <a:t>2</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320">
                <a:tc>
                  <a:txBody>
                    <a:bodyPr/>
                    <a:lstStyle/>
                    <a:p>
                      <a:pPr algn="r"/>
                      <a:r>
                        <a:rPr lang="en-GB" sz="1800" b="1" dirty="0" smtClean="0">
                          <a:solidFill>
                            <a:schemeClr val="bg1"/>
                          </a:solidFill>
                        </a:rPr>
                        <a:t>9,000</a:t>
                      </a:r>
                      <a:endParaRPr lang="en-GB" sz="1800" dirty="0">
                        <a:solidFill>
                          <a:schemeClr val="bg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800" b="1" dirty="0" smtClean="0">
                          <a:solidFill>
                            <a:schemeClr val="bg1"/>
                          </a:solidFill>
                        </a:rPr>
                        <a:t> homes</a:t>
                      </a:r>
                      <a:endParaRPr lang="en-GB" sz="1800" dirty="0">
                        <a:solidFill>
                          <a:schemeClr val="bg1"/>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4320">
                <a:tc>
                  <a:txBody>
                    <a:bodyPr/>
                    <a:lstStyle/>
                    <a:p>
                      <a:pPr algn="r"/>
                      <a:r>
                        <a:rPr lang="en-GB" sz="1800" b="1" dirty="0" smtClean="0">
                          <a:solidFill>
                            <a:schemeClr val="bg1"/>
                          </a:solidFill>
                        </a:rPr>
                        <a:t>45,000</a:t>
                      </a:r>
                      <a:endParaRPr lang="en-GB" sz="1800" dirty="0">
                        <a:solidFill>
                          <a:schemeClr val="bg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 people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8" y="796821"/>
            <a:ext cx="1865696" cy="470272"/>
          </a:xfrm>
          <a:prstGeom prst="rect">
            <a:avLst/>
          </a:prstGeom>
        </p:spPr>
      </p:pic>
    </p:spTree>
    <p:extLst>
      <p:ext uri="{BB962C8B-B14F-4D97-AF65-F5344CB8AC3E}">
        <p14:creationId xmlns:p14="http://schemas.microsoft.com/office/powerpoint/2010/main" val="290303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364" t="12508" r="6238" b="3664"/>
          <a:stretch/>
        </p:blipFill>
        <p:spPr>
          <a:xfrm>
            <a:off x="185405" y="826933"/>
            <a:ext cx="4815917" cy="2885378"/>
          </a:xfrm>
          <a:prstGeom prst="rect">
            <a:avLst/>
          </a:prstGeom>
        </p:spPr>
      </p:pic>
      <p:sp>
        <p:nvSpPr>
          <p:cNvPr id="7" name="Oval 6"/>
          <p:cNvSpPr/>
          <p:nvPr/>
        </p:nvSpPr>
        <p:spPr>
          <a:xfrm>
            <a:off x="4467100" y="1380631"/>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8" name="TextBox 7"/>
          <p:cNvSpPr txBox="1"/>
          <p:nvPr/>
        </p:nvSpPr>
        <p:spPr>
          <a:xfrm>
            <a:off x="4736709" y="1608301"/>
            <a:ext cx="1755782" cy="1569660"/>
          </a:xfrm>
          <a:prstGeom prst="rect">
            <a:avLst/>
          </a:prstGeom>
          <a:noFill/>
        </p:spPr>
        <p:txBody>
          <a:bodyPr wrap="square" rtlCol="0">
            <a:spAutoFit/>
          </a:bodyPr>
          <a:lstStyle/>
          <a:p>
            <a:pPr algn="ctr"/>
            <a:r>
              <a:rPr lang="en-GB" sz="2400" b="1" dirty="0">
                <a:solidFill>
                  <a:schemeClr val="bg1"/>
                </a:solidFill>
              </a:rPr>
              <a:t>St Pauls Way Trust Primary School</a:t>
            </a:r>
            <a:endParaRPr lang="en-US" sz="2400" b="1" dirty="0">
              <a:solidFill>
                <a:schemeClr val="bg1"/>
              </a:solidFill>
            </a:endParaRPr>
          </a:p>
        </p:txBody>
      </p:sp>
    </p:spTree>
    <p:extLst>
      <p:ext uri="{BB962C8B-B14F-4D97-AF65-F5344CB8AC3E}">
        <p14:creationId xmlns:p14="http://schemas.microsoft.com/office/powerpoint/2010/main" val="127370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311082" y="861271"/>
            <a:ext cx="2878138" cy="2005013"/>
          </a:xfrm>
        </p:spPr>
        <p:txBody>
          <a:bodyPr>
            <a:noAutofit/>
          </a:bodyPr>
          <a:lstStyle/>
          <a:p>
            <a:pPr marL="0" indent="0">
              <a:lnSpc>
                <a:spcPct val="110000"/>
              </a:lnSpc>
              <a:spcBef>
                <a:spcPts val="450"/>
              </a:spcBef>
              <a:spcAft>
                <a:spcPts val="450"/>
              </a:spcAft>
              <a:buNone/>
            </a:pPr>
            <a:r>
              <a:rPr lang="en-GB" sz="2400" dirty="0">
                <a:solidFill>
                  <a:schemeClr val="accent1">
                    <a:lumMod val="50000"/>
                  </a:schemeClr>
                </a:solidFill>
              </a:rPr>
              <a:t>William Cotton Place</a:t>
            </a:r>
          </a:p>
          <a:p>
            <a:pPr>
              <a:lnSpc>
                <a:spcPct val="110000"/>
              </a:lnSpc>
              <a:spcBef>
                <a:spcPts val="450"/>
              </a:spcBef>
              <a:spcAft>
                <a:spcPts val="450"/>
              </a:spcAft>
            </a:pPr>
            <a:r>
              <a:rPr lang="en-GB" sz="2400" dirty="0">
                <a:solidFill>
                  <a:schemeClr val="accent1">
                    <a:lumMod val="50000"/>
                  </a:schemeClr>
                </a:solidFill>
              </a:rPr>
              <a:t>10,000 ft</a:t>
            </a:r>
            <a:r>
              <a:rPr lang="en-GB" sz="2400" baseline="30000" dirty="0">
                <a:solidFill>
                  <a:schemeClr val="accent1">
                    <a:lumMod val="50000"/>
                  </a:schemeClr>
                </a:solidFill>
              </a:rPr>
              <a:t>2</a:t>
            </a:r>
            <a:r>
              <a:rPr lang="en-GB" sz="2400" dirty="0">
                <a:solidFill>
                  <a:schemeClr val="accent1">
                    <a:lumMod val="50000"/>
                  </a:schemeClr>
                </a:solidFill>
              </a:rPr>
              <a:t> health</a:t>
            </a:r>
          </a:p>
          <a:p>
            <a:pPr>
              <a:lnSpc>
                <a:spcPct val="110000"/>
              </a:lnSpc>
              <a:spcBef>
                <a:spcPts val="450"/>
              </a:spcBef>
              <a:spcAft>
                <a:spcPts val="450"/>
              </a:spcAft>
            </a:pPr>
            <a:r>
              <a:rPr lang="en-GB" sz="2400" dirty="0">
                <a:solidFill>
                  <a:schemeClr val="accent1">
                    <a:lumMod val="50000"/>
                  </a:schemeClr>
                </a:solidFill>
              </a:rPr>
              <a:t>10,000 ft</a:t>
            </a:r>
            <a:r>
              <a:rPr lang="en-GB" sz="2400" baseline="30000" dirty="0">
                <a:solidFill>
                  <a:schemeClr val="accent1">
                    <a:lumMod val="50000"/>
                  </a:schemeClr>
                </a:solidFill>
              </a:rPr>
              <a:t>2</a:t>
            </a:r>
            <a:r>
              <a:rPr lang="en-GB" sz="2400" dirty="0">
                <a:solidFill>
                  <a:schemeClr val="accent1">
                    <a:lumMod val="50000"/>
                  </a:schemeClr>
                </a:solidFill>
              </a:rPr>
              <a:t> science &amp; education</a:t>
            </a:r>
          </a:p>
          <a:p>
            <a:pPr>
              <a:lnSpc>
                <a:spcPct val="110000"/>
              </a:lnSpc>
              <a:spcBef>
                <a:spcPts val="450"/>
              </a:spcBef>
              <a:spcAft>
                <a:spcPts val="450"/>
              </a:spcAft>
            </a:pPr>
            <a:r>
              <a:rPr lang="en-GB" sz="2400" dirty="0">
                <a:solidFill>
                  <a:schemeClr val="accent1">
                    <a:lumMod val="50000"/>
                  </a:schemeClr>
                </a:solidFill>
              </a:rPr>
              <a:t>10,000 ft</a:t>
            </a:r>
            <a:r>
              <a:rPr lang="en-GB" sz="2400" baseline="30000" dirty="0">
                <a:solidFill>
                  <a:schemeClr val="accent1">
                    <a:lumMod val="50000"/>
                  </a:schemeClr>
                </a:solidFill>
              </a:rPr>
              <a:t>2</a:t>
            </a:r>
            <a:r>
              <a:rPr lang="en-GB" sz="2400" dirty="0">
                <a:solidFill>
                  <a:schemeClr val="accent1">
                    <a:lumMod val="50000"/>
                  </a:schemeClr>
                </a:solidFill>
              </a:rPr>
              <a:t> training &amp; enterprise</a:t>
            </a:r>
          </a:p>
        </p:txBody>
      </p:sp>
      <p:sp>
        <p:nvSpPr>
          <p:cNvPr id="15" name="TextBox 14"/>
          <p:cNvSpPr txBox="1"/>
          <p:nvPr/>
        </p:nvSpPr>
        <p:spPr>
          <a:xfrm>
            <a:off x="2315209" y="4062302"/>
            <a:ext cx="184731" cy="248209"/>
          </a:xfrm>
          <a:prstGeom prst="rect">
            <a:avLst/>
          </a:prstGeom>
          <a:noFill/>
        </p:spPr>
        <p:txBody>
          <a:bodyPr wrap="none" rtlCol="0">
            <a:spAutoFit/>
          </a:bodyPr>
          <a:lstStyle/>
          <a:p>
            <a:pPr defTabSz="685784"/>
            <a:endParaRPr lang="en-GB" sz="1013" dirty="0">
              <a:solidFill>
                <a:srgbClr val="000000"/>
              </a:solidFill>
              <a:latin typeface="Century Gothic" panose="020B0502020202020204" pitchFamily="34" charset="0"/>
            </a:endParaRPr>
          </a:p>
        </p:txBody>
      </p:sp>
      <p:pic>
        <p:nvPicPr>
          <p:cNvPr id="26625" name="Picture 1" descr="\\poplarls04\Development\Photos\harca-development low res-140714\william cotton court low res\090.jpg"/>
          <p:cNvPicPr preferRelativeResize="0">
            <a:picLocks noChangeArrowheads="1"/>
          </p:cNvPicPr>
          <p:nvPr/>
        </p:nvPicPr>
        <p:blipFill rotWithShape="1">
          <a:blip r:embed="rId3" cstate="print"/>
          <a:srcRect t="14967" b="6240"/>
          <a:stretch/>
        </p:blipFill>
        <p:spPr bwMode="auto">
          <a:xfrm>
            <a:off x="3375025" y="2161406"/>
            <a:ext cx="3105000" cy="2025000"/>
          </a:xfrm>
          <a:prstGeom prst="rect">
            <a:avLst/>
          </a:prstGeom>
          <a:noFill/>
        </p:spPr>
      </p:pic>
      <p:sp>
        <p:nvSpPr>
          <p:cNvPr id="8" name="Oval 7"/>
          <p:cNvSpPr/>
          <p:nvPr/>
        </p:nvSpPr>
        <p:spPr>
          <a:xfrm>
            <a:off x="4563000" y="0"/>
            <a:ext cx="2295000" cy="2025000"/>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9" name="TextBox 8"/>
          <p:cNvSpPr txBox="1"/>
          <p:nvPr/>
        </p:nvSpPr>
        <p:spPr>
          <a:xfrm>
            <a:off x="4832609" y="490761"/>
            <a:ext cx="1755782" cy="923330"/>
          </a:xfrm>
          <a:prstGeom prst="rect">
            <a:avLst/>
          </a:prstGeom>
          <a:noFill/>
        </p:spPr>
        <p:txBody>
          <a:bodyPr wrap="square" rtlCol="0">
            <a:spAutoFit/>
          </a:bodyPr>
          <a:lstStyle/>
          <a:p>
            <a:pPr algn="ctr"/>
            <a:r>
              <a:rPr lang="en-GB" sz="2700" b="1" dirty="0">
                <a:solidFill>
                  <a:schemeClr val="bg1"/>
                </a:solidFill>
              </a:rPr>
              <a:t>health space</a:t>
            </a:r>
            <a:endParaRPr lang="en-US" sz="2700" b="1" dirty="0">
              <a:solidFill>
                <a:schemeClr val="bg1"/>
              </a:solidFill>
            </a:endParaRPr>
          </a:p>
        </p:txBody>
      </p:sp>
    </p:spTree>
    <p:extLst>
      <p:ext uri="{BB962C8B-B14F-4D97-AF65-F5344CB8AC3E}">
        <p14:creationId xmlns:p14="http://schemas.microsoft.com/office/powerpoint/2010/main" val="215534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37722" y="2212628"/>
            <a:ext cx="2430000" cy="1890000"/>
          </a:xfrm>
          <a:prstGeom prst="rect">
            <a:avLst/>
          </a:prstGeom>
        </p:spPr>
      </p:pic>
      <p:sp>
        <p:nvSpPr>
          <p:cNvPr id="11" name="Oval 10"/>
          <p:cNvSpPr/>
          <p:nvPr/>
        </p:nvSpPr>
        <p:spPr>
          <a:xfrm>
            <a:off x="3147934" y="1514799"/>
            <a:ext cx="3479361" cy="2587829"/>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12" name="TextBox 11"/>
          <p:cNvSpPr txBox="1"/>
          <p:nvPr/>
        </p:nvSpPr>
        <p:spPr>
          <a:xfrm>
            <a:off x="3429000" y="1893152"/>
            <a:ext cx="2939715" cy="1954381"/>
          </a:xfrm>
          <a:prstGeom prst="rect">
            <a:avLst/>
          </a:prstGeom>
          <a:noFill/>
        </p:spPr>
        <p:txBody>
          <a:bodyPr wrap="square" rtlCol="0">
            <a:spAutoFit/>
          </a:bodyPr>
          <a:lstStyle/>
          <a:p>
            <a:pPr algn="ctr">
              <a:spcBef>
                <a:spcPts val="450"/>
              </a:spcBef>
              <a:spcAft>
                <a:spcPts val="450"/>
              </a:spcAft>
            </a:pPr>
            <a:r>
              <a:rPr lang="en-GB" sz="2400" b="1" dirty="0">
                <a:solidFill>
                  <a:schemeClr val="bg1"/>
                </a:solidFill>
              </a:rPr>
              <a:t>superb public realm</a:t>
            </a:r>
          </a:p>
          <a:p>
            <a:pPr algn="ctr">
              <a:spcBef>
                <a:spcPts val="450"/>
              </a:spcBef>
              <a:spcAft>
                <a:spcPts val="450"/>
              </a:spcAft>
            </a:pPr>
            <a:r>
              <a:rPr lang="en-GB" sz="2400" b="1" dirty="0">
                <a:solidFill>
                  <a:schemeClr val="bg1"/>
                </a:solidFill>
              </a:rPr>
              <a:t>pedestrians priority</a:t>
            </a:r>
          </a:p>
          <a:p>
            <a:pPr algn="ctr">
              <a:spcBef>
                <a:spcPts val="450"/>
              </a:spcBef>
              <a:spcAft>
                <a:spcPts val="450"/>
              </a:spcAft>
            </a:pPr>
            <a:r>
              <a:rPr lang="en-GB" sz="2400" b="1" dirty="0">
                <a:solidFill>
                  <a:schemeClr val="bg1"/>
                </a:solidFill>
              </a:rPr>
              <a:t>traffic calming</a:t>
            </a:r>
          </a:p>
          <a:p>
            <a:pPr algn="ctr">
              <a:spcBef>
                <a:spcPts val="450"/>
              </a:spcBef>
              <a:spcAft>
                <a:spcPts val="450"/>
              </a:spcAft>
            </a:pPr>
            <a:r>
              <a:rPr lang="en-GB" sz="2400" b="1" dirty="0">
                <a:solidFill>
                  <a:schemeClr val="bg1"/>
                </a:solidFill>
              </a:rPr>
              <a:t>street lighting</a:t>
            </a:r>
          </a:p>
        </p:txBody>
      </p:sp>
      <p:pic>
        <p:nvPicPr>
          <p:cNvPr id="13" name="Picture 12"/>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14300" y="224550"/>
            <a:ext cx="2430000" cy="1890000"/>
          </a:xfrm>
          <a:prstGeom prst="rect">
            <a:avLst/>
          </a:prstGeom>
        </p:spPr>
      </p:pic>
    </p:spTree>
    <p:extLst>
      <p:ext uri="{BB962C8B-B14F-4D97-AF65-F5344CB8AC3E}">
        <p14:creationId xmlns:p14="http://schemas.microsoft.com/office/powerpoint/2010/main" val="173694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t</a:t>
            </a:r>
            <a:r>
              <a:rPr lang="en-US" dirty="0" smtClean="0">
                <a:solidFill>
                  <a:schemeClr val="accent1">
                    <a:lumMod val="50000"/>
                  </a:schemeClr>
                </a:solidFill>
              </a:rPr>
              <a:t>he challenge </a:t>
            </a:r>
            <a:endParaRPr lang="en-US" dirty="0">
              <a:solidFill>
                <a:schemeClr val="accent1">
                  <a:lumMod val="50000"/>
                </a:schemeClr>
              </a:solidFill>
            </a:endParaRPr>
          </a:p>
        </p:txBody>
      </p:sp>
      <p:pic>
        <p:nvPicPr>
          <p:cNvPr id="10" name="Picture 9"/>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390337" y="571500"/>
            <a:ext cx="4191625" cy="3840404"/>
          </a:xfrm>
          <a:prstGeom prst="rect">
            <a:avLst/>
          </a:prstGeom>
        </p:spPr>
      </p:pic>
    </p:spTree>
    <p:extLst>
      <p:ext uri="{BB962C8B-B14F-4D97-AF65-F5344CB8AC3E}">
        <p14:creationId xmlns:p14="http://schemas.microsoft.com/office/powerpoint/2010/main" val="2374494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Footer Placeholder 3"/>
          <p:cNvSpPr>
            <a:spLocks noGrp="1"/>
          </p:cNvSpPr>
          <p:nvPr>
            <p:ph type="ftr" sz="quarter" idx="11"/>
          </p:nvPr>
        </p:nvSpPr>
        <p:spPr/>
        <p:txBody>
          <a:bodyPr/>
          <a:lstStyle/>
          <a:p>
            <a:r>
              <a:rPr lang="en-GB" smtClean="0"/>
              <a:t>Transformational leadership - the PH story</a:t>
            </a:r>
            <a:endParaRPr lang="en-US" dirty="0"/>
          </a:p>
        </p:txBody>
      </p:sp>
      <p:sp>
        <p:nvSpPr>
          <p:cNvPr id="5" name="Slide Number Placeholder 4"/>
          <p:cNvSpPr>
            <a:spLocks noGrp="1"/>
          </p:cNvSpPr>
          <p:nvPr>
            <p:ph type="sldNum" sz="quarter" idx="12"/>
          </p:nvPr>
        </p:nvSpPr>
        <p:spPr/>
        <p:txBody>
          <a:bodyPr/>
          <a:lstStyle/>
          <a:p>
            <a:fld id="{2FE18977-94FB-415F-B497-03350E8854FC}" type="slidenum">
              <a:rPr lang="en-GB" smtClean="0"/>
              <a:pPr/>
              <a:t>4</a:t>
            </a:fld>
            <a:endParaRPr lang="en-GB" dirty="0"/>
          </a:p>
        </p:txBody>
      </p:sp>
      <p:sp>
        <p:nvSpPr>
          <p:cNvPr id="6" name="Content Placeholder 5"/>
          <p:cNvSpPr txBox="1">
            <a:spLocks noGrp="1"/>
          </p:cNvSpPr>
          <p:nvPr>
            <p:ph idx="1"/>
          </p:nvPr>
        </p:nvSpPr>
        <p:spPr>
          <a:xfrm>
            <a:off x="498582" y="245767"/>
            <a:ext cx="4146654" cy="461665"/>
          </a:xfrm>
          <a:prstGeom prst="rect">
            <a:avLst/>
          </a:prstGeom>
          <a:solidFill>
            <a:srgbClr val="E5F2FF"/>
          </a:solidFill>
        </p:spPr>
        <p:txBody>
          <a:bodyPr wrap="square" rtlCol="0">
            <a:spAutoFit/>
          </a:bodyPr>
          <a:lstStyle/>
          <a:p>
            <a:pPr marL="0" indent="0">
              <a:buNone/>
            </a:pPr>
            <a:r>
              <a:rPr lang="en-GB" sz="2400" dirty="0">
                <a:solidFill>
                  <a:schemeClr val="accent1">
                    <a:lumMod val="50000"/>
                  </a:schemeClr>
                </a:solidFill>
              </a:rPr>
              <a:t>% of households in poverty</a:t>
            </a:r>
          </a:p>
        </p:txBody>
      </p:sp>
      <p:pic>
        <p:nvPicPr>
          <p:cNvPr id="7" name="Picture 6"/>
          <p:cNvPicPr preferRelativeResize="0">
            <a:picLocks/>
          </p:cNvPicPr>
          <p:nvPr/>
        </p:nvPicPr>
        <p:blipFill rotWithShape="1">
          <a:blip r:embed="rId3">
            <a:extLst>
              <a:ext uri="{28A0092B-C50C-407E-A947-70E740481C1C}">
                <a14:useLocalDpi xmlns:a14="http://schemas.microsoft.com/office/drawing/2010/main" val="0"/>
              </a:ext>
            </a:extLst>
          </a:blip>
          <a:srcRect t="14957"/>
          <a:stretch/>
        </p:blipFill>
        <p:spPr>
          <a:xfrm>
            <a:off x="498582" y="707432"/>
            <a:ext cx="5752885" cy="4466985"/>
          </a:xfrm>
          <a:prstGeom prst="rect">
            <a:avLst/>
          </a:prstGeom>
        </p:spPr>
      </p:pic>
    </p:spTree>
    <p:extLst>
      <p:ext uri="{BB962C8B-B14F-4D97-AF65-F5344CB8AC3E}">
        <p14:creationId xmlns:p14="http://schemas.microsoft.com/office/powerpoint/2010/main" val="125778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796991" y="983641"/>
            <a:ext cx="2559573" cy="2414864"/>
          </a:xfrm>
          <a:prstGeom prst="ellipse">
            <a:avLst/>
          </a:prstGeom>
          <a:solidFill>
            <a:schemeClr val="accent1">
              <a:lumMod val="75000"/>
            </a:schemeClr>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b="1" dirty="0">
              <a:solidFill>
                <a:schemeClr val="tx2"/>
              </a:solidFill>
              <a:latin typeface="+mj-lt"/>
            </a:endParaRPr>
          </a:p>
        </p:txBody>
      </p:sp>
      <p:sp>
        <p:nvSpPr>
          <p:cNvPr id="5" name="TextBox 4"/>
          <p:cNvSpPr txBox="1"/>
          <p:nvPr/>
        </p:nvSpPr>
        <p:spPr>
          <a:xfrm>
            <a:off x="4036681" y="1953198"/>
            <a:ext cx="2080193" cy="507831"/>
          </a:xfrm>
          <a:prstGeom prst="rect">
            <a:avLst/>
          </a:prstGeom>
          <a:noFill/>
        </p:spPr>
        <p:txBody>
          <a:bodyPr wrap="square" rtlCol="0">
            <a:spAutoFit/>
          </a:bodyPr>
          <a:lstStyle/>
          <a:p>
            <a:pPr algn="ctr"/>
            <a:r>
              <a:rPr lang="en-US" sz="2700" b="1" dirty="0">
                <a:solidFill>
                  <a:schemeClr val="bg1"/>
                </a:solidFill>
              </a:rPr>
              <a:t>affordability</a:t>
            </a:r>
          </a:p>
        </p:txBody>
      </p:sp>
      <p:graphicFrame>
        <p:nvGraphicFramePr>
          <p:cNvPr id="3" name="Table 2"/>
          <p:cNvGraphicFramePr>
            <a:graphicFrameLocks noGrp="1"/>
          </p:cNvGraphicFramePr>
          <p:nvPr>
            <p:extLst>
              <p:ext uri="{D42A27DB-BD31-4B8C-83A1-F6EECF244321}">
                <p14:modId xmlns:p14="http://schemas.microsoft.com/office/powerpoint/2010/main" val="2325277641"/>
              </p:ext>
            </p:extLst>
          </p:nvPr>
        </p:nvGraphicFramePr>
        <p:xfrm>
          <a:off x="525871" y="1379053"/>
          <a:ext cx="2919857" cy="2006975"/>
        </p:xfrm>
        <a:graphic>
          <a:graphicData uri="http://schemas.openxmlformats.org/drawingml/2006/table">
            <a:tbl>
              <a:tblPr>
                <a:tableStyleId>{5C22544A-7EE6-4342-B048-85BDC9FD1C3A}</a:tableStyleId>
              </a:tblPr>
              <a:tblGrid>
                <a:gridCol w="2919857">
                  <a:extLst>
                    <a:ext uri="{9D8B030D-6E8A-4147-A177-3AD203B41FA5}">
                      <a16:colId xmlns:a16="http://schemas.microsoft.com/office/drawing/2014/main" val="20000"/>
                    </a:ext>
                  </a:extLst>
                </a:gridCol>
              </a:tblGrid>
              <a:tr h="2006975">
                <a:tc>
                  <a:txBody>
                    <a:bodyPr/>
                    <a:lstStyle/>
                    <a:p>
                      <a:pPr algn="l">
                        <a:spcBef>
                          <a:spcPts val="600"/>
                        </a:spcBef>
                        <a:spcAft>
                          <a:spcPts val="600"/>
                        </a:spcAft>
                      </a:pPr>
                      <a:r>
                        <a:rPr lang="en-US" sz="2400" dirty="0" smtClean="0">
                          <a:solidFill>
                            <a:schemeClr val="accent1">
                              <a:lumMod val="50000"/>
                            </a:schemeClr>
                          </a:solidFill>
                          <a:effectLst/>
                        </a:rPr>
                        <a:t>generally </a:t>
                      </a:r>
                      <a:r>
                        <a:rPr lang="en-US" sz="2400" dirty="0">
                          <a:solidFill>
                            <a:schemeClr val="accent1">
                              <a:lumMod val="50000"/>
                            </a:schemeClr>
                          </a:solidFill>
                          <a:effectLst/>
                        </a:rPr>
                        <a:t>considered to be no more than 30% of income spent on </a:t>
                      </a:r>
                      <a:r>
                        <a:rPr lang="en-US" sz="2400" dirty="0" smtClean="0">
                          <a:solidFill>
                            <a:schemeClr val="accent1">
                              <a:lumMod val="50000"/>
                            </a:schemeClr>
                          </a:solidFill>
                          <a:effectLst/>
                        </a:rPr>
                        <a:t>housing</a:t>
                      </a:r>
                      <a:endParaRPr lang="en-GB" sz="24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85725" marR="85725"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77" t="14859" r="5290" b="8565"/>
          <a:stretch/>
        </p:blipFill>
        <p:spPr>
          <a:xfrm>
            <a:off x="3891934" y="2871553"/>
            <a:ext cx="2966066" cy="1583821"/>
          </a:xfrm>
          <a:prstGeom prst="rect">
            <a:avLst/>
          </a:prstGeom>
        </p:spPr>
      </p:pic>
    </p:spTree>
    <p:extLst>
      <p:ext uri="{BB962C8B-B14F-4D97-AF65-F5344CB8AC3E}">
        <p14:creationId xmlns:p14="http://schemas.microsoft.com/office/powerpoint/2010/main" val="1583150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732617109"/>
              </p:ext>
            </p:extLst>
          </p:nvPr>
        </p:nvGraphicFramePr>
        <p:xfrm>
          <a:off x="8363" y="637082"/>
          <a:ext cx="6841274" cy="3614669"/>
        </p:xfrm>
        <a:graphic>
          <a:graphicData uri="http://schemas.openxmlformats.org/drawingml/2006/table">
            <a:tbl>
              <a:tblPr firstRow="1" firstCol="1" bandRow="1">
                <a:tableStyleId>{FABFCF23-3B69-468F-B69F-88F6DE6A72F2}</a:tableStyleId>
              </a:tblPr>
              <a:tblGrid>
                <a:gridCol w="983581">
                  <a:extLst>
                    <a:ext uri="{9D8B030D-6E8A-4147-A177-3AD203B41FA5}">
                      <a16:colId xmlns:a16="http://schemas.microsoft.com/office/drawing/2014/main" val="20000"/>
                    </a:ext>
                  </a:extLst>
                </a:gridCol>
                <a:gridCol w="424626">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1879319">
                  <a:extLst>
                    <a:ext uri="{9D8B030D-6E8A-4147-A177-3AD203B41FA5}">
                      <a16:colId xmlns:a16="http://schemas.microsoft.com/office/drawing/2014/main" val="20003"/>
                    </a:ext>
                  </a:extLst>
                </a:gridCol>
                <a:gridCol w="1390411">
                  <a:extLst>
                    <a:ext uri="{9D8B030D-6E8A-4147-A177-3AD203B41FA5}">
                      <a16:colId xmlns:a16="http://schemas.microsoft.com/office/drawing/2014/main" val="20004"/>
                    </a:ext>
                  </a:extLst>
                </a:gridCol>
                <a:gridCol w="459988">
                  <a:extLst>
                    <a:ext uri="{9D8B030D-6E8A-4147-A177-3AD203B41FA5}">
                      <a16:colId xmlns:a16="http://schemas.microsoft.com/office/drawing/2014/main" val="20005"/>
                    </a:ext>
                  </a:extLst>
                </a:gridCol>
                <a:gridCol w="459988">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443261">
                  <a:extLst>
                    <a:ext uri="{9D8B030D-6E8A-4147-A177-3AD203B41FA5}">
                      <a16:colId xmlns:a16="http://schemas.microsoft.com/office/drawing/2014/main" val="20008"/>
                    </a:ext>
                  </a:extLst>
                </a:gridCol>
              </a:tblGrid>
              <a:tr h="652072">
                <a:tc>
                  <a:txBody>
                    <a:bodyPr/>
                    <a:lstStyle/>
                    <a:p>
                      <a:pPr>
                        <a:lnSpc>
                          <a:spcPct val="100000"/>
                        </a:lnSpc>
                        <a:spcBef>
                          <a:spcPts val="0"/>
                        </a:spcBef>
                        <a:spcAft>
                          <a:spcPts val="0"/>
                        </a:spcAft>
                      </a:pP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a:effectLst/>
                        </a:rPr>
                        <a:t>regulated</a:t>
                      </a:r>
                      <a:endParaRPr lang="en-GB" sz="1100" b="1" dirty="0">
                        <a:effectLst/>
                        <a:latin typeface="+mn-lt"/>
                        <a:ea typeface="Times New Roman" panose="02020603050405020304" pitchFamily="18" charset="0"/>
                        <a:cs typeface="Times New Roman" panose="02020603050405020304" pitchFamily="18" charset="0"/>
                      </a:endParaRPr>
                    </a:p>
                  </a:txBody>
                  <a:tcPr marL="35018" marR="35018" marT="0" marB="0" vert="vert270" anchor="ctr"/>
                </a:tc>
                <a:tc>
                  <a:txBody>
                    <a:bodyPr/>
                    <a:lstStyle/>
                    <a:p>
                      <a:pPr algn="ctr">
                        <a:lnSpc>
                          <a:spcPct val="100000"/>
                        </a:lnSpc>
                        <a:spcBef>
                          <a:spcPts val="0"/>
                        </a:spcBef>
                        <a:spcAft>
                          <a:spcPts val="0"/>
                        </a:spcAft>
                      </a:pPr>
                      <a:r>
                        <a:rPr lang="en-US" sz="1100" b="1" dirty="0">
                          <a:effectLst/>
                        </a:rPr>
                        <a:t>means tested</a:t>
                      </a:r>
                      <a:endParaRPr lang="en-GB" sz="1100" b="1" dirty="0">
                        <a:effectLst/>
                        <a:latin typeface="+mn-lt"/>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effectLst/>
                        </a:rPr>
                        <a:t>rent formula</a:t>
                      </a:r>
                      <a:endParaRPr lang="en-GB" sz="1100" b="1" dirty="0">
                        <a:effectLst/>
                        <a:latin typeface="+mn-lt"/>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a:effectLst/>
                        </a:rPr>
                        <a:t>aimed at</a:t>
                      </a:r>
                      <a:endParaRPr lang="en-GB" sz="1100" b="1" dirty="0">
                        <a:effectLst/>
                        <a:latin typeface="+mn-lt"/>
                        <a:ea typeface="Times New Roman" panose="02020603050405020304" pitchFamily="18" charset="0"/>
                        <a:cs typeface="Times New Roman" panose="02020603050405020304" pitchFamily="18" charset="0"/>
                      </a:endParaRPr>
                    </a:p>
                  </a:txBody>
                  <a:tcPr marL="35018" marR="35018" marT="0" marB="0" anchor="ctr"/>
                </a:tc>
                <a:tc gridSpan="4">
                  <a:txBody>
                    <a:bodyPr/>
                    <a:lstStyle/>
                    <a:p>
                      <a:pPr algn="ctr">
                        <a:lnSpc>
                          <a:spcPct val="100000"/>
                        </a:lnSpc>
                        <a:spcBef>
                          <a:spcPts val="0"/>
                        </a:spcBef>
                        <a:spcAft>
                          <a:spcPts val="0"/>
                        </a:spcAft>
                      </a:pPr>
                      <a:r>
                        <a:rPr lang="en-GB" sz="1100" b="1" dirty="0" smtClean="0">
                          <a:effectLst/>
                        </a:rPr>
                        <a:t>avg. weekly rent</a:t>
                      </a:r>
                      <a:endParaRPr lang="en-GB" sz="1100" b="1" dirty="0">
                        <a:effectLst/>
                        <a:latin typeface="+mn-lt"/>
                        <a:ea typeface="Times New Roman" panose="02020603050405020304" pitchFamily="18" charset="0"/>
                        <a:cs typeface="Times New Roman" panose="02020603050405020304" pitchFamily="18" charset="0"/>
                      </a:endParaRPr>
                    </a:p>
                  </a:txBody>
                  <a:tcPr marL="35018" marR="35018" marT="0" marB="0" anchor="ctr"/>
                </a:tc>
                <a:tc hMerge="1">
                  <a:txBody>
                    <a:bodyPr/>
                    <a:lstStyle/>
                    <a:p>
                      <a:pPr algn="ctr">
                        <a:spcAft>
                          <a:spcPts val="0"/>
                        </a:spcAft>
                      </a:pPr>
                      <a:endParaRPr lang="en-GB"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6690" marR="46690" marT="0" marB="0" anchor="ctr"/>
                </a:tc>
                <a:tc hMerge="1">
                  <a:txBody>
                    <a:bodyPr/>
                    <a:lstStyle/>
                    <a:p>
                      <a:pPr algn="ctr">
                        <a:spcAft>
                          <a:spcPts val="0"/>
                        </a:spcAft>
                      </a:pPr>
                      <a:endParaRPr lang="en-GB"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6690" marR="46690" marT="0" marB="0" anchor="ctr"/>
                </a:tc>
                <a:tc hMerge="1">
                  <a:txBody>
                    <a:bodyPr/>
                    <a:lstStyle/>
                    <a:p>
                      <a:pPr algn="ctr">
                        <a:spcAft>
                          <a:spcPts val="0"/>
                        </a:spcAft>
                      </a:pPr>
                      <a:endParaRPr lang="en-GB"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6690" marR="46690" marT="0" marB="0" anchor="ctr"/>
                </a:tc>
                <a:extLst>
                  <a:ext uri="{0D108BD9-81ED-4DB2-BD59-A6C34878D82A}">
                    <a16:rowId xmlns:a16="http://schemas.microsoft.com/office/drawing/2014/main" val="10000"/>
                  </a:ext>
                </a:extLst>
              </a:tr>
              <a:tr h="347329">
                <a:tc>
                  <a:txBody>
                    <a:bodyPr/>
                    <a:lstStyle/>
                    <a:p>
                      <a:pPr>
                        <a:lnSpc>
                          <a:spcPct val="100000"/>
                        </a:lnSpc>
                        <a:spcBef>
                          <a:spcPts val="0"/>
                        </a:spcBef>
                        <a:spcAft>
                          <a:spcPts val="0"/>
                        </a:spcAft>
                      </a:pPr>
                      <a:r>
                        <a:rPr lang="en-US" sz="1100" dirty="0">
                          <a:solidFill>
                            <a:schemeClr val="accent1">
                              <a:lumMod val="50000"/>
                            </a:schemeClr>
                          </a:solidFill>
                          <a:effectLst/>
                        </a:rPr>
                        <a:t> </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nSpc>
                          <a:spcPct val="100000"/>
                        </a:lnSpc>
                        <a:spcBef>
                          <a:spcPts val="0"/>
                        </a:spcBef>
                        <a:spcAft>
                          <a:spcPts val="0"/>
                        </a:spcAft>
                      </a:pPr>
                      <a:endParaRPr lang="en-GB" sz="1100" dirty="0"/>
                    </a:p>
                  </a:txBody>
                  <a:tcPr marL="35018" marR="35018" marT="0" marB="0" anchor="ctr"/>
                </a:tc>
                <a:tc>
                  <a:txBody>
                    <a:bodyPr/>
                    <a:lstStyle/>
                    <a:p>
                      <a:pPr>
                        <a:lnSpc>
                          <a:spcPct val="100000"/>
                        </a:lnSpc>
                        <a:spcBef>
                          <a:spcPts val="0"/>
                        </a:spcBef>
                        <a:spcAft>
                          <a:spcPts val="0"/>
                        </a:spcAft>
                      </a:pPr>
                      <a:endParaRPr lang="en-GB" sz="1100" dirty="0"/>
                    </a:p>
                  </a:txBody>
                  <a:tcPr marL="35018" marR="35018" marT="0" marB="0" anchor="ctr"/>
                </a:tc>
                <a:tc>
                  <a:txBody>
                    <a:bodyPr/>
                    <a:lstStyle/>
                    <a:p>
                      <a:pPr>
                        <a:lnSpc>
                          <a:spcPct val="100000"/>
                        </a:lnSpc>
                        <a:spcBef>
                          <a:spcPts val="0"/>
                        </a:spcBef>
                        <a:spcAft>
                          <a:spcPts val="0"/>
                        </a:spcAft>
                      </a:pPr>
                      <a:endParaRPr lang="en-GB" sz="1100" dirty="0"/>
                    </a:p>
                  </a:txBody>
                  <a:tcPr marL="35018" marR="35018" marT="0" marB="0" anchor="ctr"/>
                </a:tc>
                <a:tc>
                  <a:txBody>
                    <a:bodyPr/>
                    <a:lstStyle/>
                    <a:p>
                      <a:pPr>
                        <a:lnSpc>
                          <a:spcPct val="100000"/>
                        </a:lnSpc>
                        <a:spcBef>
                          <a:spcPts val="0"/>
                        </a:spcBef>
                        <a:spcAft>
                          <a:spcPts val="0"/>
                        </a:spcAft>
                      </a:pPr>
                      <a:endParaRPr lang="en-GB" sz="1100" dirty="0"/>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1-bed</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2-bed</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3-bed</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4</a:t>
                      </a:r>
                      <a:r>
                        <a:rPr lang="en-US" sz="900" dirty="0" smtClean="0">
                          <a:solidFill>
                            <a:schemeClr val="accent1">
                              <a:lumMod val="50000"/>
                            </a:schemeClr>
                          </a:solidFill>
                          <a:effectLst/>
                        </a:rPr>
                        <a:t>+ bed</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extLst>
                  <a:ext uri="{0D108BD9-81ED-4DB2-BD59-A6C34878D82A}">
                    <a16:rowId xmlns:a16="http://schemas.microsoft.com/office/drawing/2014/main" val="10001"/>
                  </a:ext>
                </a:extLst>
              </a:tr>
              <a:tr h="520992">
                <a:tc>
                  <a:txBody>
                    <a:bodyPr/>
                    <a:lstStyle/>
                    <a:p>
                      <a:pPr algn="ctr">
                        <a:lnSpc>
                          <a:spcPct val="100000"/>
                        </a:lnSpc>
                        <a:spcBef>
                          <a:spcPts val="0"/>
                        </a:spcBef>
                        <a:spcAft>
                          <a:spcPts val="0"/>
                        </a:spcAft>
                      </a:pPr>
                      <a:r>
                        <a:rPr lang="en-US" sz="1100" b="1" dirty="0" smtClean="0">
                          <a:solidFill>
                            <a:schemeClr val="accent1">
                              <a:lumMod val="50000"/>
                            </a:schemeClr>
                          </a:solidFill>
                          <a:effectLst/>
                        </a:rPr>
                        <a:t>Social Rent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a:solidFill>
                            <a:schemeClr val="accent1">
                              <a:lumMod val="50000"/>
                            </a:schemeClr>
                          </a:solidFill>
                          <a:effectLst/>
                        </a:rPr>
                        <a:t>national rent regime</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a:solidFill>
                            <a:schemeClr val="accent1">
                              <a:lumMod val="50000"/>
                            </a:schemeClr>
                          </a:solidFill>
                          <a:effectLst/>
                        </a:rPr>
                        <a:t>statutory </a:t>
                      </a:r>
                      <a:r>
                        <a:rPr lang="en-US" sz="1100" dirty="0" smtClean="0">
                          <a:solidFill>
                            <a:schemeClr val="accent1">
                              <a:lumMod val="50000"/>
                            </a:schemeClr>
                          </a:solidFill>
                          <a:effectLst/>
                        </a:rPr>
                        <a:t>homeless</a:t>
                      </a:r>
                      <a:r>
                        <a:rPr lang="en-US" sz="1100" baseline="0" dirty="0" smtClean="0">
                          <a:solidFill>
                            <a:schemeClr val="accent1">
                              <a:lumMod val="50000"/>
                            </a:schemeClr>
                          </a:solidFill>
                          <a:effectLst/>
                        </a:rPr>
                        <a:t> </a:t>
                      </a:r>
                      <a:r>
                        <a:rPr lang="en-US" sz="1100" dirty="0" smtClean="0">
                          <a:solidFill>
                            <a:schemeClr val="accent1">
                              <a:lumMod val="50000"/>
                            </a:schemeClr>
                          </a:solidFill>
                          <a:effectLst/>
                        </a:rPr>
                        <a:t>priority </a:t>
                      </a:r>
                      <a:r>
                        <a:rPr lang="en-US" sz="1100" dirty="0">
                          <a:solidFill>
                            <a:schemeClr val="accent1">
                              <a:lumMod val="50000"/>
                            </a:schemeClr>
                          </a:solidFill>
                          <a:effectLst/>
                        </a:rPr>
                        <a:t>housing need</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£107</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£120</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£134</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£147</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extLst>
                  <a:ext uri="{0D108BD9-81ED-4DB2-BD59-A6C34878D82A}">
                    <a16:rowId xmlns:a16="http://schemas.microsoft.com/office/drawing/2014/main" val="10002"/>
                  </a:ext>
                </a:extLst>
              </a:tr>
              <a:tr h="526146">
                <a:tc>
                  <a:txBody>
                    <a:bodyPr/>
                    <a:lstStyle/>
                    <a:p>
                      <a:pPr algn="ctr">
                        <a:lnSpc>
                          <a:spcPct val="100000"/>
                        </a:lnSpc>
                        <a:spcBef>
                          <a:spcPts val="0"/>
                        </a:spcBef>
                        <a:spcAft>
                          <a:spcPts val="0"/>
                        </a:spcAft>
                      </a:pPr>
                      <a:r>
                        <a:rPr lang="en-US" sz="1100" b="1" dirty="0" smtClean="0">
                          <a:solidFill>
                            <a:schemeClr val="accent1">
                              <a:lumMod val="50000"/>
                            </a:schemeClr>
                          </a:solidFill>
                          <a:effectLst/>
                        </a:rPr>
                        <a:t>Affordable Rent</a:t>
                      </a:r>
                      <a:endParaRPr lang="en-GB" sz="1100" b="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smtClean="0">
                          <a:solidFill>
                            <a:schemeClr val="accent1">
                              <a:lumMod val="50000"/>
                            </a:schemeClr>
                          </a:solidFill>
                          <a:effectLst/>
                        </a:rPr>
                        <a:t>48%-75</a:t>
                      </a:r>
                      <a:r>
                        <a:rPr lang="en-US" sz="1100" dirty="0">
                          <a:solidFill>
                            <a:schemeClr val="accent1">
                              <a:lumMod val="50000"/>
                            </a:schemeClr>
                          </a:solidFill>
                          <a:effectLst/>
                        </a:rPr>
                        <a:t>% of market </a:t>
                      </a:r>
                      <a:r>
                        <a:rPr lang="en-US" sz="1100" dirty="0" smtClean="0">
                          <a:solidFill>
                            <a:schemeClr val="accent1">
                              <a:lumMod val="50000"/>
                            </a:schemeClr>
                          </a:solidFill>
                          <a:effectLst/>
                        </a:rPr>
                        <a:t>rent</a:t>
                      </a:r>
                      <a:r>
                        <a:rPr lang="en-US" sz="1100" baseline="0" dirty="0" smtClean="0">
                          <a:solidFill>
                            <a:schemeClr val="accent1">
                              <a:lumMod val="50000"/>
                            </a:schemeClr>
                          </a:solidFill>
                          <a:effectLst/>
                        </a:rPr>
                        <a:t> </a:t>
                      </a:r>
                    </a:p>
                    <a:p>
                      <a:pPr algn="ctr">
                        <a:lnSpc>
                          <a:spcPct val="100000"/>
                        </a:lnSpc>
                        <a:spcBef>
                          <a:spcPts val="0"/>
                        </a:spcBef>
                        <a:spcAft>
                          <a:spcPts val="0"/>
                        </a:spcAft>
                      </a:pPr>
                      <a:r>
                        <a:rPr lang="en-US" sz="1100" baseline="0" dirty="0" smtClean="0">
                          <a:solidFill>
                            <a:schemeClr val="accent1">
                              <a:lumMod val="50000"/>
                            </a:schemeClr>
                          </a:solidFill>
                          <a:effectLst/>
                        </a:rPr>
                        <a:t>(large property =  lower %)</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smtClean="0">
                          <a:solidFill>
                            <a:schemeClr val="accent1">
                              <a:lumMod val="50000"/>
                            </a:schemeClr>
                          </a:solidFill>
                          <a:effectLst/>
                        </a:rPr>
                        <a:t>can’t </a:t>
                      </a:r>
                      <a:r>
                        <a:rPr lang="en-US" sz="1100" dirty="0">
                          <a:solidFill>
                            <a:schemeClr val="accent1">
                              <a:lumMod val="50000"/>
                            </a:schemeClr>
                          </a:solidFill>
                          <a:effectLst/>
                        </a:rPr>
                        <a:t>afford market </a:t>
                      </a:r>
                      <a:r>
                        <a:rPr lang="en-US" sz="1100" dirty="0" smtClean="0">
                          <a:solidFill>
                            <a:schemeClr val="accent1">
                              <a:lumMod val="50000"/>
                            </a:schemeClr>
                          </a:solidFill>
                          <a:effectLst/>
                        </a:rPr>
                        <a:t>rent</a:t>
                      </a:r>
                    </a:p>
                    <a:p>
                      <a:pPr algn="ctr">
                        <a:lnSpc>
                          <a:spcPct val="100000"/>
                        </a:lnSpc>
                        <a:spcBef>
                          <a:spcPts val="0"/>
                        </a:spcBef>
                        <a:spcAft>
                          <a:spcPts val="0"/>
                        </a:spcAft>
                      </a:pPr>
                      <a:r>
                        <a:rPr lang="en-US" sz="1100" dirty="0" smtClean="0">
                          <a:solidFill>
                            <a:schemeClr val="accent1">
                              <a:lumMod val="50000"/>
                            </a:schemeClr>
                          </a:solidFill>
                          <a:effectLst/>
                        </a:rPr>
                        <a:t>don’t quality </a:t>
                      </a:r>
                      <a:r>
                        <a:rPr lang="en-US" sz="1100" dirty="0">
                          <a:solidFill>
                            <a:schemeClr val="accent1">
                              <a:lumMod val="50000"/>
                            </a:schemeClr>
                          </a:solidFill>
                          <a:effectLst/>
                        </a:rPr>
                        <a:t>for </a:t>
                      </a:r>
                      <a:r>
                        <a:rPr lang="en-US" sz="1100" dirty="0" smtClean="0">
                          <a:solidFill>
                            <a:schemeClr val="accent1">
                              <a:lumMod val="50000"/>
                            </a:schemeClr>
                          </a:solidFill>
                          <a:effectLst/>
                        </a:rPr>
                        <a:t>social</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£194</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£202</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£224</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£259</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extLst>
                  <a:ext uri="{0D108BD9-81ED-4DB2-BD59-A6C34878D82A}">
                    <a16:rowId xmlns:a16="http://schemas.microsoft.com/office/drawing/2014/main" val="10003"/>
                  </a:ext>
                </a:extLst>
              </a:tr>
              <a:tr h="526146">
                <a:tc>
                  <a:txBody>
                    <a:bodyPr/>
                    <a:lstStyle/>
                    <a:p>
                      <a:pPr algn="ctr">
                        <a:lnSpc>
                          <a:spcPct val="100000"/>
                        </a:lnSpc>
                        <a:spcBef>
                          <a:spcPts val="0"/>
                        </a:spcBef>
                        <a:spcAft>
                          <a:spcPts val="0"/>
                        </a:spcAft>
                      </a:pPr>
                      <a:r>
                        <a:rPr lang="en-US" sz="1100" b="1" dirty="0" smtClean="0">
                          <a:solidFill>
                            <a:schemeClr val="accent1">
                              <a:lumMod val="50000"/>
                            </a:schemeClr>
                          </a:solidFill>
                          <a:effectLst/>
                        </a:rPr>
                        <a:t>Intermediate Rent </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a:solidFill>
                            <a:schemeClr val="accent1">
                              <a:lumMod val="50000"/>
                            </a:schemeClr>
                          </a:solidFill>
                          <a:effectLst/>
                        </a:rPr>
                        <a:t>80% of market rent</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smtClean="0">
                          <a:solidFill>
                            <a:schemeClr val="accent1">
                              <a:lumMod val="50000"/>
                            </a:schemeClr>
                          </a:solidFill>
                          <a:effectLst/>
                        </a:rPr>
                        <a:t>can’t afford market rent don’t quality for social</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£184</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£220</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£284</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£324</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extLst>
                  <a:ext uri="{0D108BD9-81ED-4DB2-BD59-A6C34878D82A}">
                    <a16:rowId xmlns:a16="http://schemas.microsoft.com/office/drawing/2014/main" val="10004"/>
                  </a:ext>
                </a:extLst>
              </a:tr>
              <a:tr h="520992">
                <a:tc>
                  <a:txBody>
                    <a:bodyPr/>
                    <a:lstStyle/>
                    <a:p>
                      <a:pPr algn="ctr">
                        <a:lnSpc>
                          <a:spcPct val="100000"/>
                        </a:lnSpc>
                        <a:spcBef>
                          <a:spcPts val="0"/>
                        </a:spcBef>
                        <a:spcAft>
                          <a:spcPts val="0"/>
                        </a:spcAft>
                      </a:pPr>
                      <a:r>
                        <a:rPr lang="en-US" sz="1100" b="1" dirty="0">
                          <a:solidFill>
                            <a:schemeClr val="accent1">
                              <a:lumMod val="50000"/>
                            </a:schemeClr>
                          </a:solidFill>
                          <a:effectLst/>
                        </a:rPr>
                        <a:t>Local Housing Allowance</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GB"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GB" sz="1100" b="1" dirty="0" smtClean="0">
                          <a:solidFill>
                            <a:schemeClr val="accent1">
                              <a:lumMod val="50000"/>
                            </a:schemeClr>
                          </a:solidFill>
                          <a:effectLst/>
                          <a:sym typeface="Wingdings" panose="05000000000000000000" pitchFamily="2" charset="2"/>
                        </a:rPr>
                        <a:t></a:t>
                      </a:r>
                      <a:endParaRPr lang="en-GB" sz="11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GB" sz="1100" dirty="0">
                          <a:solidFill>
                            <a:schemeClr val="accent1">
                              <a:lumMod val="50000"/>
                            </a:schemeClr>
                          </a:solidFill>
                          <a:effectLst/>
                        </a:rPr>
                        <a:t>30</a:t>
                      </a:r>
                      <a:r>
                        <a:rPr lang="en-GB" sz="1100" baseline="30000" dirty="0">
                          <a:solidFill>
                            <a:schemeClr val="accent1">
                              <a:lumMod val="50000"/>
                            </a:schemeClr>
                          </a:solidFill>
                          <a:effectLst/>
                        </a:rPr>
                        <a:t>th</a:t>
                      </a:r>
                      <a:r>
                        <a:rPr lang="en-GB" sz="1100" dirty="0">
                          <a:solidFill>
                            <a:schemeClr val="accent1">
                              <a:lumMod val="50000"/>
                            </a:schemeClr>
                          </a:solidFill>
                          <a:effectLst/>
                        </a:rPr>
                        <a:t> </a:t>
                      </a:r>
                      <a:r>
                        <a:rPr lang="en-GB" sz="1100" dirty="0" smtClean="0">
                          <a:solidFill>
                            <a:schemeClr val="accent1">
                              <a:lumMod val="50000"/>
                            </a:schemeClr>
                          </a:solidFill>
                          <a:effectLst/>
                        </a:rPr>
                        <a:t>percentile market </a:t>
                      </a:r>
                      <a:r>
                        <a:rPr lang="en-GB" sz="1100" dirty="0">
                          <a:solidFill>
                            <a:schemeClr val="accent1">
                              <a:lumMod val="50000"/>
                            </a:schemeClr>
                          </a:solidFill>
                          <a:effectLst/>
                        </a:rPr>
                        <a:t>rent</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smtClean="0">
                          <a:solidFill>
                            <a:schemeClr val="accent1">
                              <a:lumMod val="50000"/>
                            </a:schemeClr>
                          </a:solidFill>
                          <a:effectLst/>
                        </a:rPr>
                        <a:t>market </a:t>
                      </a:r>
                      <a:r>
                        <a:rPr lang="en-US" sz="1100" dirty="0">
                          <a:solidFill>
                            <a:schemeClr val="accent1">
                              <a:lumMod val="50000"/>
                            </a:schemeClr>
                          </a:solidFill>
                          <a:effectLst/>
                        </a:rPr>
                        <a:t>rent </a:t>
                      </a:r>
                      <a:r>
                        <a:rPr lang="en-US" sz="1100" dirty="0" smtClean="0">
                          <a:solidFill>
                            <a:schemeClr val="accent1">
                              <a:lumMod val="50000"/>
                            </a:schemeClr>
                          </a:solidFill>
                          <a:effectLst/>
                        </a:rPr>
                        <a:t>tenants</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£276</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£320</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£376</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£442</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extLst>
                  <a:ext uri="{0D108BD9-81ED-4DB2-BD59-A6C34878D82A}">
                    <a16:rowId xmlns:a16="http://schemas.microsoft.com/office/drawing/2014/main" val="10005"/>
                  </a:ext>
                </a:extLst>
              </a:tr>
              <a:tr h="520992">
                <a:tc>
                  <a:txBody>
                    <a:bodyPr/>
                    <a:lstStyle/>
                    <a:p>
                      <a:pPr algn="ctr">
                        <a:lnSpc>
                          <a:spcPct val="100000"/>
                        </a:lnSpc>
                        <a:spcBef>
                          <a:spcPts val="0"/>
                        </a:spcBef>
                        <a:spcAft>
                          <a:spcPts val="0"/>
                        </a:spcAft>
                      </a:pPr>
                      <a:r>
                        <a:rPr lang="en-US" sz="1100" b="1" dirty="0" smtClean="0">
                          <a:solidFill>
                            <a:schemeClr val="accent1">
                              <a:lumMod val="50000"/>
                            </a:schemeClr>
                          </a:solidFill>
                          <a:effectLst/>
                        </a:rPr>
                        <a:t>Market Rent </a:t>
                      </a:r>
                    </a:p>
                  </a:txBody>
                  <a:tcPr marL="35018" marR="35018" marT="0" marB="0" anchor="ctr"/>
                </a:tc>
                <a:tc>
                  <a:txBody>
                    <a:bodyPr/>
                    <a:lstStyle/>
                    <a:p>
                      <a:pPr algn="ctr">
                        <a:lnSpc>
                          <a:spcPct val="100000"/>
                        </a:lnSpc>
                        <a:spcBef>
                          <a:spcPts val="0"/>
                        </a:spcBef>
                        <a:spcAft>
                          <a:spcPts val="0"/>
                        </a:spcAft>
                      </a:pPr>
                      <a:r>
                        <a:rPr lang="en-US" sz="1400" b="1" dirty="0" smtClean="0">
                          <a:solidFill>
                            <a:schemeClr val="accent1">
                              <a:lumMod val="50000"/>
                            </a:schemeClr>
                          </a:solidFill>
                          <a:effectLst/>
                          <a:sym typeface="Wingdings" panose="05000000000000000000" pitchFamily="2" charset="2"/>
                        </a:rPr>
                        <a:t></a:t>
                      </a:r>
                      <a:endParaRPr lang="en-GB" sz="14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400" b="1" dirty="0" smtClean="0">
                          <a:solidFill>
                            <a:schemeClr val="accent1">
                              <a:lumMod val="50000"/>
                            </a:schemeClr>
                          </a:solidFill>
                          <a:effectLst/>
                          <a:sym typeface="Wingdings" panose="05000000000000000000" pitchFamily="2" charset="2"/>
                        </a:rPr>
                        <a:t></a:t>
                      </a:r>
                      <a:endParaRPr lang="en-GB" sz="1400" b="1"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smtClean="0">
                          <a:solidFill>
                            <a:schemeClr val="accent1">
                              <a:lumMod val="50000"/>
                            </a:schemeClr>
                          </a:solidFill>
                          <a:effectLst/>
                        </a:rPr>
                        <a:t>market demand / supply</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1100" dirty="0">
                          <a:solidFill>
                            <a:schemeClr val="accent1">
                              <a:lumMod val="50000"/>
                            </a:schemeClr>
                          </a:solidFill>
                          <a:effectLst/>
                        </a:rPr>
                        <a:t>anyone</a:t>
                      </a:r>
                      <a:endParaRPr lang="en-GB" sz="11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£335</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£420</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£530</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tc>
                  <a:txBody>
                    <a:bodyPr/>
                    <a:lstStyle/>
                    <a:p>
                      <a:pPr algn="ctr">
                        <a:lnSpc>
                          <a:spcPct val="100000"/>
                        </a:lnSpc>
                        <a:spcBef>
                          <a:spcPts val="0"/>
                        </a:spcBef>
                        <a:spcAft>
                          <a:spcPts val="0"/>
                        </a:spcAft>
                      </a:pPr>
                      <a:r>
                        <a:rPr lang="en-US" sz="900" dirty="0">
                          <a:solidFill>
                            <a:schemeClr val="accent1">
                              <a:lumMod val="50000"/>
                            </a:schemeClr>
                          </a:solidFill>
                          <a:effectLst/>
                        </a:rPr>
                        <a:t>-</a:t>
                      </a:r>
                      <a:endParaRPr lang="en-GB" sz="900" dirty="0">
                        <a:solidFill>
                          <a:schemeClr val="accent1">
                            <a:lumMod val="5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35018" marR="35018" marT="0" marB="0" anchor="ctr"/>
                </a:tc>
                <a:extLst>
                  <a:ext uri="{0D108BD9-81ED-4DB2-BD59-A6C34878D82A}">
                    <a16:rowId xmlns:a16="http://schemas.microsoft.com/office/drawing/2014/main" val="10006"/>
                  </a:ext>
                </a:extLst>
              </a:tr>
            </a:tbl>
          </a:graphicData>
        </a:graphic>
      </p:graphicFrame>
      <p:sp>
        <p:nvSpPr>
          <p:cNvPr id="16" name="Title 15"/>
          <p:cNvSpPr>
            <a:spLocks noGrp="1"/>
          </p:cNvSpPr>
          <p:nvPr>
            <p:ph type="title"/>
          </p:nvPr>
        </p:nvSpPr>
        <p:spPr/>
        <p:txBody>
          <a:bodyPr/>
          <a:lstStyle/>
          <a:p>
            <a:r>
              <a:rPr lang="en-GB" dirty="0">
                <a:solidFill>
                  <a:schemeClr val="accent1">
                    <a:lumMod val="50000"/>
                  </a:schemeClr>
                </a:solidFill>
              </a:rPr>
              <a:t>o</a:t>
            </a:r>
            <a:r>
              <a:rPr lang="en-GB" dirty="0" smtClean="0">
                <a:solidFill>
                  <a:schemeClr val="accent1">
                    <a:lumMod val="50000"/>
                  </a:schemeClr>
                </a:solidFill>
              </a:rPr>
              <a:t>ur rent model gets complicated…</a:t>
            </a:r>
            <a:endParaRPr lang="en-GB" dirty="0">
              <a:solidFill>
                <a:schemeClr val="accent1">
                  <a:lumMod val="50000"/>
                </a:schemeClr>
              </a:solidFill>
            </a:endParaRPr>
          </a:p>
        </p:txBody>
      </p:sp>
    </p:spTree>
    <p:extLst>
      <p:ext uri="{BB962C8B-B14F-4D97-AF65-F5344CB8AC3E}">
        <p14:creationId xmlns:p14="http://schemas.microsoft.com/office/powerpoint/2010/main" val="156761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4294967295"/>
            <p:extLst>
              <p:ext uri="{D42A27DB-BD31-4B8C-83A1-F6EECF244321}">
                <p14:modId xmlns:p14="http://schemas.microsoft.com/office/powerpoint/2010/main" val="925539460"/>
              </p:ext>
            </p:extLst>
          </p:nvPr>
        </p:nvGraphicFramePr>
        <p:xfrm>
          <a:off x="0" y="382249"/>
          <a:ext cx="7229138" cy="45345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3871512" y="3521637"/>
            <a:ext cx="2986488" cy="1040435"/>
          </a:xfrm>
        </p:spPr>
        <p:txBody>
          <a:bodyPr>
            <a:noAutofit/>
          </a:bodyPr>
          <a:lstStyle/>
          <a:p>
            <a:r>
              <a:rPr lang="en-US" dirty="0" smtClean="0">
                <a:solidFill>
                  <a:schemeClr val="accent1">
                    <a:lumMod val="50000"/>
                  </a:schemeClr>
                </a:solidFill>
              </a:rPr>
              <a:t>89% </a:t>
            </a:r>
            <a:r>
              <a:rPr lang="en-US" dirty="0">
                <a:solidFill>
                  <a:schemeClr val="accent1">
                    <a:lumMod val="50000"/>
                  </a:schemeClr>
                </a:solidFill>
              </a:rPr>
              <a:t>of </a:t>
            </a:r>
            <a:r>
              <a:rPr lang="en-US" dirty="0" smtClean="0">
                <a:solidFill>
                  <a:schemeClr val="accent1">
                    <a:lumMod val="50000"/>
                  </a:schemeClr>
                </a:solidFill>
              </a:rPr>
              <a:t>our </a:t>
            </a:r>
            <a:r>
              <a:rPr lang="en-US" b="1" i="1" dirty="0" smtClean="0">
                <a:solidFill>
                  <a:schemeClr val="accent1">
                    <a:lumMod val="50000"/>
                  </a:schemeClr>
                </a:solidFill>
              </a:rPr>
              <a:t>rented</a:t>
            </a:r>
            <a:r>
              <a:rPr lang="en-US" dirty="0" smtClean="0">
                <a:solidFill>
                  <a:schemeClr val="accent1">
                    <a:lumMod val="50000"/>
                  </a:schemeClr>
                </a:solidFill>
              </a:rPr>
              <a:t> stock is ‘</a:t>
            </a:r>
            <a:r>
              <a:rPr lang="en-US" dirty="0">
                <a:solidFill>
                  <a:schemeClr val="accent1">
                    <a:lumMod val="50000"/>
                  </a:schemeClr>
                </a:solidFill>
              </a:rPr>
              <a:t>social’ rent</a:t>
            </a:r>
          </a:p>
        </p:txBody>
      </p:sp>
    </p:spTree>
    <p:extLst>
      <p:ext uri="{BB962C8B-B14F-4D97-AF65-F5344CB8AC3E}">
        <p14:creationId xmlns:p14="http://schemas.microsoft.com/office/powerpoint/2010/main" val="178915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96863" y="131628"/>
            <a:ext cx="1576461" cy="879743"/>
          </a:xfrm>
        </p:spPr>
        <p:txBody>
          <a:bodyPr>
            <a:noAutofit/>
          </a:bodyPr>
          <a:lstStyle/>
          <a:p>
            <a:pPr marL="0" indent="0">
              <a:buNone/>
            </a:pPr>
            <a:r>
              <a:rPr lang="en-US" sz="2400" b="1" dirty="0">
                <a:solidFill>
                  <a:schemeClr val="bg1"/>
                </a:solidFill>
              </a:rPr>
              <a:t>so what business are we </a:t>
            </a:r>
            <a:r>
              <a:rPr lang="en-US" sz="2400" b="1" i="1" dirty="0">
                <a:solidFill>
                  <a:schemeClr val="bg1"/>
                </a:solidFill>
              </a:rPr>
              <a:t>really</a:t>
            </a:r>
            <a:r>
              <a:rPr lang="en-US" sz="2400" b="1" dirty="0">
                <a:solidFill>
                  <a:schemeClr val="bg1"/>
                </a:solidFill>
              </a:rPr>
              <a:t> in?</a:t>
            </a:r>
            <a:endParaRPr lang="en-US" sz="1600" dirty="0">
              <a:solidFill>
                <a:schemeClr val="bg1"/>
              </a:solidFill>
            </a:endParaRPr>
          </a:p>
        </p:txBody>
      </p:sp>
      <p:grpSp>
        <p:nvGrpSpPr>
          <p:cNvPr id="4" name="Group 3"/>
          <p:cNvGrpSpPr/>
          <p:nvPr/>
        </p:nvGrpSpPr>
        <p:grpSpPr>
          <a:xfrm>
            <a:off x="722548" y="1565942"/>
            <a:ext cx="5965278" cy="2766970"/>
            <a:chOff x="370160" y="885125"/>
            <a:chExt cx="8452883" cy="3937571"/>
          </a:xfrm>
        </p:grpSpPr>
        <p:pic>
          <p:nvPicPr>
            <p:cNvPr id="5" name="Picture 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0160" y="885125"/>
              <a:ext cx="8452883" cy="3937571"/>
            </a:xfrm>
            <a:prstGeom prst="rect">
              <a:avLst/>
            </a:prstGeom>
          </p:spPr>
        </p:pic>
        <p:sp>
          <p:nvSpPr>
            <p:cNvPr id="6" name="TextBox 5"/>
            <p:cNvSpPr txBox="1"/>
            <p:nvPr/>
          </p:nvSpPr>
          <p:spPr>
            <a:xfrm>
              <a:off x="3818399" y="2174740"/>
              <a:ext cx="1949955" cy="656978"/>
            </a:xfrm>
            <a:prstGeom prst="rect">
              <a:avLst/>
            </a:prstGeom>
            <a:noFill/>
          </p:spPr>
          <p:txBody>
            <a:bodyPr wrap="square" rtlCol="0">
              <a:spAutoFit/>
            </a:bodyPr>
            <a:lstStyle/>
            <a:p>
              <a:r>
                <a:rPr lang="en-GB" sz="2400" b="1" dirty="0">
                  <a:solidFill>
                    <a:schemeClr val="bg1"/>
                  </a:solidFill>
                </a:rPr>
                <a:t>landlord</a:t>
              </a:r>
              <a:endParaRPr lang="en-GB" sz="1650" b="1" dirty="0">
                <a:solidFill>
                  <a:schemeClr val="bg1"/>
                </a:solidFill>
              </a:endParaRPr>
            </a:p>
          </p:txBody>
        </p:sp>
        <p:sp>
          <p:nvSpPr>
            <p:cNvPr id="7" name="TextBox 6"/>
            <p:cNvSpPr txBox="1"/>
            <p:nvPr/>
          </p:nvSpPr>
          <p:spPr>
            <a:xfrm>
              <a:off x="2390146" y="3353757"/>
              <a:ext cx="2871847" cy="656978"/>
            </a:xfrm>
            <a:prstGeom prst="rect">
              <a:avLst/>
            </a:prstGeom>
            <a:noFill/>
          </p:spPr>
          <p:txBody>
            <a:bodyPr wrap="square" rtlCol="0">
              <a:spAutoFit/>
            </a:bodyPr>
            <a:lstStyle/>
            <a:p>
              <a:r>
                <a:rPr lang="en-GB" sz="2400" b="1" dirty="0">
                  <a:solidFill>
                    <a:schemeClr val="bg1"/>
                  </a:solidFill>
                </a:rPr>
                <a:t>house builder</a:t>
              </a:r>
            </a:p>
          </p:txBody>
        </p:sp>
        <p:sp>
          <p:nvSpPr>
            <p:cNvPr id="8" name="TextBox 7"/>
            <p:cNvSpPr txBox="1"/>
            <p:nvPr/>
          </p:nvSpPr>
          <p:spPr>
            <a:xfrm>
              <a:off x="499740" y="1982683"/>
              <a:ext cx="2648747" cy="656978"/>
            </a:xfrm>
            <a:prstGeom prst="rect">
              <a:avLst/>
            </a:prstGeom>
            <a:noFill/>
          </p:spPr>
          <p:txBody>
            <a:bodyPr wrap="square" rtlCol="0">
              <a:spAutoFit/>
            </a:bodyPr>
            <a:lstStyle/>
            <a:p>
              <a:r>
                <a:rPr lang="en-GB" sz="2400" b="1" dirty="0">
                  <a:solidFill>
                    <a:schemeClr val="bg1"/>
                  </a:solidFill>
                </a:rPr>
                <a:t>placeshaper</a:t>
              </a:r>
            </a:p>
          </p:txBody>
        </p:sp>
        <p:sp>
          <p:nvSpPr>
            <p:cNvPr id="9" name="TextBox 8"/>
            <p:cNvSpPr txBox="1"/>
            <p:nvPr/>
          </p:nvSpPr>
          <p:spPr>
            <a:xfrm>
              <a:off x="5934635" y="1133892"/>
              <a:ext cx="2838893" cy="1182561"/>
            </a:xfrm>
            <a:prstGeom prst="rect">
              <a:avLst/>
            </a:prstGeom>
            <a:noFill/>
          </p:spPr>
          <p:txBody>
            <a:bodyPr wrap="square" rtlCol="0">
              <a:spAutoFit/>
            </a:bodyPr>
            <a:lstStyle/>
            <a:p>
              <a:r>
                <a:rPr lang="en-GB" sz="2400" b="1" dirty="0">
                  <a:solidFill>
                    <a:schemeClr val="bg1"/>
                  </a:solidFill>
                </a:rPr>
                <a:t>community enabler</a:t>
              </a:r>
            </a:p>
          </p:txBody>
        </p:sp>
        <p:sp>
          <p:nvSpPr>
            <p:cNvPr id="10" name="TextBox 9"/>
            <p:cNvSpPr txBox="1"/>
            <p:nvPr/>
          </p:nvSpPr>
          <p:spPr>
            <a:xfrm>
              <a:off x="6258639" y="3536373"/>
              <a:ext cx="2190885" cy="656978"/>
            </a:xfrm>
            <a:prstGeom prst="rect">
              <a:avLst/>
            </a:prstGeom>
            <a:noFill/>
          </p:spPr>
          <p:txBody>
            <a:bodyPr wrap="square" rtlCol="0">
              <a:spAutoFit/>
            </a:bodyPr>
            <a:lstStyle/>
            <a:p>
              <a:r>
                <a:rPr lang="en-GB" sz="2400" b="1" dirty="0">
                  <a:solidFill>
                    <a:schemeClr val="bg1"/>
                  </a:solidFill>
                </a:rPr>
                <a:t>developer</a:t>
              </a:r>
              <a:endParaRPr lang="en-GB" sz="1650" b="1" dirty="0">
                <a:solidFill>
                  <a:schemeClr val="bg1"/>
                </a:solidFill>
              </a:endParaRPr>
            </a:p>
          </p:txBody>
        </p:sp>
      </p:grpSp>
    </p:spTree>
    <p:extLst>
      <p:ext uri="{BB962C8B-B14F-4D97-AF65-F5344CB8AC3E}">
        <p14:creationId xmlns:p14="http://schemas.microsoft.com/office/powerpoint/2010/main" val="244842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plar-Union-42-1200x350.jpg"/>
          <p:cNvPicPr preferRelativeResize="0">
            <a:picLocks/>
          </p:cNvPicPr>
          <p:nvPr/>
        </p:nvPicPr>
        <p:blipFill rotWithShape="1">
          <a:blip r:embed="rId3">
            <a:extLst>
              <a:ext uri="{28A0092B-C50C-407E-A947-70E740481C1C}">
                <a14:useLocalDpi xmlns:a14="http://schemas.microsoft.com/office/drawing/2010/main" val="0"/>
              </a:ext>
            </a:extLst>
          </a:blip>
          <a:srcRect l="51459" r="8241" b="6692"/>
          <a:stretch/>
        </p:blipFill>
        <p:spPr>
          <a:xfrm>
            <a:off x="5187242" y="2566592"/>
            <a:ext cx="1350000" cy="1080000"/>
          </a:xfrm>
          <a:prstGeom prst="rect">
            <a:avLst/>
          </a:prstGeom>
        </p:spPr>
      </p:pic>
      <p:pic>
        <p:nvPicPr>
          <p:cNvPr id="22" name="Picture 21" descr="BurdettEstateMosque -7.jpg"/>
          <p:cNvPicPr preferRelativeResize="0">
            <a:picLocks/>
          </p:cNvPicPr>
          <p:nvPr/>
        </p:nvPicPr>
        <p:blipFill rotWithShape="1">
          <a:blip r:embed="rId4">
            <a:extLst>
              <a:ext uri="{28A0092B-C50C-407E-A947-70E740481C1C}">
                <a14:useLocalDpi xmlns:a14="http://schemas.microsoft.com/office/drawing/2010/main" val="0"/>
              </a:ext>
            </a:extLst>
          </a:blip>
          <a:srcRect l="20274" t="16063" r="6108" b="10238"/>
          <a:stretch/>
        </p:blipFill>
        <p:spPr>
          <a:xfrm>
            <a:off x="5187242" y="960420"/>
            <a:ext cx="1350000" cy="1080000"/>
          </a:xfrm>
          <a:prstGeom prst="rect">
            <a:avLst/>
          </a:prstGeom>
        </p:spPr>
      </p:pic>
      <p:pic>
        <p:nvPicPr>
          <p:cNvPr id="32" name="Picture 31" descr="17264153_799680183516133_5936359034357315559_n.jpg"/>
          <p:cNvPicPr preferRelativeResize="0">
            <a:picLocks/>
          </p:cNvPicPr>
          <p:nvPr/>
        </p:nvPicPr>
        <p:blipFill rotWithShape="1">
          <a:blip r:embed="rId5">
            <a:extLst>
              <a:ext uri="{28A0092B-C50C-407E-A947-70E740481C1C}">
                <a14:useLocalDpi xmlns:a14="http://schemas.microsoft.com/office/drawing/2010/main" val="0"/>
              </a:ext>
            </a:extLst>
          </a:blip>
          <a:srcRect r="5750"/>
          <a:stretch/>
        </p:blipFill>
        <p:spPr>
          <a:xfrm>
            <a:off x="1981493" y="2566592"/>
            <a:ext cx="1350000" cy="1080000"/>
          </a:xfrm>
          <a:prstGeom prst="rect">
            <a:avLst/>
          </a:prstGeom>
        </p:spPr>
      </p:pic>
      <p:pic>
        <p:nvPicPr>
          <p:cNvPr id="10" name="Content Placeholder 7" descr="The linear park at Aberfeldy Village in Poplar, E14.jpg"/>
          <p:cNvPicPr preferRelativeResize="0">
            <a:picLocks noGrp="1"/>
          </p:cNvPicPr>
          <p:nvPr>
            <p:ph idx="4294967295"/>
          </p:nvPr>
        </p:nvPicPr>
        <p:blipFill rotWithShape="1">
          <a:blip r:embed="rId6" cstate="print">
            <a:extLst>
              <a:ext uri="{28A0092B-C50C-407E-A947-70E740481C1C}">
                <a14:useLocalDpi xmlns:a14="http://schemas.microsoft.com/office/drawing/2010/main" val="0"/>
              </a:ext>
            </a:extLst>
          </a:blip>
          <a:srcRect r="5557"/>
          <a:stretch/>
        </p:blipFill>
        <p:spPr>
          <a:xfrm>
            <a:off x="378619" y="947141"/>
            <a:ext cx="1350000" cy="1080000"/>
          </a:xfrm>
        </p:spPr>
      </p:pic>
      <p:pic>
        <p:nvPicPr>
          <p:cNvPr id="7" name="Picture 6" descr="image.jpg"/>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1981493" y="953468"/>
            <a:ext cx="1350000" cy="1080000"/>
          </a:xfrm>
          <a:prstGeom prst="rect">
            <a:avLst/>
          </a:prstGeom>
        </p:spPr>
      </p:pic>
      <p:sp>
        <p:nvSpPr>
          <p:cNvPr id="9" name="TextBox 8"/>
          <p:cNvSpPr txBox="1"/>
          <p:nvPr/>
        </p:nvSpPr>
        <p:spPr>
          <a:xfrm>
            <a:off x="385199" y="375345"/>
            <a:ext cx="1350000" cy="510778"/>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b="1" dirty="0">
                <a:solidFill>
                  <a:schemeClr val="bg1"/>
                </a:solidFill>
                <a:latin typeface="Calibri" panose="020F0502020204030204" pitchFamily="34" charset="0"/>
                <a:cs typeface="Century Gothic"/>
              </a:rPr>
              <a:t>homes</a:t>
            </a:r>
            <a:endParaRPr lang="en-US" sz="1200" b="1" dirty="0">
              <a:solidFill>
                <a:schemeClr val="bg1"/>
              </a:solidFill>
              <a:latin typeface="Calibri" panose="020F0502020204030204" pitchFamily="34" charset="0"/>
              <a:cs typeface="Century Gothic"/>
            </a:endParaRPr>
          </a:p>
        </p:txBody>
      </p:sp>
      <p:sp>
        <p:nvSpPr>
          <p:cNvPr id="12" name="TextBox 11"/>
          <p:cNvSpPr txBox="1"/>
          <p:nvPr/>
        </p:nvSpPr>
        <p:spPr>
          <a:xfrm>
            <a:off x="1858346" y="387837"/>
            <a:ext cx="1596294" cy="510778"/>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b="1" dirty="0">
                <a:solidFill>
                  <a:schemeClr val="bg1"/>
                </a:solidFill>
                <a:latin typeface="Calibri" panose="020F0502020204030204" pitchFamily="34" charset="0"/>
                <a:cs typeface="Century Gothic"/>
              </a:rPr>
              <a:t>education</a:t>
            </a:r>
          </a:p>
        </p:txBody>
      </p:sp>
      <p:pic>
        <p:nvPicPr>
          <p:cNvPr id="13" name="Picture 1" descr="\\poplarls04\Development\Photos\harca-development low res-140714\william cotton court low res\090.jpg"/>
          <p:cNvPicPr preferRelativeResize="0">
            <a:picLocks noChangeArrowheads="1"/>
          </p:cNvPicPr>
          <p:nvPr/>
        </p:nvPicPr>
        <p:blipFill rotWithShape="1">
          <a:blip r:embed="rId8" cstate="print"/>
          <a:srcRect t="14967" b="22848"/>
          <a:stretch/>
        </p:blipFill>
        <p:spPr bwMode="auto">
          <a:xfrm>
            <a:off x="3584367" y="964875"/>
            <a:ext cx="1350000" cy="1080000"/>
          </a:xfrm>
          <a:prstGeom prst="rect">
            <a:avLst/>
          </a:prstGeom>
          <a:noFill/>
        </p:spPr>
      </p:pic>
      <p:sp>
        <p:nvSpPr>
          <p:cNvPr id="15" name="TextBox 14"/>
          <p:cNvSpPr txBox="1"/>
          <p:nvPr/>
        </p:nvSpPr>
        <p:spPr>
          <a:xfrm>
            <a:off x="3491696" y="387837"/>
            <a:ext cx="1597465" cy="510778"/>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2400" b="1" dirty="0">
                <a:solidFill>
                  <a:schemeClr val="bg1"/>
                </a:solidFill>
                <a:latin typeface="Calibri" panose="020F0502020204030204" pitchFamily="34" charset="0"/>
              </a:rPr>
              <a:t>healthcare</a:t>
            </a:r>
          </a:p>
        </p:txBody>
      </p:sp>
      <p:pic>
        <p:nvPicPr>
          <p:cNvPr id="16" name="Picture 15" descr="langdon-park-dlr-langdon-park-55dc464f14378.jpg"/>
          <p:cNvPicPr preferRelativeResize="0">
            <a:picLocks/>
          </p:cNvPicPr>
          <p:nvPr/>
        </p:nvPicPr>
        <p:blipFill rotWithShape="1">
          <a:blip r:embed="rId9">
            <a:extLst>
              <a:ext uri="{28A0092B-C50C-407E-A947-70E740481C1C}">
                <a14:useLocalDpi xmlns:a14="http://schemas.microsoft.com/office/drawing/2010/main" val="0"/>
              </a:ext>
            </a:extLst>
          </a:blip>
          <a:srcRect l="17371" t="8797" r="5613" b="11733"/>
          <a:stretch/>
        </p:blipFill>
        <p:spPr>
          <a:xfrm>
            <a:off x="380150" y="2566592"/>
            <a:ext cx="1350000" cy="1080000"/>
          </a:xfrm>
          <a:prstGeom prst="rect">
            <a:avLst/>
          </a:prstGeom>
        </p:spPr>
      </p:pic>
      <p:sp>
        <p:nvSpPr>
          <p:cNvPr id="18" name="TextBox 17"/>
          <p:cNvSpPr txBox="1"/>
          <p:nvPr/>
        </p:nvSpPr>
        <p:spPr>
          <a:xfrm>
            <a:off x="5211138" y="138774"/>
            <a:ext cx="1350000" cy="783193"/>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latin typeface="Calibri" panose="020F0502020204030204" pitchFamily="34" charset="0"/>
                <a:cs typeface="Century Gothic"/>
              </a:rPr>
              <a:t>faith buildings</a:t>
            </a:r>
          </a:p>
        </p:txBody>
      </p:sp>
      <p:pic>
        <p:nvPicPr>
          <p:cNvPr id="19" name="Picture 18" descr="010.jpg"/>
          <p:cNvPicPr preferRelativeResize="0">
            <a:picLocks/>
          </p:cNvPicPr>
          <p:nvPr/>
        </p:nvPicPr>
        <p:blipFill rotWithShape="1">
          <a:blip r:embed="rId10">
            <a:extLst>
              <a:ext uri="{28A0092B-C50C-407E-A947-70E740481C1C}">
                <a14:useLocalDpi xmlns:a14="http://schemas.microsoft.com/office/drawing/2010/main" val="0"/>
              </a:ext>
            </a:extLst>
          </a:blip>
          <a:srcRect r="17317" b="17545"/>
          <a:stretch/>
        </p:blipFill>
        <p:spPr>
          <a:xfrm>
            <a:off x="3584367" y="2566592"/>
            <a:ext cx="1350000" cy="1080000"/>
          </a:xfrm>
          <a:prstGeom prst="rect">
            <a:avLst/>
          </a:prstGeom>
        </p:spPr>
      </p:pic>
      <p:sp>
        <p:nvSpPr>
          <p:cNvPr id="21" name="TextBox 20"/>
          <p:cNvSpPr txBox="1"/>
          <p:nvPr/>
        </p:nvSpPr>
        <p:spPr>
          <a:xfrm>
            <a:off x="4948657" y="3716094"/>
            <a:ext cx="1880620" cy="485665"/>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lnSpc>
                <a:spcPts val="2880"/>
              </a:lnSpc>
            </a:pPr>
            <a:r>
              <a:rPr lang="en-GB" sz="2000" b="1" spc="-150" dirty="0">
                <a:solidFill>
                  <a:schemeClr val="bg1"/>
                </a:solidFill>
                <a:latin typeface="Calibri" panose="020F0502020204030204" pitchFamily="34" charset="0"/>
              </a:rPr>
              <a:t>community space</a:t>
            </a:r>
          </a:p>
        </p:txBody>
      </p:sp>
      <p:sp>
        <p:nvSpPr>
          <p:cNvPr id="24" name="TextBox 23"/>
          <p:cNvSpPr txBox="1"/>
          <p:nvPr/>
        </p:nvSpPr>
        <p:spPr>
          <a:xfrm>
            <a:off x="3491696" y="3693565"/>
            <a:ext cx="1456961" cy="442674"/>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000" b="1" dirty="0">
                <a:solidFill>
                  <a:schemeClr val="bg1"/>
                </a:solidFill>
                <a:latin typeface="Calibri" panose="020F0502020204030204" pitchFamily="34" charset="0"/>
              </a:rPr>
              <a:t>workspace</a:t>
            </a:r>
            <a:endParaRPr lang="en-GB" sz="1200" b="1" dirty="0">
              <a:solidFill>
                <a:schemeClr val="bg1"/>
              </a:solidFill>
              <a:latin typeface="Calibri" panose="020F0502020204030204" pitchFamily="34" charset="0"/>
            </a:endParaRPr>
          </a:p>
        </p:txBody>
      </p:sp>
      <p:sp>
        <p:nvSpPr>
          <p:cNvPr id="27" name="TextBox 26"/>
          <p:cNvSpPr txBox="1"/>
          <p:nvPr/>
        </p:nvSpPr>
        <p:spPr>
          <a:xfrm>
            <a:off x="2025025" y="3693565"/>
            <a:ext cx="1350000" cy="510778"/>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2400" b="1" dirty="0">
                <a:solidFill>
                  <a:schemeClr val="bg1"/>
                </a:solidFill>
                <a:latin typeface="Calibri" panose="020F0502020204030204" pitchFamily="34" charset="0"/>
              </a:rPr>
              <a:t>business</a:t>
            </a:r>
          </a:p>
        </p:txBody>
      </p:sp>
      <p:sp>
        <p:nvSpPr>
          <p:cNvPr id="31" name="TextBox 30"/>
          <p:cNvSpPr txBox="1"/>
          <p:nvPr/>
        </p:nvSpPr>
        <p:spPr>
          <a:xfrm>
            <a:off x="163964" y="3716094"/>
            <a:ext cx="1786621" cy="442674"/>
          </a:xfrm>
          <a:prstGeom prst="round2Diag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200" b="1" dirty="0">
                <a:solidFill>
                  <a:schemeClr val="bg1"/>
                </a:solidFill>
                <a:latin typeface="Calibri" panose="020F0502020204030204" pitchFamily="34" charset="0"/>
              </a:rPr>
              <a:t> </a:t>
            </a:r>
            <a:r>
              <a:rPr lang="en-GB" sz="2000" b="1" dirty="0">
                <a:solidFill>
                  <a:schemeClr val="bg1"/>
                </a:solidFill>
                <a:latin typeface="Calibri" panose="020F0502020204030204" pitchFamily="34" charset="0"/>
              </a:rPr>
              <a:t>connectivity</a:t>
            </a:r>
            <a:endParaRPr lang="en-GB" sz="1200" b="1" dirty="0">
              <a:solidFill>
                <a:schemeClr val="bg1"/>
              </a:solidFill>
              <a:latin typeface="Calibri" panose="020F0502020204030204" pitchFamily="34" charset="0"/>
            </a:endParaRPr>
          </a:p>
        </p:txBody>
      </p:sp>
      <p:sp>
        <p:nvSpPr>
          <p:cNvPr id="5" name="Rectangle 4"/>
          <p:cNvSpPr/>
          <p:nvPr/>
        </p:nvSpPr>
        <p:spPr>
          <a:xfrm>
            <a:off x="113188" y="2065115"/>
            <a:ext cx="6812442" cy="507831"/>
          </a:xfrm>
          <a:prstGeom prst="rect">
            <a:avLst/>
          </a:prstGeom>
        </p:spPr>
        <p:txBody>
          <a:bodyPr wrap="none">
            <a:spAutoFit/>
          </a:bodyPr>
          <a:lstStyle/>
          <a:p>
            <a:r>
              <a:rPr lang="en-US" sz="2700" b="1" dirty="0">
                <a:solidFill>
                  <a:schemeClr val="accent1">
                    <a:lumMod val="50000"/>
                  </a:schemeClr>
                </a:solidFill>
              </a:rPr>
              <a:t>leveraging £2.5billion investment into 4 miles</a:t>
            </a:r>
            <a:r>
              <a:rPr lang="en-US" sz="2700" b="1" baseline="30000" dirty="0">
                <a:solidFill>
                  <a:schemeClr val="accent1">
                    <a:lumMod val="50000"/>
                  </a:schemeClr>
                </a:solidFill>
              </a:rPr>
              <a:t>2</a:t>
            </a:r>
            <a:endParaRPr lang="en-GB" sz="2700" b="1" baseline="30000" dirty="0">
              <a:solidFill>
                <a:schemeClr val="accent1">
                  <a:lumMod val="50000"/>
                </a:schemeClr>
              </a:solidFill>
            </a:endParaRPr>
          </a:p>
        </p:txBody>
      </p:sp>
    </p:spTree>
    <p:extLst>
      <p:ext uri="{BB962C8B-B14F-4D97-AF65-F5344CB8AC3E}">
        <p14:creationId xmlns:p14="http://schemas.microsoft.com/office/powerpoint/2010/main" val="3956905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oplar_HARCA_Colours_Master">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plar_HARCA_1.1" id="{FE71F742-D2D7-C54F-8F39-A049A00A8B3A}" vid="{B2AB8A26-54C3-6F44-8504-944FF61990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Poplar_HARCA_Colours_Master.thmx</Template>
  <TotalTime>8800</TotalTime>
  <Words>950</Words>
  <Application>Microsoft Office PowerPoint</Application>
  <PresentationFormat>Custom</PresentationFormat>
  <Paragraphs>201</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Calibri</vt:lpstr>
      <vt:lpstr>Cambria</vt:lpstr>
      <vt:lpstr>Century Gothic</vt:lpstr>
      <vt:lpstr>Times New Roman</vt:lpstr>
      <vt:lpstr>Wingdings</vt:lpstr>
      <vt:lpstr>Poplar_HARCA_Colours_Master</vt:lpstr>
      <vt:lpstr>PowerPoint Presentation</vt:lpstr>
      <vt:lpstr>PowerPoint Presentation</vt:lpstr>
      <vt:lpstr>the challenge </vt:lpstr>
      <vt:lpstr>PowerPoint Presentation</vt:lpstr>
      <vt:lpstr>PowerPoint Presentation</vt:lpstr>
      <vt:lpstr>our rent model gets complicated…</vt:lpstr>
      <vt:lpstr>89% of our rented stock is ‘social’ rent</vt:lpstr>
      <vt:lpstr>PowerPoint Presentation</vt:lpstr>
      <vt:lpstr>PowerPoint Presentation</vt:lpstr>
      <vt:lpstr>Creating Opportunities for Mixed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Stream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REZIDOR HOTEL GROUP POWERPOINT TEMPLATE</dc:title>
  <dc:creator>Stuart Anderson</dc:creator>
  <cp:lastModifiedBy>Taryn Robinson</cp:lastModifiedBy>
  <cp:revision>310</cp:revision>
  <cp:lastPrinted>2019-02-22T14:48:16Z</cp:lastPrinted>
  <dcterms:created xsi:type="dcterms:W3CDTF">2015-07-13T09:32:44Z</dcterms:created>
  <dcterms:modified xsi:type="dcterms:W3CDTF">2019-10-11T11:49:56Z</dcterms:modified>
</cp:coreProperties>
</file>