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61" r:id="rId4"/>
    <p:sldId id="299" r:id="rId5"/>
    <p:sldId id="300" r:id="rId6"/>
    <p:sldId id="259" r:id="rId7"/>
    <p:sldId id="262" r:id="rId8"/>
    <p:sldId id="260" r:id="rId9"/>
    <p:sldId id="267" r:id="rId10"/>
    <p:sldId id="268" r:id="rId11"/>
    <p:sldId id="269" r:id="rId12"/>
    <p:sldId id="270" r:id="rId13"/>
    <p:sldId id="271" r:id="rId14"/>
    <p:sldId id="272" r:id="rId15"/>
    <p:sldId id="273" r:id="rId16"/>
    <p:sldId id="274" r:id="rId17"/>
    <p:sldId id="275"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2" r:id="rId40"/>
    <p:sldId id="303" r:id="rId41"/>
    <p:sldId id="304" r:id="rId42"/>
    <p:sldId id="305" r:id="rId43"/>
    <p:sldId id="306" r:id="rId44"/>
    <p:sldId id="307" r:id="rId45"/>
    <p:sldId id="309"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 Who we are?" id="{FE1F5FD1-C182-DA46-8E3D-E5B69861603D}">
          <p14:sldIdLst>
            <p14:sldId id="256"/>
            <p14:sldId id="257"/>
            <p14:sldId id="261"/>
          </p14:sldIdLst>
        </p14:section>
        <p14:section name="Why?" id="{2D596DD4-54CA-B849-AB30-75666DF5466A}">
          <p14:sldIdLst>
            <p14:sldId id="299"/>
            <p14:sldId id="300"/>
          </p14:sldIdLst>
        </p14:section>
        <p14:section name="How We Came About?" id="{A0475B34-2E74-F940-8FD3-A52331B6F838}">
          <p14:sldIdLst>
            <p14:sldId id="259"/>
            <p14:sldId id="262"/>
            <p14:sldId id="260"/>
          </p14:sldIdLst>
        </p14:section>
        <p14:section name="Good Neighbour" id="{4441D6BE-4479-A44B-9D9A-D16846127149}">
          <p14:sldIdLst>
            <p14:sldId id="267"/>
            <p14:sldId id="268"/>
            <p14:sldId id="269"/>
            <p14:sldId id="270"/>
            <p14:sldId id="271"/>
          </p14:sldIdLst>
        </p14:section>
        <p14:section name="The Repair Project" id="{8B55C775-35D0-CD4B-A03E-29B3DCD14EE3}">
          <p14:sldIdLst>
            <p14:sldId id="272"/>
            <p14:sldId id="273"/>
            <p14:sldId id="274"/>
            <p14:sldId id="275"/>
          </p14:sldIdLst>
        </p14:section>
        <p14:section name="Housing First" id="{A8E5E2B6-A07E-4540-A6DC-DF42BEB0A764}">
          <p14:sldIdLst>
            <p14:sldId id="278"/>
            <p14:sldId id="279"/>
            <p14:sldId id="280"/>
            <p14:sldId id="281"/>
            <p14:sldId id="282"/>
          </p14:sldIdLst>
        </p14:section>
        <p14:section name="Modern Eco-Village" id="{DBA46E16-36E5-FD4E-AFD4-2AECA5D7CA7E}">
          <p14:sldIdLst>
            <p14:sldId id="283"/>
            <p14:sldId id="284"/>
            <p14:sldId id="285"/>
            <p14:sldId id="286"/>
            <p14:sldId id="287"/>
          </p14:sldIdLst>
        </p14:section>
        <p14:section name="Dignity Village" id="{ECCBC777-D62D-0145-B695-F867333C7DCC}">
          <p14:sldIdLst>
            <p14:sldId id="288"/>
            <p14:sldId id="289"/>
            <p14:sldId id="290"/>
            <p14:sldId id="291"/>
          </p14:sldIdLst>
        </p14:section>
        <p14:section name="Co-Housing + Co-ops" id="{FEAF7ADD-97F9-8340-84DC-06537F876A53}">
          <p14:sldIdLst>
            <p14:sldId id="292"/>
            <p14:sldId id="293"/>
            <p14:sldId id="294"/>
            <p14:sldId id="295"/>
          </p14:sldIdLst>
        </p14:section>
        <p14:section name="Homeless Veterans Village" id="{7354CBFD-4567-A945-9E1A-3DF7944B5432}">
          <p14:sldIdLst>
            <p14:sldId id="296"/>
            <p14:sldId id="297"/>
            <p14:sldId id="298"/>
          </p14:sldIdLst>
        </p14:section>
        <p14:section name="Our Trials" id="{15B2519D-FF2A-4A47-BBF3-4526F71C5EA3}">
          <p14:sldIdLst>
            <p14:sldId id="302"/>
            <p14:sldId id="303"/>
            <p14:sldId id="304"/>
            <p14:sldId id="305"/>
            <p14:sldId id="306"/>
            <p14:sldId id="307"/>
            <p14:sldId id="309"/>
          </p14:sldIdLst>
        </p14:section>
        <p14:section name="Thanks + Questions" id="{1D7CF299-80F1-8142-9367-83C1A4485F95}">
          <p14:sldIdLst>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97"/>
  </p:normalViewPr>
  <p:slideViewPr>
    <p:cSldViewPr snapToGrid="0" snapToObjects="1">
      <p:cViewPr varScale="1">
        <p:scale>
          <a:sx n="108" d="100"/>
          <a:sy n="108" d="100"/>
        </p:scale>
        <p:origin x="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D0C2E-E607-784D-8E60-C852C141C6DC}" type="datetimeFigureOut">
              <a:rPr lang="en-US" smtClean="0"/>
              <a:t>10/7/19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DDBB5-E734-EE47-B1A1-BE9D63844A25}" type="slidenum">
              <a:rPr lang="en-US" smtClean="0"/>
              <a:t>‹#›</a:t>
            </a:fld>
            <a:endParaRPr lang="en-US"/>
          </a:p>
        </p:txBody>
      </p:sp>
    </p:spTree>
    <p:extLst>
      <p:ext uri="{BB962C8B-B14F-4D97-AF65-F5344CB8AC3E}">
        <p14:creationId xmlns:p14="http://schemas.microsoft.com/office/powerpoint/2010/main" val="217715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2a2ef732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2a2ef732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734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2a2ef732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2a2ef732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00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2a2ef779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2a2ef77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61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2a2ef779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2a2ef779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853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2a2ef779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2a2ef779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411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2a2ef77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2a2ef77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22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52a2ef779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52a2ef779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020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2a2ef732c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52a2ef732c_2_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 spent a week living in what I what describe as a high tech eco-community on the island of Gotland off the coast of Sweden in June 2017 - Suderbyn. I learned a lot from this community in relation to what seems to work in making people feel valued and that they belong. I also saw how they used both physical and social spaces to create opportunities for individuals to contribute to the community and their housing, which in turn brought that sense of belonging in a relatively short space of time. I wonder how we can incorporate more of this into our housing allocation processes here? Are there spaces where we could invite potential tenants to take some ownership over the housing process or give them the opportunity to contribute to the community that they are about to be part of?</a:t>
            </a:r>
            <a:endParaRPr sz="1200">
              <a:solidFill>
                <a:schemeClr val="dk1"/>
              </a:solidFill>
              <a:latin typeface="Calibri"/>
              <a:ea typeface="Calibri"/>
              <a:cs typeface="Calibri"/>
              <a:sym typeface="Calibri"/>
            </a:endParaRPr>
          </a:p>
        </p:txBody>
      </p:sp>
      <p:sp>
        <p:nvSpPr>
          <p:cNvPr id="417" name="Google Shape;417;g52a2ef732c_2_1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328919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2a2ef732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2a2ef73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727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2a2ef732c_2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2a2ef732c_2_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Suderbyn is founded on a series of permaculture principles which has led to the development of self-initiated projects such as the biodome here which produces biogas, this fuels the car sharing project. </a:t>
            </a:r>
            <a:endParaRPr/>
          </a:p>
        </p:txBody>
      </p:sp>
      <p:sp>
        <p:nvSpPr>
          <p:cNvPr id="430" name="Google Shape;430;g52a2ef732c_2_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1830171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2a2ef732c_2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52a2ef732c_2_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Most of the systems within this community are closed loop and the community continuously seek members input on how they can use their skills to create more environmental innovation. People could pitch ideas at their weekly meetings and if the group agreed then they would gather a small sub-group to pursue the work such as the development of an anti-war festival, which is what was being worked on while I was there. Some of the people I met there were gardeners, youth workers, some were scientists and researchers, whilst others were starting young families. Each of us was treated as a resource of skills and time that could be given to the community, and importantly we were in charge of how we made that contribution. This ideology promoted a sense of both responsibility and freedom</a:t>
            </a:r>
            <a:endParaRPr/>
          </a:p>
        </p:txBody>
      </p:sp>
      <p:sp>
        <p:nvSpPr>
          <p:cNvPr id="436" name="Google Shape;436;g52a2ef732c_2_1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262127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2a2ef732c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52a2ef732c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In Helsinki I spent a lot of time with a brilliant organisation called A Home That Fits, which is a legacy project born out of the World City of Design award that they received in 2012. Helsinki is really a city that embeds good design within its public services and allows for experimentation and user focused development, just like any cutting edge design studio would. I worked alongside Miki Mielonen, an ex-youth worker and his intern Ella who was studying systems and policy. They have a number of brilliant projects which focus on the renting sector and their work has been reported on worldwide due to its groundbreaking nature. As you’ll see though, their housing pilots are somewhat surprisingly simple and use common sense. Their strength lies in the allowance that has been made by the city to explore these concepts and the way in which they are solving the financial impact of renting by using human-led behaviours and research. </a:t>
            </a:r>
            <a:endParaRPr/>
          </a:p>
        </p:txBody>
      </p:sp>
      <p:sp>
        <p:nvSpPr>
          <p:cNvPr id="323" name="Google Shape;323;g52a2ef732c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15623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2a2ef779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2a2ef779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81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2a2ef779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2a2ef779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332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2a2ef779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2a2ef779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24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52a2ef7792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52a2ef779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956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2a2ef732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52a2ef732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600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52a2ef732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52a2ef73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755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2a2ef7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2a2ef7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914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2a2ef732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2a2ef732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44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2a2ef779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2a2ef779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53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2a2ef7792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2a2ef779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01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2a2ef732c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52a2ef732c_2_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All their projects are small short term pilots which have been taking place over the last four years and the first of which that I’d like to talk about is The Good Neighbour Project. This is Laura and Mafua, they are young renters in Helsinki who were originally sofa surfing with friends and family while trying to make their way in work and city life. They were successful applicants in securing a home in the project which covers around 75% of their rent costs, which are 400 euro per person in a shared flat for two. In return, Laura and Mafua were asked to agree to dedicate 20 hours of their time per month towards ‘being a good neighbour’. The project was constructed in such a way that they had to decide on how that service was provided.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29" name="Google Shape;329;g52a2ef732c_2_1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492098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2a2ef7792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2a2ef779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53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2a2ef732c_2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52a2ef732c_2_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Cleverly, they shared a mobile phone and gave the number to surrounding residents and suggested that these people call them if they were in need of home repairs, babysitting services and errands done such as groceries. The uptake was slow at the beginning, but when I visited they were one year in and had regular bookings. They were also offering time at a local residential home where they had begun to host a board games night for residents and the public. </a:t>
            </a:r>
            <a:endParaRPr/>
          </a:p>
          <a:p>
            <a:pPr marL="0" lvl="0" indent="0" algn="l" rtl="0">
              <a:spcBef>
                <a:spcPts val="0"/>
              </a:spcBef>
              <a:spcAft>
                <a:spcPts val="0"/>
              </a:spcAft>
              <a:buNone/>
            </a:pPr>
            <a:endParaRPr/>
          </a:p>
        </p:txBody>
      </p:sp>
      <p:sp>
        <p:nvSpPr>
          <p:cNvPr id="335" name="Google Shape;335;g52a2ef732c_2_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100227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2a2ef732c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2a2ef732c_2_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 thought that this project was truly remarkable, especially when both of these young people described how their neighbourhood work has impacted their personal lives and how they felt about themselves in the city. Mafua said, “I never want to leave here, I feel like I belong. I have learned a lot about how to work with people.” Laura added, “I feel really at home here, very settled in my community.”</a:t>
            </a:r>
            <a:endParaRPr/>
          </a:p>
        </p:txBody>
      </p:sp>
      <p:sp>
        <p:nvSpPr>
          <p:cNvPr id="341" name="Google Shape;341;g52a2ef732c_2_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165562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2a2ef732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2a2ef732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64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2a2ef732c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2a2ef732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79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2a2ef732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2a2ef732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95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2a2ef732c_2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52a2ef732c_2_2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Now I would also like to look at how we can try to disengage the exchange of housing for money and wealth. The current inequalities within the system might be slightly alleviated if we could include other more accessible currencies such as time and work. While still not ideal that we have some large hills to climb with actually getting a house - these other currencies also bring some additional benefits when connected to the attainment of housing, such as a better sense of belonging and an increased sense of purpose</a:t>
            </a:r>
            <a:endParaRPr dirty="0"/>
          </a:p>
        </p:txBody>
      </p:sp>
      <p:sp>
        <p:nvSpPr>
          <p:cNvPr id="364" name="Google Shape;364;g52a2ef732c_2_2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127641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68BB-2D33-5F4D-8B7B-23B98073B8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8FC0300-1A7E-D745-9DE8-005324455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331628A-1BD9-CB4A-9F6C-9AF0B8E1A865}"/>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4769CF42-56BF-B04A-9716-655AA9CD1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62C18-2186-3342-A1B2-FF232CE3F3CE}"/>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347174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5961-0B00-D845-B1E7-CB2BACE88B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77D0F7-6BCD-324E-83B9-6F12F76FE6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47470E-9379-424C-A55F-91A4D35FF6E3}"/>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E17DB39D-C12D-074B-B743-2577EF505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0C42F-3674-9F4D-BCCE-02BBD4B0E025}"/>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131536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B7DDB3-F72C-1140-852D-9EF6967BE2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EDE4B-C599-AC4F-B65A-2CEC01E5B3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A43009-50F5-0A44-9246-6CDE80BACB06}"/>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A0AE09B6-A011-5241-8C9C-234B5FE94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2B9B7-C304-7448-AB82-7B835030A81D}"/>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371691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254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34D4-B089-7448-BFF9-3C6DB3DB2E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6CCC05-42E4-DD42-9ACA-224653F2A6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4EB89F-91B1-6743-A383-F2F6BF1B7438}"/>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7A5059BC-418F-3245-BF27-8C395F052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7B44C-92E3-0649-92ED-E3198BDAF659}"/>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155827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1BCF-7724-DB47-95B1-17948C842C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8954169-7DE1-F741-B2A6-588949FDCD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ED3FED2-0C4E-174B-9B28-9D7DF7FCCA28}"/>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B2E71D57-869A-334D-9F43-904719801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4A0F5-5913-E449-B616-946F0FF511DC}"/>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164084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E475-37D1-B14C-A235-255658A8BD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0707070-92F9-094B-8561-BDBC7FA869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D78F577-8342-5D4C-8CA3-FC0798887C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5C0CAB-BEC8-634F-BC0A-4388D0EC4031}"/>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6" name="Footer Placeholder 5">
            <a:extLst>
              <a:ext uri="{FF2B5EF4-FFF2-40B4-BE49-F238E27FC236}">
                <a16:creationId xmlns:a16="http://schemas.microsoft.com/office/drawing/2014/main" id="{4C6B8BDE-C3E8-6D41-AF63-B7D75470D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ED2FB-A87E-1648-A63B-A8C5D3AD0D48}"/>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12759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0B35-961C-8648-8D7F-C3594B5BE9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FE42E8-5809-0140-AB0D-C29DDC2538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04EA11-B251-ED45-BE48-0043FE0CA86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64F30E0-E2BE-5D49-B6A6-3B92A1987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70449A-5C09-4E40-9068-CE41D6C640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3387D80-3627-4C46-915F-B607E6BC0730}"/>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8" name="Footer Placeholder 7">
            <a:extLst>
              <a:ext uri="{FF2B5EF4-FFF2-40B4-BE49-F238E27FC236}">
                <a16:creationId xmlns:a16="http://schemas.microsoft.com/office/drawing/2014/main" id="{DC5CE393-11DA-EA4E-BFB2-C4C117A055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874ADF-4ECF-BA4C-8A27-AC0E41E86E71}"/>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406003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A312-2A62-624B-88C9-F1620D72DB8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068BA5-4A1E-2647-B87A-B0D64202FD94}"/>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4" name="Footer Placeholder 3">
            <a:extLst>
              <a:ext uri="{FF2B5EF4-FFF2-40B4-BE49-F238E27FC236}">
                <a16:creationId xmlns:a16="http://schemas.microsoft.com/office/drawing/2014/main" id="{6152C036-8D94-FF46-B762-49630497BF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3BD92B-5C3F-3A4D-9116-014E8FE77064}"/>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42089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33C50-3121-004F-9843-1F8C943ECF0B}"/>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3" name="Footer Placeholder 2">
            <a:extLst>
              <a:ext uri="{FF2B5EF4-FFF2-40B4-BE49-F238E27FC236}">
                <a16:creationId xmlns:a16="http://schemas.microsoft.com/office/drawing/2014/main" id="{3BD4E182-2D11-604C-880F-10A1245DAC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C7260-F7B1-B84F-B912-6ADAED91EF30}"/>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3414691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82A4-A9D1-8B48-A89F-AB077492E8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BFE077-B27E-DF4B-8E5E-A2C7D5B7C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F05C65-2F41-7F41-82EF-53F045A2F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79F87C-8B37-8140-AC75-5CEA1D92B34A}"/>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6" name="Footer Placeholder 5">
            <a:extLst>
              <a:ext uri="{FF2B5EF4-FFF2-40B4-BE49-F238E27FC236}">
                <a16:creationId xmlns:a16="http://schemas.microsoft.com/office/drawing/2014/main" id="{2CC9F952-03A3-924B-BE3E-B36521893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5ECF0-4354-0549-9D1B-B731B036F07E}"/>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319547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D159-E1BA-CA46-8700-77B3027D82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6B57FE0-9A1C-3942-9255-060F0CEF0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60CC4-4309-C040-BACA-938B17535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72E659-D72D-414B-93AC-F89DB8FB06B8}"/>
              </a:ext>
            </a:extLst>
          </p:cNvPr>
          <p:cNvSpPr>
            <a:spLocks noGrp="1"/>
          </p:cNvSpPr>
          <p:nvPr>
            <p:ph type="dt" sz="half" idx="10"/>
          </p:nvPr>
        </p:nvSpPr>
        <p:spPr/>
        <p:txBody>
          <a:bodyPr/>
          <a:lstStyle/>
          <a:p>
            <a:fld id="{3E6D472A-8161-3446-8098-4B5F15404644}" type="datetimeFigureOut">
              <a:rPr lang="en-US" smtClean="0"/>
              <a:t>10/7/19</a:t>
            </a:fld>
            <a:endParaRPr lang="en-US"/>
          </a:p>
        </p:txBody>
      </p:sp>
      <p:sp>
        <p:nvSpPr>
          <p:cNvPr id="6" name="Footer Placeholder 5">
            <a:extLst>
              <a:ext uri="{FF2B5EF4-FFF2-40B4-BE49-F238E27FC236}">
                <a16:creationId xmlns:a16="http://schemas.microsoft.com/office/drawing/2014/main" id="{096444B3-D464-8443-A91D-76FD04E71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B0884-5A0E-9443-9C65-93F11F79A829}"/>
              </a:ext>
            </a:extLst>
          </p:cNvPr>
          <p:cNvSpPr>
            <a:spLocks noGrp="1"/>
          </p:cNvSpPr>
          <p:nvPr>
            <p:ph type="sldNum" sz="quarter" idx="12"/>
          </p:nvPr>
        </p:nvSpPr>
        <p:spPr/>
        <p:txBody>
          <a:bodyPr/>
          <a:lstStyle/>
          <a:p>
            <a:fld id="{5594D511-0F76-3C4E-A447-38DB420A7DC3}" type="slidenum">
              <a:rPr lang="en-US" smtClean="0"/>
              <a:t>‹#›</a:t>
            </a:fld>
            <a:endParaRPr lang="en-US"/>
          </a:p>
        </p:txBody>
      </p:sp>
    </p:spTree>
    <p:extLst>
      <p:ext uri="{BB962C8B-B14F-4D97-AF65-F5344CB8AC3E}">
        <p14:creationId xmlns:p14="http://schemas.microsoft.com/office/powerpoint/2010/main" val="269272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FA45A-7A97-0040-85CE-536011FC4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41DE24-305E-7D48-A661-288CED298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8359A0-C402-5D40-9C50-76E9E1AAA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D472A-8161-3446-8098-4B5F15404644}" type="datetimeFigureOut">
              <a:rPr lang="en-US" smtClean="0"/>
              <a:t>10/7/19</a:t>
            </a:fld>
            <a:endParaRPr lang="en-US"/>
          </a:p>
        </p:txBody>
      </p:sp>
      <p:sp>
        <p:nvSpPr>
          <p:cNvPr id="5" name="Footer Placeholder 4">
            <a:extLst>
              <a:ext uri="{FF2B5EF4-FFF2-40B4-BE49-F238E27FC236}">
                <a16:creationId xmlns:a16="http://schemas.microsoft.com/office/drawing/2014/main" id="{3487AC07-3CF2-7045-85B5-E38198FAC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0E8DA-FF2D-2740-A4CF-865E1163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4D511-0F76-3C4E-A447-38DB420A7DC3}" type="slidenum">
              <a:rPr lang="en-US" smtClean="0"/>
              <a:t>‹#›</a:t>
            </a:fld>
            <a:endParaRPr lang="en-US"/>
          </a:p>
        </p:txBody>
      </p:sp>
    </p:spTree>
    <p:extLst>
      <p:ext uri="{BB962C8B-B14F-4D97-AF65-F5344CB8AC3E}">
        <p14:creationId xmlns:p14="http://schemas.microsoft.com/office/powerpoint/2010/main" val="3307298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EDA0F4-99E8-1547-91B8-4D3FF63B92B6}"/>
              </a:ext>
            </a:extLst>
          </p:cNvPr>
          <p:cNvSpPr/>
          <p:nvPr/>
        </p:nvSpPr>
        <p:spPr>
          <a:xfrm>
            <a:off x="-650994" y="4499258"/>
            <a:ext cx="6096000" cy="1200329"/>
          </a:xfrm>
          <a:prstGeom prst="rect">
            <a:avLst/>
          </a:prstGeom>
        </p:spPr>
        <p:txBody>
          <a:bodyPr>
            <a:spAutoFit/>
          </a:bodyPr>
          <a:lstStyle/>
          <a:p>
            <a:pPr algn="r"/>
            <a:r>
              <a:rPr lang="en-GB" dirty="0">
                <a:effectLst/>
                <a:latin typeface="Helvetica Neue" panose="02000503000000020004" pitchFamily="2" charset="0"/>
              </a:rPr>
              <a:t>Sean Cullen</a:t>
            </a:r>
          </a:p>
          <a:p>
            <a:pPr algn="r"/>
            <a:endParaRPr lang="en-GB" dirty="0">
              <a:effectLst/>
              <a:latin typeface="Helvetica Neue Light" panose="02000403000000020004" pitchFamily="2" charset="0"/>
            </a:endParaRPr>
          </a:p>
          <a:p>
            <a:pPr algn="r"/>
            <a:r>
              <a:rPr lang="en-GB" dirty="0">
                <a:effectLst/>
                <a:latin typeface="Helvetica Neue Light" panose="02000403000000020004" pitchFamily="2" charset="0"/>
              </a:rPr>
              <a:t>@</a:t>
            </a:r>
            <a:r>
              <a:rPr lang="en-GB" dirty="0" err="1">
                <a:effectLst/>
                <a:latin typeface="Helvetica Neue Light" panose="02000403000000020004" pitchFamily="2" charset="0"/>
              </a:rPr>
              <a:t>belfast_h_lab</a:t>
            </a:r>
            <a:endParaRPr lang="en-GB" dirty="0">
              <a:effectLst/>
              <a:latin typeface="Helvetica Neue Light" panose="02000403000000020004" pitchFamily="2" charset="0"/>
            </a:endParaRPr>
          </a:p>
          <a:p>
            <a:pPr algn="r"/>
            <a:r>
              <a:rPr lang="en-GB" dirty="0" err="1">
                <a:effectLst/>
                <a:latin typeface="Helvetica Neue Light" panose="02000403000000020004" pitchFamily="2" charset="0"/>
              </a:rPr>
              <a:t>belfasthousinglab@gmail.com</a:t>
            </a:r>
            <a:endParaRPr lang="en-GB" dirty="0">
              <a:effectLst/>
              <a:latin typeface="Helvetica Neue Light" panose="02000403000000020004" pitchFamily="2" charset="0"/>
            </a:endParaRPr>
          </a:p>
        </p:txBody>
      </p:sp>
      <p:pic>
        <p:nvPicPr>
          <p:cNvPr id="6" name="Picture 5">
            <a:extLst>
              <a:ext uri="{FF2B5EF4-FFF2-40B4-BE49-F238E27FC236}">
                <a16:creationId xmlns:a16="http://schemas.microsoft.com/office/drawing/2014/main" id="{825FF202-8ACA-E746-B61B-E71621265DEF}"/>
              </a:ext>
            </a:extLst>
          </p:cNvPr>
          <p:cNvPicPr>
            <a:picLocks noChangeAspect="1"/>
          </p:cNvPicPr>
          <p:nvPr/>
        </p:nvPicPr>
        <p:blipFill rotWithShape="1">
          <a:blip r:embed="rId2"/>
          <a:srcRect l="10502" t="28683" r="63096" b="33480"/>
          <a:stretch/>
        </p:blipFill>
        <p:spPr>
          <a:xfrm>
            <a:off x="4116267" y="606751"/>
            <a:ext cx="3657602" cy="3700090"/>
          </a:xfrm>
          <a:prstGeom prst="rect">
            <a:avLst/>
          </a:prstGeom>
        </p:spPr>
      </p:pic>
      <p:grpSp>
        <p:nvGrpSpPr>
          <p:cNvPr id="8" name="Group 7">
            <a:extLst>
              <a:ext uri="{FF2B5EF4-FFF2-40B4-BE49-F238E27FC236}">
                <a16:creationId xmlns:a16="http://schemas.microsoft.com/office/drawing/2014/main" id="{232469BF-1422-2940-AC40-186C640E2229}"/>
              </a:ext>
            </a:extLst>
          </p:cNvPr>
          <p:cNvGrpSpPr/>
          <p:nvPr/>
        </p:nvGrpSpPr>
        <p:grpSpPr>
          <a:xfrm>
            <a:off x="215457" y="6247447"/>
            <a:ext cx="3851375" cy="520653"/>
            <a:chOff x="215457" y="6247447"/>
            <a:chExt cx="3851375" cy="520653"/>
          </a:xfrm>
        </p:grpSpPr>
        <p:sp>
          <p:nvSpPr>
            <p:cNvPr id="9" name="TextBox 8">
              <a:extLst>
                <a:ext uri="{FF2B5EF4-FFF2-40B4-BE49-F238E27FC236}">
                  <a16:creationId xmlns:a16="http://schemas.microsoft.com/office/drawing/2014/main" id="{C2315F58-E35F-7D44-B2CA-ABFCBFBD7834}"/>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0" name="Picture 9">
              <a:extLst>
                <a:ext uri="{FF2B5EF4-FFF2-40B4-BE49-F238E27FC236}">
                  <a16:creationId xmlns:a16="http://schemas.microsoft.com/office/drawing/2014/main" id="{A52D072F-AD68-424F-B9F2-607115DACA12}"/>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151685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1"/>
          <p:cNvPicPr preferRelativeResize="0"/>
          <p:nvPr/>
        </p:nvPicPr>
        <p:blipFill rotWithShape="1">
          <a:blip r:embed="rId3">
            <a:alphaModFix/>
          </a:blip>
          <a:srcRect/>
          <a:stretch/>
        </p:blipFill>
        <p:spPr>
          <a:xfrm>
            <a:off x="21264" y="-1616151"/>
            <a:ext cx="12192003" cy="9144000"/>
          </a:xfrm>
          <a:prstGeom prst="rect">
            <a:avLst/>
          </a:prstGeom>
          <a:noFill/>
          <a:ln>
            <a:noFill/>
          </a:ln>
        </p:spPr>
      </p:pic>
    </p:spTree>
    <p:extLst>
      <p:ext uri="{BB962C8B-B14F-4D97-AF65-F5344CB8AC3E}">
        <p14:creationId xmlns:p14="http://schemas.microsoft.com/office/powerpoint/2010/main" val="4247573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62"/>
          <p:cNvPicPr preferRelativeResize="0"/>
          <p:nvPr/>
        </p:nvPicPr>
        <p:blipFill rotWithShape="1">
          <a:blip r:embed="rId3">
            <a:alphaModFix/>
          </a:blip>
          <a:srcRect/>
          <a:stretch/>
        </p:blipFill>
        <p:spPr>
          <a:xfrm>
            <a:off x="0" y="-808075"/>
            <a:ext cx="12192000" cy="9144000"/>
          </a:xfrm>
          <a:prstGeom prst="rect">
            <a:avLst/>
          </a:prstGeom>
          <a:noFill/>
          <a:ln>
            <a:noFill/>
          </a:ln>
        </p:spPr>
      </p:pic>
    </p:spTree>
    <p:extLst>
      <p:ext uri="{BB962C8B-B14F-4D97-AF65-F5344CB8AC3E}">
        <p14:creationId xmlns:p14="http://schemas.microsoft.com/office/powerpoint/2010/main" val="45773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63"/>
          <p:cNvPicPr preferRelativeResize="0"/>
          <p:nvPr/>
        </p:nvPicPr>
        <p:blipFill rotWithShape="1">
          <a:blip r:embed="rId3">
            <a:alphaModFix/>
          </a:blip>
          <a:srcRect/>
          <a:stretch/>
        </p:blipFill>
        <p:spPr>
          <a:xfrm>
            <a:off x="0" y="-774700"/>
            <a:ext cx="12192000" cy="9143999"/>
          </a:xfrm>
          <a:prstGeom prst="rect">
            <a:avLst/>
          </a:prstGeom>
          <a:noFill/>
          <a:ln>
            <a:noFill/>
          </a:ln>
        </p:spPr>
      </p:pic>
    </p:spTree>
    <p:extLst>
      <p:ext uri="{BB962C8B-B14F-4D97-AF65-F5344CB8AC3E}">
        <p14:creationId xmlns:p14="http://schemas.microsoft.com/office/powerpoint/2010/main" val="13974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64"/>
          <p:cNvPicPr preferRelativeResize="0"/>
          <p:nvPr/>
        </p:nvPicPr>
        <p:blipFill rotWithShape="1">
          <a:blip r:embed="rId3">
            <a:alphaModFix/>
          </a:blip>
          <a:srcRect/>
          <a:stretch/>
        </p:blipFill>
        <p:spPr>
          <a:xfrm>
            <a:off x="984722" y="1157144"/>
            <a:ext cx="4930836" cy="3698128"/>
          </a:xfrm>
          <a:prstGeom prst="snip2DiagRect">
            <a:avLst>
              <a:gd name="adj1" fmla="val 0"/>
              <a:gd name="adj2" fmla="val 16667"/>
            </a:avLst>
          </a:prstGeom>
          <a:noFill/>
          <a:ln>
            <a:noFill/>
          </a:ln>
          <a:effectLst>
            <a:outerShdw blurRad="279400" dist="38100" dir="2700000" algn="tl" rotWithShape="0">
              <a:srgbClr val="000000">
                <a:alpha val="37647"/>
              </a:srgbClr>
            </a:outerShdw>
          </a:effectLst>
        </p:spPr>
      </p:pic>
      <p:pic>
        <p:nvPicPr>
          <p:cNvPr id="344" name="Google Shape;344;p64"/>
          <p:cNvPicPr preferRelativeResize="0"/>
          <p:nvPr/>
        </p:nvPicPr>
        <p:blipFill rotWithShape="1">
          <a:blip r:embed="rId4">
            <a:alphaModFix/>
          </a:blip>
          <a:srcRect/>
          <a:stretch/>
        </p:blipFill>
        <p:spPr>
          <a:xfrm>
            <a:off x="6276443" y="1774489"/>
            <a:ext cx="4930837" cy="3698128"/>
          </a:xfrm>
          <a:prstGeom prst="snip2DiagRect">
            <a:avLst>
              <a:gd name="adj1" fmla="val 0"/>
              <a:gd name="adj2" fmla="val 16667"/>
            </a:avLst>
          </a:prstGeom>
          <a:noFill/>
          <a:ln>
            <a:noFill/>
          </a:ln>
          <a:effectLst>
            <a:outerShdw blurRad="279400" dist="38100" dir="2700000" algn="tl" rotWithShape="0">
              <a:srgbClr val="000000">
                <a:alpha val="37647"/>
              </a:srgbClr>
            </a:outerShdw>
          </a:effectLst>
        </p:spPr>
      </p:pic>
    </p:spTree>
    <p:extLst>
      <p:ext uri="{BB962C8B-B14F-4D97-AF65-F5344CB8AC3E}">
        <p14:creationId xmlns:p14="http://schemas.microsoft.com/office/powerpoint/2010/main" val="12031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4"/>
                                        </p:tgtEl>
                                        <p:attrNameLst>
                                          <p:attrName>style.visibility</p:attrName>
                                        </p:attrNameLst>
                                      </p:cBhvr>
                                      <p:to>
                                        <p:strVal val="visible"/>
                                      </p:to>
                                    </p:set>
                                    <p:animEffect transition="in" filter="fade">
                                      <p:cBhvr>
                                        <p:cTn id="11"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348"/>
        <p:cNvGrpSpPr/>
        <p:nvPr/>
      </p:nvGrpSpPr>
      <p:grpSpPr>
        <a:xfrm>
          <a:off x="0" y="0"/>
          <a:ext cx="0" cy="0"/>
          <a:chOff x="0" y="0"/>
          <a:chExt cx="0" cy="0"/>
        </a:xfrm>
      </p:grpSpPr>
      <p:sp>
        <p:nvSpPr>
          <p:cNvPr id="349" name="Google Shape;349;p65"/>
          <p:cNvSpPr txBox="1">
            <a:spLocks noGrp="1"/>
          </p:cNvSpPr>
          <p:nvPr>
            <p:ph type="title"/>
          </p:nvPr>
        </p:nvSpPr>
        <p:spPr>
          <a:xfrm>
            <a:off x="462946" y="4965862"/>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000" b="1" dirty="0">
                <a:latin typeface="Helvetica Neue Light" panose="02000403000000020004" pitchFamily="2" charset="0"/>
                <a:ea typeface="Helvetica Neue Light" panose="02000403000000020004" pitchFamily="2" charset="0"/>
                <a:cs typeface="Muli ExtraBold"/>
                <a:sym typeface="Muli ExtraBold"/>
              </a:rPr>
              <a:t>The Repair Project</a:t>
            </a:r>
            <a:endParaRPr sz="4000" b="1" dirty="0">
              <a:latin typeface="Helvetica Neue Light" panose="02000403000000020004" pitchFamily="2" charset="0"/>
              <a:ea typeface="Helvetica Neue Light" panose="02000403000000020004" pitchFamily="2" charset="0"/>
              <a:cs typeface="Muli ExtraBold"/>
              <a:sym typeface="Muli ExtraBold"/>
            </a:endParaRPr>
          </a:p>
          <a:p>
            <a:pPr>
              <a:spcBef>
                <a:spcPts val="0"/>
              </a:spcBef>
            </a:pPr>
            <a:r>
              <a:rPr lang="en" sz="2800" dirty="0" err="1">
                <a:latin typeface="Helvetica Neue Light" panose="02000403000000020004" pitchFamily="2" charset="0"/>
                <a:ea typeface="Helvetica Neue Light" panose="02000403000000020004" pitchFamily="2" charset="0"/>
                <a:cs typeface="Muli"/>
                <a:sym typeface="Muli"/>
              </a:rPr>
              <a:t>Oranssi</a:t>
            </a:r>
            <a:r>
              <a:rPr lang="en" sz="2800" dirty="0">
                <a:latin typeface="Helvetica Neue Light" panose="02000403000000020004" pitchFamily="2" charset="0"/>
                <a:ea typeface="Helvetica Neue Light" panose="02000403000000020004" pitchFamily="2" charset="0"/>
                <a:cs typeface="Muli"/>
                <a:sym typeface="Muli"/>
              </a:rPr>
              <a:t> | Helsinki, June 2017   </a:t>
            </a:r>
            <a:endParaRPr sz="2800" dirty="0">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4061910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66"/>
          <p:cNvPicPr preferRelativeResize="0"/>
          <p:nvPr/>
        </p:nvPicPr>
        <p:blipFill>
          <a:blip r:embed="rId3">
            <a:alphaModFix/>
          </a:blip>
          <a:stretch>
            <a:fillRect/>
          </a:stretch>
        </p:blipFill>
        <p:spPr>
          <a:xfrm>
            <a:off x="1794933" y="203200"/>
            <a:ext cx="8602131" cy="6451597"/>
          </a:xfrm>
          <a:prstGeom prst="rect">
            <a:avLst/>
          </a:prstGeom>
          <a:noFill/>
          <a:ln>
            <a:noFill/>
          </a:ln>
        </p:spPr>
      </p:pic>
    </p:spTree>
    <p:extLst>
      <p:ext uri="{BB962C8B-B14F-4D97-AF65-F5344CB8AC3E}">
        <p14:creationId xmlns:p14="http://schemas.microsoft.com/office/powerpoint/2010/main" val="2555330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7"/>
          <p:cNvPicPr preferRelativeResize="0"/>
          <p:nvPr/>
        </p:nvPicPr>
        <p:blipFill>
          <a:blip r:embed="rId3">
            <a:alphaModFix/>
          </a:blip>
          <a:stretch>
            <a:fillRect/>
          </a:stretch>
        </p:blipFill>
        <p:spPr>
          <a:xfrm>
            <a:off x="203234" y="1399733"/>
            <a:ext cx="5727863" cy="4295897"/>
          </a:xfrm>
          <a:prstGeom prst="rect">
            <a:avLst/>
          </a:prstGeom>
          <a:noFill/>
          <a:ln>
            <a:noFill/>
          </a:ln>
        </p:spPr>
      </p:pic>
      <p:pic>
        <p:nvPicPr>
          <p:cNvPr id="360" name="Google Shape;360;p67"/>
          <p:cNvPicPr preferRelativeResize="0"/>
          <p:nvPr/>
        </p:nvPicPr>
        <p:blipFill>
          <a:blip r:embed="rId4">
            <a:alphaModFix/>
          </a:blip>
          <a:stretch>
            <a:fillRect/>
          </a:stretch>
        </p:blipFill>
        <p:spPr>
          <a:xfrm>
            <a:off x="6203033" y="1399734"/>
            <a:ext cx="5727863" cy="4295897"/>
          </a:xfrm>
          <a:prstGeom prst="rect">
            <a:avLst/>
          </a:prstGeom>
          <a:noFill/>
          <a:ln>
            <a:noFill/>
          </a:ln>
        </p:spPr>
      </p:pic>
    </p:spTree>
    <p:extLst>
      <p:ext uri="{BB962C8B-B14F-4D97-AF65-F5344CB8AC3E}">
        <p14:creationId xmlns:p14="http://schemas.microsoft.com/office/powerpoint/2010/main" val="200497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68"/>
          <p:cNvPicPr preferRelativeResize="0"/>
          <p:nvPr/>
        </p:nvPicPr>
        <p:blipFill rotWithShape="1">
          <a:blip r:embed="rId3">
            <a:alphaModFix/>
          </a:blip>
          <a:srcRect/>
          <a:stretch/>
        </p:blipFill>
        <p:spPr>
          <a:xfrm>
            <a:off x="742933" y="1523983"/>
            <a:ext cx="3810036" cy="3810036"/>
          </a:xfrm>
          <a:prstGeom prst="rect">
            <a:avLst/>
          </a:prstGeom>
          <a:noFill/>
          <a:ln>
            <a:noFill/>
          </a:ln>
        </p:spPr>
      </p:pic>
      <p:sp>
        <p:nvSpPr>
          <p:cNvPr id="367" name="Google Shape;367;p68"/>
          <p:cNvSpPr/>
          <p:nvPr/>
        </p:nvSpPr>
        <p:spPr>
          <a:xfrm>
            <a:off x="6096000" y="2990851"/>
            <a:ext cx="1276349" cy="876300"/>
          </a:xfrm>
          <a:prstGeom prst="rightArrow">
            <a:avLst>
              <a:gd name="adj1" fmla="val 50000"/>
              <a:gd name="adj2" fmla="val 50000"/>
            </a:avLst>
          </a:prstGeom>
          <a:solidFill>
            <a:srgbClr val="FF0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68" name="Google Shape;368;p68"/>
          <p:cNvSpPr/>
          <p:nvPr/>
        </p:nvSpPr>
        <p:spPr>
          <a:xfrm>
            <a:off x="6096000" y="885817"/>
            <a:ext cx="1276349" cy="876300"/>
          </a:xfrm>
          <a:prstGeom prst="rightArrow">
            <a:avLst>
              <a:gd name="adj1" fmla="val 50000"/>
              <a:gd name="adj2" fmla="val 50000"/>
            </a:avLst>
          </a:prstGeom>
          <a:solidFill>
            <a:srgbClr val="FF0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69" name="Google Shape;369;p68"/>
          <p:cNvSpPr/>
          <p:nvPr/>
        </p:nvSpPr>
        <p:spPr>
          <a:xfrm>
            <a:off x="6096000" y="5095885"/>
            <a:ext cx="1276349" cy="876300"/>
          </a:xfrm>
          <a:prstGeom prst="rightArrow">
            <a:avLst>
              <a:gd name="adj1" fmla="val 50000"/>
              <a:gd name="adj2" fmla="val 50000"/>
            </a:avLst>
          </a:prstGeom>
          <a:solidFill>
            <a:srgbClr val="FF0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370" name="Google Shape;370;p68"/>
          <p:cNvPicPr preferRelativeResize="0"/>
          <p:nvPr/>
        </p:nvPicPr>
        <p:blipFill rotWithShape="1">
          <a:blip r:embed="rId4">
            <a:alphaModFix/>
          </a:blip>
          <a:srcRect/>
          <a:stretch/>
        </p:blipFill>
        <p:spPr>
          <a:xfrm>
            <a:off x="9258272" y="495281"/>
            <a:ext cx="1657368" cy="1657368"/>
          </a:xfrm>
          <a:prstGeom prst="rect">
            <a:avLst/>
          </a:prstGeom>
          <a:noFill/>
          <a:ln>
            <a:noFill/>
          </a:ln>
        </p:spPr>
      </p:pic>
      <p:pic>
        <p:nvPicPr>
          <p:cNvPr id="371" name="Google Shape;371;p68"/>
          <p:cNvPicPr preferRelativeResize="0"/>
          <p:nvPr/>
        </p:nvPicPr>
        <p:blipFill rotWithShape="1">
          <a:blip r:embed="rId5">
            <a:alphaModFix/>
          </a:blip>
          <a:srcRect/>
          <a:stretch/>
        </p:blipFill>
        <p:spPr>
          <a:xfrm>
            <a:off x="9105872" y="2495541"/>
            <a:ext cx="1809768" cy="1809768"/>
          </a:xfrm>
          <a:prstGeom prst="rect">
            <a:avLst/>
          </a:prstGeom>
          <a:noFill/>
          <a:ln>
            <a:noFill/>
          </a:ln>
        </p:spPr>
      </p:pic>
      <p:pic>
        <p:nvPicPr>
          <p:cNvPr id="372" name="Google Shape;372;p68"/>
          <p:cNvPicPr preferRelativeResize="0"/>
          <p:nvPr/>
        </p:nvPicPr>
        <p:blipFill rotWithShape="1">
          <a:blip r:embed="rId6">
            <a:alphaModFix/>
          </a:blip>
          <a:srcRect/>
          <a:stretch/>
        </p:blipFill>
        <p:spPr>
          <a:xfrm>
            <a:off x="9182072" y="4552951"/>
            <a:ext cx="1809768" cy="1809768"/>
          </a:xfrm>
          <a:prstGeom prst="rect">
            <a:avLst/>
          </a:prstGeom>
          <a:noFill/>
          <a:ln>
            <a:noFill/>
          </a:ln>
        </p:spPr>
      </p:pic>
    </p:spTree>
    <p:extLst>
      <p:ext uri="{BB962C8B-B14F-4D97-AF65-F5344CB8AC3E}">
        <p14:creationId xmlns:p14="http://schemas.microsoft.com/office/powerpoint/2010/main" val="12173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68"/>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500"/>
                                  </p:stCondLst>
                                  <p:childTnLst>
                                    <p:set>
                                      <p:cBhvr>
                                        <p:cTn id="11" dur="1" fill="hold">
                                          <p:stCondLst>
                                            <p:cond delay="0"/>
                                          </p:stCondLst>
                                        </p:cTn>
                                        <p:tgtEl>
                                          <p:spTgt spid="370"/>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500"/>
                                  </p:stCondLst>
                                  <p:childTnLst>
                                    <p:set>
                                      <p:cBhvr>
                                        <p:cTn id="14" dur="1" fill="hold">
                                          <p:stCondLst>
                                            <p:cond delay="0"/>
                                          </p:stCondLst>
                                        </p:cTn>
                                        <p:tgtEl>
                                          <p:spTgt spid="367"/>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500"/>
                                  </p:stCondLst>
                                  <p:childTnLst>
                                    <p:set>
                                      <p:cBhvr>
                                        <p:cTn id="17" dur="1" fill="hold">
                                          <p:stCondLst>
                                            <p:cond delay="0"/>
                                          </p:stCondLst>
                                        </p:cTn>
                                        <p:tgtEl>
                                          <p:spTgt spid="371"/>
                                        </p:tgtEl>
                                        <p:attrNameLst>
                                          <p:attrName>style.visibility</p:attrName>
                                        </p:attrNameLst>
                                      </p:cBhvr>
                                      <p:to>
                                        <p:strVal val="visible"/>
                                      </p:to>
                                    </p:set>
                                  </p:childTnLst>
                                </p:cTn>
                              </p:par>
                            </p:childTnLst>
                          </p:cTn>
                        </p:par>
                        <p:par>
                          <p:cTn id="18" fill="hold">
                            <p:stCondLst>
                              <p:cond delay="4"/>
                            </p:stCondLst>
                            <p:childTnLst>
                              <p:par>
                                <p:cTn id="19" presetID="1" presetClass="entr" presetSubtype="0" fill="hold" nodeType="afterEffect">
                                  <p:stCondLst>
                                    <p:cond delay="500"/>
                                  </p:stCondLst>
                                  <p:childTnLst>
                                    <p:set>
                                      <p:cBhvr>
                                        <p:cTn id="20" dur="1" fill="hold">
                                          <p:stCondLst>
                                            <p:cond delay="0"/>
                                          </p:stCondLst>
                                        </p:cTn>
                                        <p:tgtEl>
                                          <p:spTgt spid="369"/>
                                        </p:tgtEl>
                                        <p:attrNameLst>
                                          <p:attrName>style.visibility</p:attrName>
                                        </p:attrNameLst>
                                      </p:cBhvr>
                                      <p:to>
                                        <p:strVal val="visible"/>
                                      </p:to>
                                    </p:set>
                                  </p:childTnLst>
                                </p:cTn>
                              </p:par>
                            </p:childTnLst>
                          </p:cTn>
                        </p:par>
                        <p:par>
                          <p:cTn id="21" fill="hold">
                            <p:stCondLst>
                              <p:cond delay="5"/>
                            </p:stCondLst>
                            <p:childTnLst>
                              <p:par>
                                <p:cTn id="22" presetID="1" presetClass="entr" presetSubtype="0" fill="hold" nodeType="afterEffect">
                                  <p:stCondLst>
                                    <p:cond delay="500"/>
                                  </p:stCondLst>
                                  <p:childTnLst>
                                    <p:set>
                                      <p:cBhvr>
                                        <p:cTn id="23"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386"/>
        <p:cNvGrpSpPr/>
        <p:nvPr/>
      </p:nvGrpSpPr>
      <p:grpSpPr>
        <a:xfrm>
          <a:off x="0" y="0"/>
          <a:ext cx="0" cy="0"/>
          <a:chOff x="0" y="0"/>
          <a:chExt cx="0" cy="0"/>
        </a:xfrm>
      </p:grpSpPr>
      <p:sp>
        <p:nvSpPr>
          <p:cNvPr id="387" name="Google Shape;387;p71"/>
          <p:cNvSpPr txBox="1">
            <a:spLocks noGrp="1"/>
          </p:cNvSpPr>
          <p:nvPr>
            <p:ph type="body" idx="1"/>
          </p:nvPr>
        </p:nvSpPr>
        <p:spPr>
          <a:xfrm>
            <a:off x="460513" y="4770434"/>
            <a:ext cx="10515600" cy="1530975"/>
          </a:xfrm>
          <a:prstGeom prst="rect">
            <a:avLst/>
          </a:prstGeom>
        </p:spPr>
        <p:txBody>
          <a:bodyPr spcFirstLastPara="1" vert="horz" wrap="square" lIns="91433" tIns="45700" rIns="91433" bIns="45700" rtlCol="0" anchor="t" anchorCtr="0">
            <a:noAutofit/>
          </a:bodyPr>
          <a:lstStyle/>
          <a:p>
            <a:pPr marL="0" indent="0">
              <a:spcBef>
                <a:spcPts val="1067"/>
              </a:spcBef>
              <a:buNone/>
            </a:pPr>
            <a:r>
              <a:rPr lang="en" sz="4000" b="1" dirty="0">
                <a:latin typeface="Helvetica Neue Light" panose="02000403000000020004" pitchFamily="2" charset="0"/>
                <a:ea typeface="Helvetica Neue Light" panose="02000403000000020004" pitchFamily="2" charset="0"/>
                <a:cs typeface="Muli ExtraBold"/>
                <a:sym typeface="Muli ExtraBold"/>
              </a:rPr>
              <a:t>Housing First </a:t>
            </a:r>
            <a:endParaRPr sz="4000" b="1" dirty="0">
              <a:latin typeface="Helvetica Neue Light" panose="02000403000000020004" pitchFamily="2" charset="0"/>
              <a:ea typeface="Helvetica Neue Light" panose="02000403000000020004" pitchFamily="2" charset="0"/>
              <a:cs typeface="Muli ExtraBold"/>
              <a:sym typeface="Muli ExtraBold"/>
            </a:endParaRPr>
          </a:p>
          <a:p>
            <a:pPr marL="0" indent="0">
              <a:spcBef>
                <a:spcPts val="1067"/>
              </a:spcBef>
              <a:buClr>
                <a:schemeClr val="dk1"/>
              </a:buClr>
              <a:buSzPts val="1100"/>
              <a:buNone/>
            </a:pPr>
            <a:r>
              <a:rPr lang="en" dirty="0">
                <a:latin typeface="Helvetica Neue Light" panose="02000403000000020004" pitchFamily="2" charset="0"/>
                <a:ea typeface="Helvetica Neue Light" panose="02000403000000020004" pitchFamily="2" charset="0"/>
                <a:cs typeface="Muli"/>
                <a:sym typeface="Muli"/>
              </a:rPr>
              <a:t>The Y Foundation | Helsinki, June 2017</a:t>
            </a:r>
            <a:endParaRPr dirty="0">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308961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72" descr="Image result for housing first diagram"/>
          <p:cNvPicPr preferRelativeResize="0"/>
          <p:nvPr/>
        </p:nvPicPr>
        <p:blipFill>
          <a:blip r:embed="rId3">
            <a:alphaModFix/>
          </a:blip>
          <a:stretch>
            <a:fillRect/>
          </a:stretch>
        </p:blipFill>
        <p:spPr>
          <a:xfrm>
            <a:off x="727795" y="740494"/>
            <a:ext cx="10736410" cy="5377011"/>
          </a:xfrm>
          <a:prstGeom prst="rect">
            <a:avLst/>
          </a:prstGeom>
          <a:noFill/>
          <a:ln>
            <a:noFill/>
          </a:ln>
        </p:spPr>
      </p:pic>
    </p:spTree>
    <p:extLst>
      <p:ext uri="{BB962C8B-B14F-4D97-AF65-F5344CB8AC3E}">
        <p14:creationId xmlns:p14="http://schemas.microsoft.com/office/powerpoint/2010/main" val="33969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015770-3F51-054A-91B5-C469FB9CA5A2}"/>
              </a:ext>
            </a:extLst>
          </p:cNvPr>
          <p:cNvSpPr/>
          <p:nvPr/>
        </p:nvSpPr>
        <p:spPr>
          <a:xfrm>
            <a:off x="456129" y="3023863"/>
            <a:ext cx="11279742" cy="2308324"/>
          </a:xfrm>
          <a:prstGeom prst="rect">
            <a:avLst/>
          </a:prstGeom>
        </p:spPr>
        <p:txBody>
          <a:bodyPr wrap="square">
            <a:spAutoFit/>
          </a:bodyPr>
          <a:lstStyle/>
          <a:p>
            <a:pPr algn="ctr"/>
            <a:r>
              <a:rPr lang="en-GB" sz="2400" dirty="0">
                <a:effectLst/>
                <a:latin typeface="Helvetica Neue Light" panose="02000403000000020004" pitchFamily="2" charset="0"/>
              </a:rPr>
              <a:t>We aim to </a:t>
            </a:r>
            <a:r>
              <a:rPr lang="en-GB" sz="2400" b="1" dirty="0">
                <a:effectLst/>
                <a:latin typeface="Helvetica Neue" panose="02000503000000020004" pitchFamily="2" charset="0"/>
              </a:rPr>
              <a:t>design, develop</a:t>
            </a:r>
            <a:r>
              <a:rPr lang="en-GB" sz="2400" b="1" dirty="0">
                <a:latin typeface="Helvetica Neue" panose="02000503000000020004" pitchFamily="2" charset="0"/>
              </a:rPr>
              <a:t> </a:t>
            </a:r>
            <a:r>
              <a:rPr lang="en-GB" sz="2400" b="1" dirty="0">
                <a:effectLst/>
                <a:latin typeface="Helvetica Neue" panose="02000503000000020004" pitchFamily="2" charset="0"/>
              </a:rPr>
              <a:t>and</a:t>
            </a:r>
            <a:r>
              <a:rPr lang="en-GB" sz="2400" b="1" dirty="0">
                <a:latin typeface="Helvetica Neue" panose="02000503000000020004" pitchFamily="2" charset="0"/>
              </a:rPr>
              <a:t> </a:t>
            </a:r>
            <a:r>
              <a:rPr lang="en-GB" sz="2400" b="1" dirty="0">
                <a:effectLst/>
                <a:latin typeface="Helvetica Neue" panose="02000503000000020004" pitchFamily="2" charset="0"/>
              </a:rPr>
              <a:t>trial</a:t>
            </a:r>
            <a:r>
              <a:rPr lang="en-GB" sz="2400" b="1" dirty="0">
                <a:latin typeface="Helvetica Neue" panose="02000503000000020004" pitchFamily="2" charset="0"/>
              </a:rPr>
              <a:t> </a:t>
            </a:r>
            <a:r>
              <a:rPr lang="en-GB" sz="2400" b="1" dirty="0">
                <a:effectLst/>
                <a:latin typeface="Helvetica Neue" panose="02000503000000020004" pitchFamily="2" charset="0"/>
              </a:rPr>
              <a:t>new</a:t>
            </a:r>
            <a:r>
              <a:rPr lang="en-GB" sz="2400" b="1" dirty="0">
                <a:latin typeface="Helvetica Neue" panose="02000503000000020004" pitchFamily="2" charset="0"/>
              </a:rPr>
              <a:t> </a:t>
            </a:r>
            <a:r>
              <a:rPr lang="en-GB" sz="2400" b="1" dirty="0">
                <a:effectLst/>
                <a:latin typeface="Helvetica Neue" panose="02000503000000020004" pitchFamily="2" charset="0"/>
              </a:rPr>
              <a:t>strategies</a:t>
            </a:r>
            <a:r>
              <a:rPr lang="en-GB" sz="2400" dirty="0">
                <a:effectLst/>
                <a:latin typeface="Helvetica Neue Light" panose="02000403000000020004" pitchFamily="2" charset="0"/>
              </a:rPr>
              <a:t> for improving housing </a:t>
            </a:r>
            <a:r>
              <a:rPr lang="en-GB" sz="2400" b="1" dirty="0">
                <a:effectLst/>
                <a:latin typeface="Helvetica Neue" panose="02000503000000020004" pitchFamily="2" charset="0"/>
              </a:rPr>
              <a:t>affordability and</a:t>
            </a:r>
            <a:r>
              <a:rPr lang="en-GB" sz="2400" b="1" dirty="0">
                <a:latin typeface="Helvetica Neue" panose="02000503000000020004" pitchFamily="2" charset="0"/>
              </a:rPr>
              <a:t> </a:t>
            </a:r>
            <a:r>
              <a:rPr lang="en-GB" sz="2400" b="1" dirty="0">
                <a:effectLst/>
                <a:latin typeface="Helvetica Neue" panose="02000503000000020004" pitchFamily="2" charset="0"/>
              </a:rPr>
              <a:t>accessibility</a:t>
            </a:r>
            <a:r>
              <a:rPr lang="en-GB" sz="2400" dirty="0">
                <a:effectLst/>
                <a:latin typeface="Helvetica Neue Light" panose="02000403000000020004" pitchFamily="2" charset="0"/>
              </a:rPr>
              <a:t> in Belfast.</a:t>
            </a:r>
            <a:endParaRPr lang="en-GB" sz="2400" dirty="0">
              <a:effectLst/>
              <a:latin typeface="Helvetica Neue" panose="02000503000000020004" pitchFamily="2" charset="0"/>
            </a:endParaRPr>
          </a:p>
          <a:p>
            <a:pPr algn="ctr"/>
            <a:endParaRPr lang="en-GB" sz="2400" dirty="0">
              <a:effectLst/>
              <a:latin typeface="Helvetica Neue Light" panose="02000403000000020004" pitchFamily="2" charset="0"/>
            </a:endParaRPr>
          </a:p>
          <a:p>
            <a:pPr algn="ctr"/>
            <a:r>
              <a:rPr lang="en-GB" sz="2400" dirty="0">
                <a:effectLst/>
                <a:latin typeface="Helvetica Neue Light" panose="02000403000000020004" pitchFamily="2" charset="0"/>
              </a:rPr>
              <a:t>We use </a:t>
            </a:r>
            <a:r>
              <a:rPr lang="en-GB" sz="2400" b="1" dirty="0">
                <a:effectLst/>
                <a:latin typeface="Helvetica Neue" panose="02000503000000020004" pitchFamily="2" charset="0"/>
              </a:rPr>
              <a:t>small scale</a:t>
            </a:r>
            <a:r>
              <a:rPr lang="en-GB" sz="2400" b="1" dirty="0">
                <a:latin typeface="Helvetica Neue" panose="02000503000000020004" pitchFamily="2" charset="0"/>
              </a:rPr>
              <a:t> </a:t>
            </a:r>
            <a:r>
              <a:rPr lang="en-GB" sz="2400" b="1" dirty="0">
                <a:effectLst/>
                <a:latin typeface="Helvetica Neue" panose="02000503000000020004" pitchFamily="2" charset="0"/>
              </a:rPr>
              <a:t>experimentation</a:t>
            </a:r>
            <a:r>
              <a:rPr lang="en-GB" sz="2400" dirty="0">
                <a:effectLst/>
                <a:latin typeface="Helvetica Neue Light" panose="02000403000000020004" pitchFamily="2" charset="0"/>
              </a:rPr>
              <a:t>, led by a design approach </a:t>
            </a:r>
            <a:r>
              <a:rPr lang="en-GB" sz="2400" b="1" dirty="0">
                <a:effectLst/>
                <a:latin typeface="Helvetica Neue" panose="02000503000000020004" pitchFamily="2" charset="0"/>
              </a:rPr>
              <a:t>in collaboration</a:t>
            </a:r>
            <a:r>
              <a:rPr lang="en-GB" sz="2400" b="1" dirty="0">
                <a:latin typeface="Helvetica Neue" panose="02000503000000020004" pitchFamily="2" charset="0"/>
              </a:rPr>
              <a:t> </a:t>
            </a:r>
            <a:r>
              <a:rPr lang="en-GB" sz="2400" b="1" dirty="0">
                <a:effectLst/>
                <a:latin typeface="Helvetica Neue" panose="02000503000000020004" pitchFamily="2" charset="0"/>
              </a:rPr>
              <a:t>with</a:t>
            </a:r>
            <a:r>
              <a:rPr lang="en-GB" sz="2400" b="1" dirty="0">
                <a:latin typeface="Helvetica Neue" panose="02000503000000020004" pitchFamily="2" charset="0"/>
              </a:rPr>
              <a:t> </a:t>
            </a:r>
            <a:r>
              <a:rPr lang="en-GB" sz="2400" b="1" dirty="0">
                <a:effectLst/>
                <a:latin typeface="Helvetica Neue" panose="02000503000000020004" pitchFamily="2" charset="0"/>
              </a:rPr>
              <a:t>residents, housing</a:t>
            </a:r>
            <a:r>
              <a:rPr lang="en-GB" sz="2400" b="1" dirty="0">
                <a:latin typeface="Helvetica Neue" panose="02000503000000020004" pitchFamily="2" charset="0"/>
              </a:rPr>
              <a:t> </a:t>
            </a:r>
            <a:r>
              <a:rPr lang="en-GB" sz="2400" b="1" dirty="0">
                <a:effectLst/>
                <a:latin typeface="Helvetica Neue" panose="02000503000000020004" pitchFamily="2" charset="0"/>
              </a:rPr>
              <a:t>organisations, community</a:t>
            </a:r>
            <a:r>
              <a:rPr lang="en-GB" sz="2400" b="1" dirty="0">
                <a:latin typeface="Helvetica Neue" panose="02000503000000020004" pitchFamily="2" charset="0"/>
              </a:rPr>
              <a:t> </a:t>
            </a:r>
            <a:r>
              <a:rPr lang="en-GB" sz="2400" b="1" dirty="0">
                <a:effectLst/>
                <a:latin typeface="Helvetica Neue" panose="02000503000000020004" pitchFamily="2" charset="0"/>
              </a:rPr>
              <a:t>stakeholders, councils</a:t>
            </a:r>
            <a:r>
              <a:rPr lang="en-GB" sz="2400" b="1" dirty="0">
                <a:latin typeface="Helvetica Neue" panose="02000503000000020004" pitchFamily="2" charset="0"/>
              </a:rPr>
              <a:t> </a:t>
            </a:r>
            <a:r>
              <a:rPr lang="en-GB" sz="2400" b="1" dirty="0">
                <a:effectLst/>
                <a:latin typeface="Helvetica Neue" panose="02000503000000020004" pitchFamily="2" charset="0"/>
              </a:rPr>
              <a:t>and</a:t>
            </a:r>
            <a:r>
              <a:rPr lang="en-GB" sz="2400" b="1" dirty="0">
                <a:latin typeface="Helvetica Neue" panose="02000503000000020004" pitchFamily="2" charset="0"/>
              </a:rPr>
              <a:t> </a:t>
            </a:r>
            <a:r>
              <a:rPr lang="en-GB" sz="2400" b="1" dirty="0">
                <a:effectLst/>
                <a:latin typeface="Helvetica Neue" panose="02000503000000020004" pitchFamily="2" charset="0"/>
              </a:rPr>
              <a:t>policymakers</a:t>
            </a:r>
            <a:r>
              <a:rPr lang="en-GB" sz="2400" dirty="0">
                <a:effectLst/>
                <a:latin typeface="Helvetica Neue Light" panose="02000403000000020004" pitchFamily="2" charset="0"/>
              </a:rPr>
              <a:t> to bring new housing ideas to life.</a:t>
            </a:r>
            <a:endParaRPr lang="en-GB" sz="2400" dirty="0">
              <a:effectLst/>
              <a:latin typeface="Helvetica Neue" panose="02000503000000020004" pitchFamily="2" charset="0"/>
            </a:endParaRPr>
          </a:p>
        </p:txBody>
      </p:sp>
      <p:pic>
        <p:nvPicPr>
          <p:cNvPr id="5" name="Picture 4">
            <a:extLst>
              <a:ext uri="{FF2B5EF4-FFF2-40B4-BE49-F238E27FC236}">
                <a16:creationId xmlns:a16="http://schemas.microsoft.com/office/drawing/2014/main" id="{53EFFA41-346E-9540-8E60-E679833F4955}"/>
              </a:ext>
            </a:extLst>
          </p:cNvPr>
          <p:cNvPicPr>
            <a:picLocks noChangeAspect="1"/>
          </p:cNvPicPr>
          <p:nvPr/>
        </p:nvPicPr>
        <p:blipFill>
          <a:blip r:embed="rId2"/>
          <a:stretch>
            <a:fillRect/>
          </a:stretch>
        </p:blipFill>
        <p:spPr>
          <a:xfrm>
            <a:off x="3793225" y="1057324"/>
            <a:ext cx="1448829" cy="1005658"/>
          </a:xfrm>
          <a:prstGeom prst="rect">
            <a:avLst/>
          </a:prstGeom>
        </p:spPr>
      </p:pic>
      <p:pic>
        <p:nvPicPr>
          <p:cNvPr id="7" name="Picture 6">
            <a:extLst>
              <a:ext uri="{FF2B5EF4-FFF2-40B4-BE49-F238E27FC236}">
                <a16:creationId xmlns:a16="http://schemas.microsoft.com/office/drawing/2014/main" id="{C3251530-2ACA-724F-BADC-D28F3498B9CD}"/>
              </a:ext>
            </a:extLst>
          </p:cNvPr>
          <p:cNvPicPr>
            <a:picLocks noChangeAspect="1"/>
          </p:cNvPicPr>
          <p:nvPr/>
        </p:nvPicPr>
        <p:blipFill>
          <a:blip r:embed="rId3"/>
          <a:stretch>
            <a:fillRect/>
          </a:stretch>
        </p:blipFill>
        <p:spPr>
          <a:xfrm>
            <a:off x="7088270" y="954972"/>
            <a:ext cx="1210362" cy="1210362"/>
          </a:xfrm>
          <a:prstGeom prst="rect">
            <a:avLst/>
          </a:prstGeom>
        </p:spPr>
      </p:pic>
      <p:sp>
        <p:nvSpPr>
          <p:cNvPr id="8" name="Oval 7">
            <a:extLst>
              <a:ext uri="{FF2B5EF4-FFF2-40B4-BE49-F238E27FC236}">
                <a16:creationId xmlns:a16="http://schemas.microsoft.com/office/drawing/2014/main" id="{04EB1996-83CA-1C45-B9F5-3072D3B65F83}"/>
              </a:ext>
            </a:extLst>
          </p:cNvPr>
          <p:cNvSpPr/>
          <p:nvPr/>
        </p:nvSpPr>
        <p:spPr>
          <a:xfrm>
            <a:off x="3577432" y="619945"/>
            <a:ext cx="1880417" cy="18804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0C4874-610D-7C47-92B6-60D9582090D0}"/>
              </a:ext>
            </a:extLst>
          </p:cNvPr>
          <p:cNvSpPr/>
          <p:nvPr/>
        </p:nvSpPr>
        <p:spPr>
          <a:xfrm>
            <a:off x="6734153" y="706067"/>
            <a:ext cx="1880417" cy="18804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CC9189-288F-CF4D-AAEC-CBDE59ABA2A6}"/>
              </a:ext>
            </a:extLst>
          </p:cNvPr>
          <p:cNvSpPr/>
          <p:nvPr/>
        </p:nvSpPr>
        <p:spPr>
          <a:xfrm>
            <a:off x="5557992" y="1427962"/>
            <a:ext cx="876550" cy="523220"/>
          </a:xfrm>
          <a:prstGeom prst="rect">
            <a:avLst/>
          </a:prstGeom>
        </p:spPr>
        <p:txBody>
          <a:bodyPr wrap="square">
            <a:spAutoFit/>
          </a:bodyPr>
          <a:lstStyle/>
          <a:p>
            <a:pPr algn="ctr"/>
            <a:r>
              <a:rPr lang="en-GB" sz="2800" dirty="0">
                <a:effectLst/>
                <a:latin typeface="Helvetica Neue" panose="02000503000000020004" pitchFamily="2" charset="0"/>
              </a:rPr>
              <a:t>+</a:t>
            </a:r>
            <a:endParaRPr lang="en-GB" sz="2800" dirty="0">
              <a:effectLst/>
              <a:latin typeface="Helvetica Neue Light" panose="02000403000000020004" pitchFamily="2" charset="0"/>
            </a:endParaRPr>
          </a:p>
        </p:txBody>
      </p:sp>
      <p:grpSp>
        <p:nvGrpSpPr>
          <p:cNvPr id="16" name="Group 15">
            <a:extLst>
              <a:ext uri="{FF2B5EF4-FFF2-40B4-BE49-F238E27FC236}">
                <a16:creationId xmlns:a16="http://schemas.microsoft.com/office/drawing/2014/main" id="{2FBB6502-DE27-C843-9197-72A9264CC088}"/>
              </a:ext>
            </a:extLst>
          </p:cNvPr>
          <p:cNvGrpSpPr/>
          <p:nvPr/>
        </p:nvGrpSpPr>
        <p:grpSpPr>
          <a:xfrm>
            <a:off x="215457" y="6247447"/>
            <a:ext cx="3851375" cy="520653"/>
            <a:chOff x="215457" y="6247447"/>
            <a:chExt cx="3851375" cy="520653"/>
          </a:xfrm>
        </p:grpSpPr>
        <p:sp>
          <p:nvSpPr>
            <p:cNvPr id="17" name="TextBox 16">
              <a:extLst>
                <a:ext uri="{FF2B5EF4-FFF2-40B4-BE49-F238E27FC236}">
                  <a16:creationId xmlns:a16="http://schemas.microsoft.com/office/drawing/2014/main" id="{3E36DB83-C77F-4147-A72B-516470D15199}"/>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8" name="Picture 17">
              <a:extLst>
                <a:ext uri="{FF2B5EF4-FFF2-40B4-BE49-F238E27FC236}">
                  <a16:creationId xmlns:a16="http://schemas.microsoft.com/office/drawing/2014/main" id="{8FC230EF-AE68-F144-B89C-760804F84456}"/>
                </a:ext>
              </a:extLst>
            </p:cNvPr>
            <p:cNvPicPr>
              <a:picLocks noChangeAspect="1"/>
            </p:cNvPicPr>
            <p:nvPr/>
          </p:nvPicPr>
          <p:blipFill rotWithShape="1">
            <a:blip r:embed="rId4"/>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403302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73"/>
          <p:cNvPicPr preferRelativeResize="0"/>
          <p:nvPr/>
        </p:nvPicPr>
        <p:blipFill>
          <a:blip r:embed="rId3">
            <a:alphaModFix/>
          </a:blip>
          <a:stretch>
            <a:fillRect/>
          </a:stretch>
        </p:blipFill>
        <p:spPr>
          <a:xfrm>
            <a:off x="203201" y="203200"/>
            <a:ext cx="6277657" cy="6451597"/>
          </a:xfrm>
          <a:prstGeom prst="rect">
            <a:avLst/>
          </a:prstGeom>
          <a:noFill/>
          <a:ln>
            <a:noFill/>
          </a:ln>
        </p:spPr>
      </p:pic>
      <p:pic>
        <p:nvPicPr>
          <p:cNvPr id="398" name="Google Shape;398;p73"/>
          <p:cNvPicPr preferRelativeResize="0"/>
          <p:nvPr/>
        </p:nvPicPr>
        <p:blipFill>
          <a:blip r:embed="rId4">
            <a:alphaModFix/>
          </a:blip>
          <a:stretch>
            <a:fillRect/>
          </a:stretch>
        </p:blipFill>
        <p:spPr>
          <a:xfrm>
            <a:off x="6653025" y="1439717"/>
            <a:ext cx="5304740" cy="3978555"/>
          </a:xfrm>
          <a:prstGeom prst="rect">
            <a:avLst/>
          </a:prstGeom>
          <a:noFill/>
          <a:ln>
            <a:noFill/>
          </a:ln>
        </p:spPr>
      </p:pic>
    </p:spTree>
    <p:extLst>
      <p:ext uri="{BB962C8B-B14F-4D97-AF65-F5344CB8AC3E}">
        <p14:creationId xmlns:p14="http://schemas.microsoft.com/office/powerpoint/2010/main" val="2321443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4"/>
          <p:cNvSpPr txBox="1"/>
          <p:nvPr/>
        </p:nvSpPr>
        <p:spPr>
          <a:xfrm>
            <a:off x="-475200" y="1308653"/>
            <a:ext cx="13142400" cy="3939207"/>
          </a:xfrm>
          <a:prstGeom prst="rect">
            <a:avLst/>
          </a:prstGeom>
          <a:noFill/>
          <a:ln>
            <a:noFill/>
          </a:ln>
        </p:spPr>
        <p:txBody>
          <a:bodyPr spcFirstLastPara="1" wrap="square" lIns="121900" tIns="121900" rIns="121900" bIns="121900" anchor="t" anchorCtr="0">
            <a:noAutofit/>
          </a:bodyPr>
          <a:lstStyle/>
          <a:p>
            <a:pPr algn="ctr">
              <a:lnSpc>
                <a:spcPct val="90000"/>
              </a:lnSpc>
            </a:pPr>
            <a:r>
              <a:rPr lang="en" sz="12800" dirty="0">
                <a:latin typeface="Helvetica Neue Light" panose="02000403000000020004" pitchFamily="2" charset="0"/>
                <a:ea typeface="Helvetica Neue Light" panose="02000403000000020004" pitchFamily="2" charset="0"/>
                <a:cs typeface="Muli Black"/>
                <a:sym typeface="Muli Black"/>
              </a:rPr>
              <a:t>£20,128</a:t>
            </a:r>
            <a:r>
              <a:rPr lang="en" sz="16000" dirty="0">
                <a:latin typeface="Helvetica Neue Light" panose="02000403000000020004" pitchFamily="2" charset="0"/>
                <a:ea typeface="Helvetica Neue Light" panose="02000403000000020004" pitchFamily="2" charset="0"/>
                <a:cs typeface="Muli Black"/>
                <a:sym typeface="Muli Black"/>
              </a:rPr>
              <a:t> </a:t>
            </a:r>
            <a:r>
              <a:rPr lang="en" sz="6400" dirty="0">
                <a:latin typeface="Helvetica Neue Light" panose="02000403000000020004" pitchFamily="2" charset="0"/>
                <a:ea typeface="Helvetica Neue Light" panose="02000403000000020004" pitchFamily="2" charset="0"/>
                <a:cs typeface="Muli Black"/>
                <a:sym typeface="Muli Black"/>
              </a:rPr>
              <a:t>per year</a:t>
            </a:r>
            <a:br>
              <a:rPr lang="en" sz="10666" dirty="0">
                <a:latin typeface="Helvetica Neue Light" panose="02000403000000020004" pitchFamily="2" charset="0"/>
                <a:ea typeface="Helvetica Neue Light" panose="02000403000000020004" pitchFamily="2" charset="0"/>
                <a:cs typeface="Muli Light"/>
                <a:sym typeface="Muli Light"/>
              </a:rPr>
            </a:br>
            <a:r>
              <a:rPr lang="en" sz="3200" dirty="0">
                <a:latin typeface="Helvetica Neue Light" panose="02000403000000020004" pitchFamily="2" charset="0"/>
                <a:ea typeface="Helvetica Neue Light" panose="02000403000000020004" pitchFamily="2" charset="0"/>
                <a:cs typeface="Muli Light"/>
                <a:sym typeface="Muli Light"/>
              </a:rPr>
              <a:t> </a:t>
            </a:r>
            <a:br>
              <a:rPr lang="en" sz="10666" dirty="0">
                <a:latin typeface="Helvetica Neue Light" panose="02000403000000020004" pitchFamily="2" charset="0"/>
                <a:ea typeface="Helvetica Neue Light" panose="02000403000000020004" pitchFamily="2" charset="0"/>
                <a:cs typeface="Muli Light"/>
                <a:sym typeface="Muli Light"/>
              </a:rPr>
            </a:br>
            <a:r>
              <a:rPr lang="en" sz="2400" dirty="0">
                <a:latin typeface="Helvetica Neue Light" panose="02000403000000020004" pitchFamily="2" charset="0"/>
                <a:ea typeface="Helvetica Neue Light" panose="02000403000000020004" pitchFamily="2" charset="0"/>
                <a:cs typeface="Muli Light"/>
                <a:sym typeface="Muli Light"/>
              </a:rPr>
              <a:t>(At What Cost? Report, An estimation of the financial costs </a:t>
            </a:r>
            <a:br>
              <a:rPr lang="en" sz="2400" dirty="0">
                <a:latin typeface="Helvetica Neue Light" panose="02000403000000020004" pitchFamily="2" charset="0"/>
                <a:ea typeface="Helvetica Neue Light" panose="02000403000000020004" pitchFamily="2" charset="0"/>
                <a:cs typeface="Muli Light"/>
                <a:sym typeface="Muli Light"/>
              </a:rPr>
            </a:br>
            <a:r>
              <a:rPr lang="en" sz="2400" dirty="0">
                <a:latin typeface="Helvetica Neue Light" panose="02000403000000020004" pitchFamily="2" charset="0"/>
                <a:ea typeface="Helvetica Neue Light" panose="02000403000000020004" pitchFamily="2" charset="0"/>
                <a:cs typeface="Muli Light"/>
                <a:sym typeface="Muli Light"/>
              </a:rPr>
              <a:t>of single homelessness in the UK Nicholas </a:t>
            </a:r>
            <a:r>
              <a:rPr lang="en" sz="2400" dirty="0" err="1">
                <a:latin typeface="Helvetica Neue Light" panose="02000403000000020004" pitchFamily="2" charset="0"/>
                <a:ea typeface="Helvetica Neue Light" panose="02000403000000020004" pitchFamily="2" charset="0"/>
                <a:cs typeface="Muli Light"/>
                <a:sym typeface="Muli Light"/>
              </a:rPr>
              <a:t>Pleace</a:t>
            </a:r>
            <a:r>
              <a:rPr lang="en" sz="2400" dirty="0">
                <a:latin typeface="Helvetica Neue Light" panose="02000403000000020004" pitchFamily="2" charset="0"/>
                <a:ea typeface="Helvetica Neue Light" panose="02000403000000020004" pitchFamily="2" charset="0"/>
                <a:cs typeface="Muli Light"/>
                <a:sym typeface="Muli Light"/>
              </a:rPr>
              <a:t>, Centre </a:t>
            </a:r>
            <a:br>
              <a:rPr lang="en" sz="2400" dirty="0">
                <a:latin typeface="Helvetica Neue Light" panose="02000403000000020004" pitchFamily="2" charset="0"/>
                <a:ea typeface="Helvetica Neue Light" panose="02000403000000020004" pitchFamily="2" charset="0"/>
                <a:cs typeface="Muli Light"/>
                <a:sym typeface="Muli Light"/>
              </a:rPr>
            </a:br>
            <a:r>
              <a:rPr lang="en" sz="2400" dirty="0">
                <a:latin typeface="Helvetica Neue Light" panose="02000403000000020004" pitchFamily="2" charset="0"/>
                <a:ea typeface="Helvetica Neue Light" panose="02000403000000020004" pitchFamily="2" charset="0"/>
                <a:cs typeface="Muli Light"/>
                <a:sym typeface="Muli Light"/>
              </a:rPr>
              <a:t>for Housing Policy, University of York, 2015)</a:t>
            </a:r>
            <a:endParaRPr sz="2400" dirty="0">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2410844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5"/>
          <p:cNvSpPr txBox="1">
            <a:spLocks noGrp="1"/>
          </p:cNvSpPr>
          <p:nvPr>
            <p:ph type="body" idx="1"/>
          </p:nvPr>
        </p:nvSpPr>
        <p:spPr>
          <a:xfrm>
            <a:off x="886161" y="1631557"/>
            <a:ext cx="12319600" cy="3594886"/>
          </a:xfrm>
          <a:prstGeom prst="rect">
            <a:avLst/>
          </a:prstGeom>
        </p:spPr>
        <p:txBody>
          <a:bodyPr spcFirstLastPara="1" vert="horz" wrap="square" lIns="91433" tIns="45700" rIns="91433" bIns="45700" rtlCol="0" anchor="t" anchorCtr="0">
            <a:noAutofit/>
          </a:bodyPr>
          <a:lstStyle/>
          <a:p>
            <a:pPr marL="0" indent="0">
              <a:lnSpc>
                <a:spcPct val="100000"/>
              </a:lnSpc>
              <a:spcBef>
                <a:spcPts val="0"/>
              </a:spcBef>
              <a:buClr>
                <a:schemeClr val="dk1"/>
              </a:buClr>
              <a:buNone/>
            </a:pPr>
            <a:r>
              <a:rPr lang="en" sz="6400" dirty="0">
                <a:solidFill>
                  <a:srgbClr val="EF3E36"/>
                </a:solidFill>
                <a:latin typeface="Helvetica Neue Light" panose="02000403000000020004" pitchFamily="2" charset="0"/>
                <a:ea typeface="Helvetica Neue Light" panose="02000403000000020004" pitchFamily="2" charset="0"/>
                <a:cs typeface="Muli Black"/>
                <a:sym typeface="Muli Black"/>
              </a:rPr>
              <a:t>£4,298 </a:t>
            </a:r>
            <a:r>
              <a:rPr lang="en" sz="6400" dirty="0">
                <a:latin typeface="Helvetica Neue Light" panose="02000403000000020004" pitchFamily="2" charset="0"/>
                <a:ea typeface="Helvetica Neue Light" panose="02000403000000020004" pitchFamily="2" charset="0"/>
                <a:cs typeface="Muli"/>
                <a:sym typeface="Muli"/>
              </a:rPr>
              <a:t>- </a:t>
            </a:r>
            <a:r>
              <a:rPr lang="en" sz="4800" dirty="0">
                <a:latin typeface="Helvetica Neue Light" panose="02000403000000020004" pitchFamily="2" charset="0"/>
                <a:ea typeface="Helvetica Neue Light" panose="02000403000000020004" pitchFamily="2" charset="0"/>
                <a:cs typeface="Muli"/>
                <a:sym typeface="Muli"/>
              </a:rPr>
              <a:t>NHS </a:t>
            </a:r>
            <a:endParaRPr sz="4800" dirty="0">
              <a:latin typeface="Helvetica Neue Light" panose="02000403000000020004" pitchFamily="2" charset="0"/>
              <a:ea typeface="Helvetica Neue Light" panose="02000403000000020004" pitchFamily="2" charset="0"/>
              <a:cs typeface="Muli"/>
              <a:sym typeface="Muli"/>
            </a:endParaRPr>
          </a:p>
          <a:p>
            <a:pPr marL="0" indent="0">
              <a:lnSpc>
                <a:spcPct val="100000"/>
              </a:lnSpc>
              <a:spcBef>
                <a:spcPts val="2133"/>
              </a:spcBef>
              <a:buClr>
                <a:schemeClr val="dk1"/>
              </a:buClr>
              <a:buNone/>
            </a:pPr>
            <a:r>
              <a:rPr lang="en" sz="6400" dirty="0">
                <a:solidFill>
                  <a:srgbClr val="EF3E36"/>
                </a:solidFill>
                <a:latin typeface="Helvetica Neue Light" panose="02000403000000020004" pitchFamily="2" charset="0"/>
                <a:ea typeface="Helvetica Neue Light" panose="02000403000000020004" pitchFamily="2" charset="0"/>
                <a:cs typeface="Muli Black"/>
                <a:sym typeface="Muli Black"/>
              </a:rPr>
              <a:t>£2,099 </a:t>
            </a:r>
            <a:r>
              <a:rPr lang="en" sz="6400" dirty="0">
                <a:latin typeface="Helvetica Neue Light" panose="02000403000000020004" pitchFamily="2" charset="0"/>
                <a:ea typeface="Helvetica Neue Light" panose="02000403000000020004" pitchFamily="2" charset="0"/>
                <a:cs typeface="Muli"/>
                <a:sym typeface="Muli"/>
              </a:rPr>
              <a:t>- </a:t>
            </a:r>
            <a:r>
              <a:rPr lang="en" sz="4800" dirty="0">
                <a:latin typeface="Helvetica Neue Light" panose="02000403000000020004" pitchFamily="2" charset="0"/>
                <a:ea typeface="Helvetica Neue Light" panose="02000403000000020004" pitchFamily="2" charset="0"/>
                <a:cs typeface="Muli"/>
                <a:sym typeface="Muli"/>
              </a:rPr>
              <a:t>Mental Health Services</a:t>
            </a:r>
            <a:endParaRPr sz="4800" dirty="0">
              <a:latin typeface="Helvetica Neue Light" panose="02000403000000020004" pitchFamily="2" charset="0"/>
              <a:ea typeface="Helvetica Neue Light" panose="02000403000000020004" pitchFamily="2" charset="0"/>
              <a:cs typeface="Muli"/>
              <a:sym typeface="Muli"/>
            </a:endParaRPr>
          </a:p>
          <a:p>
            <a:pPr marL="0" indent="0">
              <a:lnSpc>
                <a:spcPct val="100000"/>
              </a:lnSpc>
              <a:spcBef>
                <a:spcPts val="2133"/>
              </a:spcBef>
              <a:buClr>
                <a:schemeClr val="dk1"/>
              </a:buClr>
              <a:buNone/>
            </a:pPr>
            <a:r>
              <a:rPr lang="en" sz="6400" dirty="0">
                <a:solidFill>
                  <a:srgbClr val="EF3E36"/>
                </a:solidFill>
                <a:latin typeface="Helvetica Neue Light" panose="02000403000000020004" pitchFamily="2" charset="0"/>
                <a:ea typeface="Helvetica Neue Light" panose="02000403000000020004" pitchFamily="2" charset="0"/>
                <a:cs typeface="Muli Black"/>
                <a:sym typeface="Muli Black"/>
              </a:rPr>
              <a:t>£11,991 </a:t>
            </a:r>
            <a:r>
              <a:rPr lang="en" sz="6400" dirty="0">
                <a:latin typeface="Helvetica Neue Light" panose="02000403000000020004" pitchFamily="2" charset="0"/>
                <a:ea typeface="Helvetica Neue Light" panose="02000403000000020004" pitchFamily="2" charset="0"/>
                <a:cs typeface="Muli"/>
                <a:sym typeface="Muli"/>
              </a:rPr>
              <a:t>-</a:t>
            </a:r>
            <a:r>
              <a:rPr lang="en" sz="4800" dirty="0">
                <a:latin typeface="Helvetica Neue Light" panose="02000403000000020004" pitchFamily="2" charset="0"/>
                <a:ea typeface="Helvetica Neue Light" panose="02000403000000020004" pitchFamily="2" charset="0"/>
                <a:cs typeface="Muli"/>
                <a:sym typeface="Muli"/>
              </a:rPr>
              <a:t> Criminal Justice System</a:t>
            </a:r>
            <a:endParaRPr sz="4800" dirty="0">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388461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412"/>
        <p:cNvGrpSpPr/>
        <p:nvPr/>
      </p:nvGrpSpPr>
      <p:grpSpPr>
        <a:xfrm>
          <a:off x="0" y="0"/>
          <a:ext cx="0" cy="0"/>
          <a:chOff x="0" y="0"/>
          <a:chExt cx="0" cy="0"/>
        </a:xfrm>
      </p:grpSpPr>
      <p:sp>
        <p:nvSpPr>
          <p:cNvPr id="413" name="Google Shape;413;p76"/>
          <p:cNvSpPr txBox="1">
            <a:spLocks noGrp="1"/>
          </p:cNvSpPr>
          <p:nvPr>
            <p:ph type="body" idx="1"/>
          </p:nvPr>
        </p:nvSpPr>
        <p:spPr>
          <a:xfrm>
            <a:off x="370800" y="5059419"/>
            <a:ext cx="11450400" cy="1430833"/>
          </a:xfrm>
          <a:prstGeom prst="rect">
            <a:avLst/>
          </a:prstGeom>
        </p:spPr>
        <p:txBody>
          <a:bodyPr spcFirstLastPara="1" vert="horz" wrap="square" lIns="91433" tIns="45700" rIns="91433" bIns="45700" rtlCol="0" anchor="t" anchorCtr="0">
            <a:noAutofit/>
          </a:bodyPr>
          <a:lstStyle/>
          <a:p>
            <a:pPr marL="0" indent="0">
              <a:spcBef>
                <a:spcPts val="1067"/>
              </a:spcBef>
              <a:buNone/>
            </a:pPr>
            <a:r>
              <a:rPr lang="en" sz="4000" b="1" dirty="0">
                <a:latin typeface="Helvetica Neue Light" panose="02000403000000020004" pitchFamily="2" charset="0"/>
                <a:ea typeface="Helvetica Neue Light" panose="02000403000000020004" pitchFamily="2" charset="0"/>
                <a:cs typeface="Muli ExtraBold"/>
                <a:sym typeface="Muli ExtraBold"/>
              </a:rPr>
              <a:t>A modern eco-village </a:t>
            </a:r>
            <a:endParaRPr sz="4000" b="1" dirty="0">
              <a:latin typeface="Helvetica Neue Light" panose="02000403000000020004" pitchFamily="2" charset="0"/>
              <a:ea typeface="Helvetica Neue Light" panose="02000403000000020004" pitchFamily="2" charset="0"/>
              <a:cs typeface="Muli ExtraBold"/>
              <a:sym typeface="Muli ExtraBold"/>
            </a:endParaRPr>
          </a:p>
          <a:p>
            <a:pPr marL="0" indent="0">
              <a:spcBef>
                <a:spcPts val="1067"/>
              </a:spcBef>
              <a:buClr>
                <a:schemeClr val="dk1"/>
              </a:buClr>
              <a:buSzPts val="1100"/>
              <a:buNone/>
            </a:pPr>
            <a:r>
              <a:rPr lang="en" dirty="0" err="1">
                <a:latin typeface="Helvetica Neue Light" panose="02000403000000020004" pitchFamily="2" charset="0"/>
                <a:ea typeface="Helvetica Neue Light" panose="02000403000000020004" pitchFamily="2" charset="0"/>
              </a:rPr>
              <a:t>Suderbyn</a:t>
            </a:r>
            <a:r>
              <a:rPr lang="en" dirty="0">
                <a:latin typeface="Helvetica Neue Light" panose="02000403000000020004" pitchFamily="2" charset="0"/>
                <a:ea typeface="Helvetica Neue Light" panose="02000403000000020004" pitchFamily="2" charset="0"/>
              </a:rPr>
              <a:t> | Gotland, Sweden July 2017</a:t>
            </a:r>
            <a:endParaRPr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708456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77"/>
          <p:cNvPicPr preferRelativeResize="0"/>
          <p:nvPr/>
        </p:nvPicPr>
        <p:blipFill rotWithShape="1">
          <a:blip r:embed="rId3">
            <a:alphaModFix/>
          </a:blip>
          <a:srcRect/>
          <a:stretch/>
        </p:blipFill>
        <p:spPr>
          <a:xfrm>
            <a:off x="-134681" y="-1701209"/>
            <a:ext cx="12744893" cy="9558669"/>
          </a:xfrm>
          <a:prstGeom prst="rect">
            <a:avLst/>
          </a:prstGeom>
          <a:noFill/>
          <a:ln>
            <a:noFill/>
          </a:ln>
        </p:spPr>
      </p:pic>
    </p:spTree>
    <p:extLst>
      <p:ext uri="{BB962C8B-B14F-4D97-AF65-F5344CB8AC3E}">
        <p14:creationId xmlns:p14="http://schemas.microsoft.com/office/powerpoint/2010/main" val="3108028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25" name="Google Shape;425;p7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26" name="Google Shape;426;p78"/>
          <p:cNvPicPr preferRelativeResize="0"/>
          <p:nvPr/>
        </p:nvPicPr>
        <p:blipFill rotWithShape="1">
          <a:blip r:embed="rId3">
            <a:alphaModFix/>
          </a:blip>
          <a:srcRect/>
          <a:stretch/>
        </p:blipFill>
        <p:spPr>
          <a:xfrm>
            <a:off x="0" y="-817122"/>
            <a:ext cx="12191997" cy="9144001"/>
          </a:xfrm>
          <a:prstGeom prst="rect">
            <a:avLst/>
          </a:prstGeom>
          <a:noFill/>
          <a:ln>
            <a:noFill/>
          </a:ln>
        </p:spPr>
      </p:pic>
    </p:spTree>
    <p:extLst>
      <p:ext uri="{BB962C8B-B14F-4D97-AF65-F5344CB8AC3E}">
        <p14:creationId xmlns:p14="http://schemas.microsoft.com/office/powerpoint/2010/main" val="829900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79"/>
          <p:cNvPicPr preferRelativeResize="0"/>
          <p:nvPr/>
        </p:nvPicPr>
        <p:blipFill rotWithShape="1">
          <a:blip r:embed="rId3">
            <a:alphaModFix/>
          </a:blip>
          <a:srcRect/>
          <a:stretch/>
        </p:blipFill>
        <p:spPr>
          <a:xfrm>
            <a:off x="0" y="-1548933"/>
            <a:ext cx="12191997" cy="9144001"/>
          </a:xfrm>
          <a:prstGeom prst="rect">
            <a:avLst/>
          </a:prstGeom>
          <a:noFill/>
          <a:ln>
            <a:noFill/>
          </a:ln>
        </p:spPr>
      </p:pic>
    </p:spTree>
    <p:extLst>
      <p:ext uri="{BB962C8B-B14F-4D97-AF65-F5344CB8AC3E}">
        <p14:creationId xmlns:p14="http://schemas.microsoft.com/office/powerpoint/2010/main" val="71650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80"/>
          <p:cNvPicPr preferRelativeResize="0"/>
          <p:nvPr/>
        </p:nvPicPr>
        <p:blipFill rotWithShape="1">
          <a:blip r:embed="rId3">
            <a:alphaModFix/>
          </a:blip>
          <a:srcRect/>
          <a:stretch/>
        </p:blipFill>
        <p:spPr>
          <a:xfrm>
            <a:off x="272268" y="1299801"/>
            <a:ext cx="5677865" cy="4258399"/>
          </a:xfrm>
          <a:prstGeom prst="rect">
            <a:avLst/>
          </a:prstGeom>
          <a:noFill/>
          <a:ln>
            <a:noFill/>
          </a:ln>
        </p:spPr>
      </p:pic>
      <p:pic>
        <p:nvPicPr>
          <p:cNvPr id="439" name="Google Shape;439;p80"/>
          <p:cNvPicPr preferRelativeResize="0"/>
          <p:nvPr/>
        </p:nvPicPr>
        <p:blipFill>
          <a:blip r:embed="rId4">
            <a:alphaModFix/>
          </a:blip>
          <a:stretch>
            <a:fillRect/>
          </a:stretch>
        </p:blipFill>
        <p:spPr>
          <a:xfrm>
            <a:off x="6188334" y="1299783"/>
            <a:ext cx="5677869" cy="4258443"/>
          </a:xfrm>
          <a:prstGeom prst="rect">
            <a:avLst/>
          </a:prstGeom>
          <a:noFill/>
          <a:ln>
            <a:noFill/>
          </a:ln>
        </p:spPr>
      </p:pic>
    </p:spTree>
    <p:extLst>
      <p:ext uri="{BB962C8B-B14F-4D97-AF65-F5344CB8AC3E}">
        <p14:creationId xmlns:p14="http://schemas.microsoft.com/office/powerpoint/2010/main" val="2324608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443"/>
        <p:cNvGrpSpPr/>
        <p:nvPr/>
      </p:nvGrpSpPr>
      <p:grpSpPr>
        <a:xfrm>
          <a:off x="0" y="0"/>
          <a:ext cx="0" cy="0"/>
          <a:chOff x="0" y="0"/>
          <a:chExt cx="0" cy="0"/>
        </a:xfrm>
      </p:grpSpPr>
      <p:sp>
        <p:nvSpPr>
          <p:cNvPr id="444" name="Google Shape;444;p81"/>
          <p:cNvSpPr txBox="1">
            <a:spLocks noGrp="1"/>
          </p:cNvSpPr>
          <p:nvPr>
            <p:ph type="body" idx="1"/>
          </p:nvPr>
        </p:nvSpPr>
        <p:spPr>
          <a:xfrm>
            <a:off x="415600" y="4640493"/>
            <a:ext cx="11360800" cy="1839820"/>
          </a:xfrm>
          <a:prstGeom prst="rect">
            <a:avLst/>
          </a:prstGeom>
        </p:spPr>
        <p:txBody>
          <a:bodyPr spcFirstLastPara="1" vert="horz" wrap="square" lIns="121900" tIns="121900" rIns="121900" bIns="121900" rtlCol="0" anchor="t" anchorCtr="0">
            <a:noAutofit/>
          </a:bodyPr>
          <a:lstStyle/>
          <a:p>
            <a:pPr marL="0" indent="0">
              <a:buNone/>
            </a:pPr>
            <a:r>
              <a:rPr lang="en" sz="4000" b="1" dirty="0">
                <a:solidFill>
                  <a:srgbClr val="000000"/>
                </a:solidFill>
                <a:latin typeface="Helvetica Neue Light" panose="02000403000000020004" pitchFamily="2" charset="0"/>
                <a:ea typeface="Helvetica Neue Light" panose="02000403000000020004" pitchFamily="2" charset="0"/>
                <a:cs typeface="Muli ExtraBold"/>
                <a:sym typeface="Muli ExtraBold"/>
              </a:rPr>
              <a:t>Dignity Village</a:t>
            </a:r>
            <a:endParaRPr sz="4000" b="1" dirty="0">
              <a:solidFill>
                <a:srgbClr val="000000"/>
              </a:solidFill>
              <a:latin typeface="Helvetica Neue Light" panose="02000403000000020004" pitchFamily="2" charset="0"/>
              <a:ea typeface="Helvetica Neue Light" panose="02000403000000020004" pitchFamily="2" charset="0"/>
              <a:cs typeface="Muli ExtraBold"/>
              <a:sym typeface="Muli ExtraBold"/>
            </a:endParaRPr>
          </a:p>
          <a:p>
            <a:pPr marL="0" indent="0">
              <a:spcBef>
                <a:spcPts val="2133"/>
              </a:spcBef>
              <a:spcAft>
                <a:spcPts val="2133"/>
              </a:spcAft>
              <a:buNone/>
            </a:pPr>
            <a:r>
              <a:rPr lang="en" dirty="0">
                <a:solidFill>
                  <a:srgbClr val="000000"/>
                </a:solidFill>
                <a:latin typeface="Helvetica Neue Light" panose="02000403000000020004" pitchFamily="2" charset="0"/>
                <a:ea typeface="Helvetica Neue Light" panose="02000403000000020004" pitchFamily="2" charset="0"/>
                <a:cs typeface="Muli"/>
                <a:sym typeface="Muli"/>
              </a:rPr>
              <a:t>Self-governing, self-sufficient, city sanctioned homeless community | Portland, Oregon, October 2017</a:t>
            </a:r>
            <a:endParaRPr dirty="0">
              <a:solidFill>
                <a:srgbClr val="000000"/>
              </a:solidFill>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3891246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450" name="Google Shape;450;p8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51" name="Google Shape;451;p82"/>
          <p:cNvPicPr preferRelativeResize="0"/>
          <p:nvPr/>
        </p:nvPicPr>
        <p:blipFill rotWithShape="1">
          <a:blip r:embed="rId3">
            <a:alphaModFix/>
          </a:blip>
          <a:srcRect/>
          <a:stretch/>
        </p:blipFill>
        <p:spPr>
          <a:xfrm>
            <a:off x="134101" y="0"/>
            <a:ext cx="11923801" cy="7097533"/>
          </a:xfrm>
          <a:prstGeom prst="rect">
            <a:avLst/>
          </a:prstGeom>
          <a:noFill/>
          <a:ln>
            <a:noFill/>
          </a:ln>
        </p:spPr>
      </p:pic>
    </p:spTree>
    <p:extLst>
      <p:ext uri="{BB962C8B-B14F-4D97-AF65-F5344CB8AC3E}">
        <p14:creationId xmlns:p14="http://schemas.microsoft.com/office/powerpoint/2010/main" val="579074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A56A77-047F-6943-91A9-27465CF5AF59}"/>
              </a:ext>
            </a:extLst>
          </p:cNvPr>
          <p:cNvPicPr>
            <a:picLocks noChangeAspect="1"/>
          </p:cNvPicPr>
          <p:nvPr/>
        </p:nvPicPr>
        <p:blipFill rotWithShape="1">
          <a:blip r:embed="rId2"/>
          <a:srcRect l="7735" t="8235" r="5559" b="7463"/>
          <a:stretch/>
        </p:blipFill>
        <p:spPr>
          <a:xfrm>
            <a:off x="1757264" y="148888"/>
            <a:ext cx="8677471" cy="5691674"/>
          </a:xfrm>
          <a:prstGeom prst="rect">
            <a:avLst/>
          </a:prstGeom>
        </p:spPr>
      </p:pic>
      <p:grpSp>
        <p:nvGrpSpPr>
          <p:cNvPr id="8" name="Group 7">
            <a:extLst>
              <a:ext uri="{FF2B5EF4-FFF2-40B4-BE49-F238E27FC236}">
                <a16:creationId xmlns:a16="http://schemas.microsoft.com/office/drawing/2014/main" id="{DA1510CD-6C06-884F-8FE2-35D2103E9596}"/>
              </a:ext>
            </a:extLst>
          </p:cNvPr>
          <p:cNvGrpSpPr/>
          <p:nvPr/>
        </p:nvGrpSpPr>
        <p:grpSpPr>
          <a:xfrm>
            <a:off x="215457" y="6247447"/>
            <a:ext cx="3851375" cy="520653"/>
            <a:chOff x="215457" y="6247447"/>
            <a:chExt cx="3851375" cy="520653"/>
          </a:xfrm>
        </p:grpSpPr>
        <p:sp>
          <p:nvSpPr>
            <p:cNvPr id="9" name="TextBox 8">
              <a:extLst>
                <a:ext uri="{FF2B5EF4-FFF2-40B4-BE49-F238E27FC236}">
                  <a16:creationId xmlns:a16="http://schemas.microsoft.com/office/drawing/2014/main" id="{ACD312A2-5877-0148-9E7B-D25DDC567972}"/>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0" name="Picture 9">
              <a:extLst>
                <a:ext uri="{FF2B5EF4-FFF2-40B4-BE49-F238E27FC236}">
                  <a16:creationId xmlns:a16="http://schemas.microsoft.com/office/drawing/2014/main" id="{F1E6BE53-BEA6-2D49-9522-1C71F0F2C371}"/>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4030013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83"/>
          <p:cNvPicPr preferRelativeResize="0"/>
          <p:nvPr/>
        </p:nvPicPr>
        <p:blipFill rotWithShape="1">
          <a:blip r:embed="rId3">
            <a:alphaModFix/>
          </a:blip>
          <a:srcRect/>
          <a:stretch/>
        </p:blipFill>
        <p:spPr>
          <a:xfrm>
            <a:off x="808367" y="-536734"/>
            <a:ext cx="10575267" cy="7931467"/>
          </a:xfrm>
          <a:prstGeom prst="rect">
            <a:avLst/>
          </a:prstGeom>
          <a:noFill/>
          <a:ln>
            <a:noFill/>
          </a:ln>
        </p:spPr>
      </p:pic>
    </p:spTree>
    <p:extLst>
      <p:ext uri="{BB962C8B-B14F-4D97-AF65-F5344CB8AC3E}">
        <p14:creationId xmlns:p14="http://schemas.microsoft.com/office/powerpoint/2010/main" val="1893088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84"/>
          <p:cNvPicPr preferRelativeResize="0"/>
          <p:nvPr/>
        </p:nvPicPr>
        <p:blipFill rotWithShape="1">
          <a:blip r:embed="rId3">
            <a:alphaModFix/>
          </a:blip>
          <a:srcRect/>
          <a:stretch/>
        </p:blipFill>
        <p:spPr>
          <a:xfrm>
            <a:off x="7960167" y="296868"/>
            <a:ext cx="3986500" cy="2989865"/>
          </a:xfrm>
          <a:prstGeom prst="rect">
            <a:avLst/>
          </a:prstGeom>
          <a:noFill/>
          <a:ln>
            <a:noFill/>
          </a:ln>
        </p:spPr>
      </p:pic>
      <p:pic>
        <p:nvPicPr>
          <p:cNvPr id="462" name="Google Shape;462;p84"/>
          <p:cNvPicPr preferRelativeResize="0"/>
          <p:nvPr/>
        </p:nvPicPr>
        <p:blipFill rotWithShape="1">
          <a:blip r:embed="rId4">
            <a:alphaModFix/>
          </a:blip>
          <a:srcRect/>
          <a:stretch/>
        </p:blipFill>
        <p:spPr>
          <a:xfrm>
            <a:off x="7960168" y="3623783"/>
            <a:ext cx="3986497" cy="2989883"/>
          </a:xfrm>
          <a:prstGeom prst="rect">
            <a:avLst/>
          </a:prstGeom>
          <a:noFill/>
          <a:ln>
            <a:noFill/>
          </a:ln>
        </p:spPr>
      </p:pic>
      <p:pic>
        <p:nvPicPr>
          <p:cNvPr id="463" name="Google Shape;463;p84"/>
          <p:cNvPicPr preferRelativeResize="0"/>
          <p:nvPr/>
        </p:nvPicPr>
        <p:blipFill rotWithShape="1">
          <a:blip r:embed="rId5">
            <a:alphaModFix/>
          </a:blip>
          <a:srcRect/>
          <a:stretch/>
        </p:blipFill>
        <p:spPr>
          <a:xfrm>
            <a:off x="172567" y="636234"/>
            <a:ext cx="7447403" cy="5585533"/>
          </a:xfrm>
          <a:prstGeom prst="rect">
            <a:avLst/>
          </a:prstGeom>
          <a:noFill/>
          <a:ln>
            <a:noFill/>
          </a:ln>
        </p:spPr>
      </p:pic>
    </p:spTree>
    <p:extLst>
      <p:ext uri="{BB962C8B-B14F-4D97-AF65-F5344CB8AC3E}">
        <p14:creationId xmlns:p14="http://schemas.microsoft.com/office/powerpoint/2010/main" val="14136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467"/>
        <p:cNvGrpSpPr/>
        <p:nvPr/>
      </p:nvGrpSpPr>
      <p:grpSpPr>
        <a:xfrm>
          <a:off x="0" y="0"/>
          <a:ext cx="0" cy="0"/>
          <a:chOff x="0" y="0"/>
          <a:chExt cx="0" cy="0"/>
        </a:xfrm>
      </p:grpSpPr>
      <p:sp>
        <p:nvSpPr>
          <p:cNvPr id="468" name="Google Shape;468;p85"/>
          <p:cNvSpPr txBox="1"/>
          <p:nvPr/>
        </p:nvSpPr>
        <p:spPr>
          <a:xfrm>
            <a:off x="306648" y="4204253"/>
            <a:ext cx="11578703" cy="2236304"/>
          </a:xfrm>
          <a:prstGeom prst="rect">
            <a:avLst/>
          </a:prstGeom>
          <a:noFill/>
          <a:ln>
            <a:noFill/>
          </a:ln>
        </p:spPr>
        <p:txBody>
          <a:bodyPr spcFirstLastPara="1" wrap="square" lIns="121900" tIns="121900" rIns="121900" bIns="121900" anchor="t" anchorCtr="0">
            <a:noAutofit/>
          </a:bodyPr>
          <a:lstStyle/>
          <a:p>
            <a:r>
              <a:rPr lang="en" sz="4000" b="1" dirty="0">
                <a:latin typeface="Helvetica Neue Light" panose="02000403000000020004" pitchFamily="2" charset="0"/>
                <a:ea typeface="Helvetica Neue Light" panose="02000403000000020004" pitchFamily="2" charset="0"/>
                <a:cs typeface="Muli ExtraBold"/>
                <a:sym typeface="Muli ExtraBold"/>
              </a:rPr>
              <a:t>Cohousing &amp; Co-operatives</a:t>
            </a:r>
            <a:r>
              <a:rPr lang="en" sz="4000" b="1" dirty="0">
                <a:latin typeface="Helvetica Neue Light" panose="02000403000000020004" pitchFamily="2" charset="0"/>
                <a:ea typeface="Helvetica Neue Light" panose="02000403000000020004" pitchFamily="2" charset="0"/>
                <a:cs typeface="Muli"/>
                <a:sym typeface="Muli"/>
              </a:rPr>
              <a:t> </a:t>
            </a:r>
            <a:endParaRPr sz="4000" b="1" dirty="0">
              <a:latin typeface="Helvetica Neue Light" panose="02000403000000020004" pitchFamily="2" charset="0"/>
              <a:ea typeface="Helvetica Neue Light" panose="02000403000000020004" pitchFamily="2" charset="0"/>
              <a:cs typeface="Muli"/>
              <a:sym typeface="Muli"/>
            </a:endParaRPr>
          </a:p>
          <a:p>
            <a:endParaRPr sz="4000" dirty="0">
              <a:latin typeface="Helvetica Neue Light" panose="02000403000000020004" pitchFamily="2" charset="0"/>
              <a:ea typeface="Helvetica Neue Light" panose="02000403000000020004" pitchFamily="2" charset="0"/>
              <a:cs typeface="Muli"/>
              <a:sym typeface="Muli"/>
            </a:endParaRPr>
          </a:p>
          <a:p>
            <a:r>
              <a:rPr lang="en" sz="2800" dirty="0" err="1">
                <a:latin typeface="Helvetica Neue Light" panose="02000403000000020004" pitchFamily="2" charset="0"/>
                <a:ea typeface="Helvetica Neue Light" panose="02000403000000020004" pitchFamily="2" charset="0"/>
                <a:cs typeface="Muli"/>
                <a:sym typeface="Muli"/>
              </a:rPr>
              <a:t>Spreefeld</a:t>
            </a:r>
            <a:r>
              <a:rPr lang="en" sz="2800" dirty="0">
                <a:latin typeface="Helvetica Neue Light" panose="02000403000000020004" pitchFamily="2" charset="0"/>
                <a:ea typeface="Helvetica Neue Light" panose="02000403000000020004" pitchFamily="2" charset="0"/>
                <a:cs typeface="Muli"/>
                <a:sym typeface="Muli"/>
              </a:rPr>
              <a:t>, Berlin / </a:t>
            </a:r>
            <a:r>
              <a:rPr lang="en" sz="2800" dirty="0" err="1">
                <a:latin typeface="Helvetica Neue Light" panose="02000403000000020004" pitchFamily="2" charset="0"/>
                <a:ea typeface="Helvetica Neue Light" panose="02000403000000020004" pitchFamily="2" charset="0"/>
                <a:cs typeface="Muli"/>
                <a:sym typeface="Muli"/>
              </a:rPr>
              <a:t>Yorspace</a:t>
            </a:r>
            <a:r>
              <a:rPr lang="en" sz="2800" dirty="0">
                <a:latin typeface="Helvetica Neue Light" panose="02000403000000020004" pitchFamily="2" charset="0"/>
                <a:ea typeface="Helvetica Neue Light" panose="02000403000000020004" pitchFamily="2" charset="0"/>
                <a:cs typeface="Muli"/>
                <a:sym typeface="Muli"/>
              </a:rPr>
              <a:t>, York / SOA, Dublin / </a:t>
            </a:r>
          </a:p>
          <a:p>
            <a:r>
              <a:rPr lang="en" sz="2800" dirty="0">
                <a:latin typeface="Helvetica Neue Light" panose="02000403000000020004" pitchFamily="2" charset="0"/>
                <a:ea typeface="Helvetica Neue Light" panose="02000403000000020004" pitchFamily="2" charset="0"/>
                <a:cs typeface="Muli"/>
                <a:sym typeface="Muli"/>
              </a:rPr>
              <a:t>Cohousing connections, N.I.</a:t>
            </a:r>
            <a:endParaRPr sz="2800" dirty="0">
              <a:latin typeface="Helvetica Neue Light" panose="02000403000000020004" pitchFamily="2" charset="0"/>
              <a:ea typeface="Helvetica Neue Light" panose="02000403000000020004" pitchFamily="2" charset="0"/>
              <a:cs typeface="Muli"/>
              <a:sym typeface="Muli"/>
            </a:endParaRPr>
          </a:p>
        </p:txBody>
      </p:sp>
    </p:spTree>
    <p:extLst>
      <p:ext uri="{BB962C8B-B14F-4D97-AF65-F5344CB8AC3E}">
        <p14:creationId xmlns:p14="http://schemas.microsoft.com/office/powerpoint/2010/main" val="2807557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86" descr="Image result for spreefeld berlin"/>
          <p:cNvPicPr preferRelativeResize="0"/>
          <p:nvPr/>
        </p:nvPicPr>
        <p:blipFill>
          <a:blip r:embed="rId3">
            <a:alphaModFix/>
          </a:blip>
          <a:stretch>
            <a:fillRect/>
          </a:stretch>
        </p:blipFill>
        <p:spPr>
          <a:xfrm>
            <a:off x="202601" y="1408151"/>
            <a:ext cx="5707233" cy="4041700"/>
          </a:xfrm>
          <a:prstGeom prst="rect">
            <a:avLst/>
          </a:prstGeom>
          <a:noFill/>
          <a:ln>
            <a:noFill/>
          </a:ln>
        </p:spPr>
      </p:pic>
      <p:pic>
        <p:nvPicPr>
          <p:cNvPr id="474" name="Google Shape;474;p86" descr="Image result for spreefeld berlin"/>
          <p:cNvPicPr preferRelativeResize="0"/>
          <p:nvPr/>
        </p:nvPicPr>
        <p:blipFill>
          <a:blip r:embed="rId4">
            <a:alphaModFix/>
          </a:blip>
          <a:stretch>
            <a:fillRect/>
          </a:stretch>
        </p:blipFill>
        <p:spPr>
          <a:xfrm>
            <a:off x="6174201" y="1410584"/>
            <a:ext cx="5707233" cy="4036837"/>
          </a:xfrm>
          <a:prstGeom prst="rect">
            <a:avLst/>
          </a:prstGeom>
          <a:noFill/>
          <a:ln>
            <a:noFill/>
          </a:ln>
        </p:spPr>
      </p:pic>
    </p:spTree>
    <p:extLst>
      <p:ext uri="{BB962C8B-B14F-4D97-AF65-F5344CB8AC3E}">
        <p14:creationId xmlns:p14="http://schemas.microsoft.com/office/powerpoint/2010/main" val="2338495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87"/>
          <p:cNvPicPr preferRelativeResize="0"/>
          <p:nvPr/>
        </p:nvPicPr>
        <p:blipFill>
          <a:blip r:embed="rId3">
            <a:alphaModFix/>
          </a:blip>
          <a:stretch>
            <a:fillRect/>
          </a:stretch>
        </p:blipFill>
        <p:spPr>
          <a:xfrm>
            <a:off x="3032100" y="0"/>
            <a:ext cx="6127800" cy="8582599"/>
          </a:xfrm>
          <a:prstGeom prst="rect">
            <a:avLst/>
          </a:prstGeom>
          <a:noFill/>
          <a:ln>
            <a:noFill/>
          </a:ln>
        </p:spPr>
      </p:pic>
    </p:spTree>
    <p:extLst>
      <p:ext uri="{BB962C8B-B14F-4D97-AF65-F5344CB8AC3E}">
        <p14:creationId xmlns:p14="http://schemas.microsoft.com/office/powerpoint/2010/main" val="3593733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88"/>
          <p:cNvPicPr preferRelativeResize="0"/>
          <p:nvPr/>
        </p:nvPicPr>
        <p:blipFill rotWithShape="1">
          <a:blip r:embed="rId3">
            <a:alphaModFix/>
          </a:blip>
          <a:srcRect/>
          <a:stretch/>
        </p:blipFill>
        <p:spPr>
          <a:xfrm>
            <a:off x="3695430" y="1028438"/>
            <a:ext cx="4801133" cy="4801133"/>
          </a:xfrm>
          <a:prstGeom prst="rect">
            <a:avLst/>
          </a:prstGeom>
          <a:noFill/>
          <a:ln>
            <a:noFill/>
          </a:ln>
        </p:spPr>
      </p:pic>
    </p:spTree>
    <p:extLst>
      <p:ext uri="{BB962C8B-B14F-4D97-AF65-F5344CB8AC3E}">
        <p14:creationId xmlns:p14="http://schemas.microsoft.com/office/powerpoint/2010/main" val="168707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488"/>
        <p:cNvGrpSpPr/>
        <p:nvPr/>
      </p:nvGrpSpPr>
      <p:grpSpPr>
        <a:xfrm>
          <a:off x="0" y="0"/>
          <a:ext cx="0" cy="0"/>
          <a:chOff x="0" y="0"/>
          <a:chExt cx="0" cy="0"/>
        </a:xfrm>
      </p:grpSpPr>
      <p:sp>
        <p:nvSpPr>
          <p:cNvPr id="489" name="Google Shape;489;p89"/>
          <p:cNvSpPr txBox="1"/>
          <p:nvPr/>
        </p:nvSpPr>
        <p:spPr>
          <a:xfrm>
            <a:off x="439569" y="4570072"/>
            <a:ext cx="10964191" cy="3227200"/>
          </a:xfrm>
          <a:prstGeom prst="rect">
            <a:avLst/>
          </a:prstGeom>
          <a:noFill/>
          <a:ln>
            <a:noFill/>
          </a:ln>
        </p:spPr>
        <p:txBody>
          <a:bodyPr spcFirstLastPara="1" wrap="square" lIns="121900" tIns="121900" rIns="121900" bIns="121900" anchor="t" anchorCtr="0">
            <a:noAutofit/>
          </a:bodyPr>
          <a:lstStyle/>
          <a:p>
            <a:r>
              <a:rPr lang="en" sz="4000" b="1" dirty="0">
                <a:latin typeface="Helvetica Neue Light" panose="02000403000000020004" pitchFamily="2" charset="0"/>
                <a:ea typeface="Helvetica Neue Light" panose="02000403000000020004" pitchFamily="2" charset="0"/>
                <a:cs typeface="Muli ExtraBold"/>
                <a:sym typeface="Muli ExtraBold"/>
              </a:rPr>
              <a:t>Homeless Veteran Village </a:t>
            </a:r>
          </a:p>
          <a:p>
            <a:endParaRPr sz="4000" b="1" dirty="0">
              <a:latin typeface="Helvetica Neue Light" panose="02000403000000020004" pitchFamily="2" charset="0"/>
              <a:ea typeface="Helvetica Neue Light" panose="02000403000000020004" pitchFamily="2" charset="0"/>
              <a:cs typeface="Muli ExtraBold"/>
              <a:sym typeface="Muli ExtraBold"/>
            </a:endParaRPr>
          </a:p>
          <a:p>
            <a:r>
              <a:rPr lang="en" sz="2800" dirty="0">
                <a:latin typeface="Helvetica Neue Light" panose="02000403000000020004" pitchFamily="2" charset="0"/>
                <a:ea typeface="Helvetica Neue Light" panose="02000403000000020004" pitchFamily="2" charset="0"/>
              </a:rPr>
              <a:t>Centre for Public Interest Design | Portland Oregon October 2017</a:t>
            </a:r>
            <a:endParaRPr sz="28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017094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90"/>
          <p:cNvPicPr preferRelativeResize="0"/>
          <p:nvPr/>
        </p:nvPicPr>
        <p:blipFill rotWithShape="1">
          <a:blip r:embed="rId3">
            <a:alphaModFix/>
          </a:blip>
          <a:srcRect/>
          <a:stretch/>
        </p:blipFill>
        <p:spPr>
          <a:xfrm>
            <a:off x="-138516" y="-87266"/>
            <a:ext cx="12469032" cy="8329300"/>
          </a:xfrm>
          <a:prstGeom prst="rect">
            <a:avLst/>
          </a:prstGeom>
          <a:noFill/>
          <a:ln>
            <a:noFill/>
          </a:ln>
        </p:spPr>
      </p:pic>
    </p:spTree>
    <p:extLst>
      <p:ext uri="{BB962C8B-B14F-4D97-AF65-F5344CB8AC3E}">
        <p14:creationId xmlns:p14="http://schemas.microsoft.com/office/powerpoint/2010/main" val="3891385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91"/>
          <p:cNvPicPr preferRelativeResize="0"/>
          <p:nvPr/>
        </p:nvPicPr>
        <p:blipFill rotWithShape="1">
          <a:blip r:embed="rId3">
            <a:alphaModFix/>
          </a:blip>
          <a:srcRect/>
          <a:stretch/>
        </p:blipFill>
        <p:spPr>
          <a:xfrm>
            <a:off x="1528084" y="0"/>
            <a:ext cx="9135840" cy="6858000"/>
          </a:xfrm>
          <a:prstGeom prst="rect">
            <a:avLst/>
          </a:prstGeom>
          <a:noFill/>
          <a:ln>
            <a:noFill/>
          </a:ln>
        </p:spPr>
      </p:pic>
    </p:spTree>
    <p:extLst>
      <p:ext uri="{BB962C8B-B14F-4D97-AF65-F5344CB8AC3E}">
        <p14:creationId xmlns:p14="http://schemas.microsoft.com/office/powerpoint/2010/main" val="3868637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60786-216B-2B47-86D7-766695A7F4F9}"/>
              </a:ext>
            </a:extLst>
          </p:cNvPr>
          <p:cNvSpPr/>
          <p:nvPr/>
        </p:nvSpPr>
        <p:spPr>
          <a:xfrm>
            <a:off x="6609515" y="3864674"/>
            <a:ext cx="5442189" cy="2062103"/>
          </a:xfrm>
          <a:prstGeom prst="rect">
            <a:avLst/>
          </a:prstGeom>
        </p:spPr>
        <p:txBody>
          <a:bodyPr wrap="square">
            <a:spAutoFit/>
          </a:bodyPr>
          <a:lstStyle/>
          <a:p>
            <a:r>
              <a:rPr lang="en-GB" sz="1600" b="1" dirty="0">
                <a:effectLst/>
                <a:latin typeface="Helvetica Neue Light" panose="02000403000000020004" pitchFamily="2" charset="0"/>
                <a:ea typeface="Helvetica Neue Light" panose="02000403000000020004" pitchFamily="2" charset="0"/>
              </a:rPr>
              <a:t>Trial 1 (2019): Small Living</a:t>
            </a:r>
          </a:p>
          <a:p>
            <a:endParaRPr lang="en-GB" sz="1600" dirty="0">
              <a:effectLst/>
              <a:latin typeface="Helvetica Neue Light" panose="02000403000000020004" pitchFamily="2" charset="0"/>
              <a:ea typeface="Helvetica Neue Light" panose="02000403000000020004" pitchFamily="2" charset="0"/>
            </a:endParaRPr>
          </a:p>
          <a:p>
            <a:r>
              <a:rPr lang="en-GB" sz="1600" dirty="0">
                <a:effectLst/>
                <a:latin typeface="Helvetica Neue Thin" panose="020B0403020202020204" pitchFamily="34" charset="0"/>
                <a:ea typeface="Helvetica Neue Thin" panose="020B0403020202020204" pitchFamily="34" charset="0"/>
              </a:rPr>
              <a:t>This trial aims to bring together a community of interested organisations and individuals interested in tiny homes. We have formed Tiny Homes</a:t>
            </a:r>
          </a:p>
          <a:p>
            <a:endParaRPr lang="en-GB" sz="1600" dirty="0">
              <a:effectLst/>
              <a:latin typeface="Helvetica Neue Thin" panose="020B0403020202020204" pitchFamily="34" charset="0"/>
              <a:ea typeface="Helvetica Neue Thin" panose="020B0403020202020204" pitchFamily="34" charset="0"/>
            </a:endParaRPr>
          </a:p>
          <a:p>
            <a:r>
              <a:rPr lang="en-GB" sz="1600" dirty="0">
                <a:effectLst/>
                <a:latin typeface="Helvetica Neue Thin" panose="020B0403020202020204" pitchFamily="34" charset="0"/>
                <a:ea typeface="Helvetica Neue Thin" panose="020B0403020202020204" pitchFamily="34" charset="0"/>
              </a:rPr>
              <a:t>Community Belfast, a collective of three charities and over 40 individuals interested in this type of housing.</a:t>
            </a:r>
          </a:p>
        </p:txBody>
      </p:sp>
      <p:pic>
        <p:nvPicPr>
          <p:cNvPr id="8" name="Picture 7">
            <a:extLst>
              <a:ext uri="{FF2B5EF4-FFF2-40B4-BE49-F238E27FC236}">
                <a16:creationId xmlns:a16="http://schemas.microsoft.com/office/drawing/2014/main" id="{DBDE44EA-9139-3449-8EE6-601E35FBF78E}"/>
              </a:ext>
            </a:extLst>
          </p:cNvPr>
          <p:cNvPicPr>
            <a:picLocks noChangeAspect="1"/>
          </p:cNvPicPr>
          <p:nvPr/>
        </p:nvPicPr>
        <p:blipFill>
          <a:blip r:embed="rId2"/>
          <a:stretch>
            <a:fillRect/>
          </a:stretch>
        </p:blipFill>
        <p:spPr>
          <a:xfrm>
            <a:off x="919661" y="148888"/>
            <a:ext cx="4837554" cy="5765304"/>
          </a:xfrm>
          <a:prstGeom prst="rect">
            <a:avLst/>
          </a:prstGeom>
        </p:spPr>
      </p:pic>
      <p:grpSp>
        <p:nvGrpSpPr>
          <p:cNvPr id="5" name="Group 4">
            <a:extLst>
              <a:ext uri="{FF2B5EF4-FFF2-40B4-BE49-F238E27FC236}">
                <a16:creationId xmlns:a16="http://schemas.microsoft.com/office/drawing/2014/main" id="{A352DFDE-BDC7-E242-910A-D46145F8FFD3}"/>
              </a:ext>
            </a:extLst>
          </p:cNvPr>
          <p:cNvGrpSpPr/>
          <p:nvPr/>
        </p:nvGrpSpPr>
        <p:grpSpPr>
          <a:xfrm>
            <a:off x="215457" y="6247447"/>
            <a:ext cx="3851375" cy="520653"/>
            <a:chOff x="215457" y="6247447"/>
            <a:chExt cx="3851375" cy="520653"/>
          </a:xfrm>
        </p:grpSpPr>
        <p:sp>
          <p:nvSpPr>
            <p:cNvPr id="6" name="TextBox 5">
              <a:extLst>
                <a:ext uri="{FF2B5EF4-FFF2-40B4-BE49-F238E27FC236}">
                  <a16:creationId xmlns:a16="http://schemas.microsoft.com/office/drawing/2014/main" id="{E166105D-AA99-BB4B-9C61-EC60253456BA}"/>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7" name="Picture 6">
              <a:extLst>
                <a:ext uri="{FF2B5EF4-FFF2-40B4-BE49-F238E27FC236}">
                  <a16:creationId xmlns:a16="http://schemas.microsoft.com/office/drawing/2014/main" id="{79588E8E-FAEF-E245-86E3-AD03E5B5B3AC}"/>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320424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4;p52">
            <a:extLst>
              <a:ext uri="{FF2B5EF4-FFF2-40B4-BE49-F238E27FC236}">
                <a16:creationId xmlns:a16="http://schemas.microsoft.com/office/drawing/2014/main" id="{029176E9-54E1-C949-9539-7AD01E081E53}"/>
              </a:ext>
            </a:extLst>
          </p:cNvPr>
          <p:cNvPicPr preferRelativeResize="0"/>
          <p:nvPr/>
        </p:nvPicPr>
        <p:blipFill rotWithShape="1">
          <a:blip r:embed="rId2">
            <a:alphaModFix/>
          </a:blip>
          <a:srcRect l="1823" t="2171" r="2226"/>
          <a:stretch/>
        </p:blipFill>
        <p:spPr>
          <a:xfrm>
            <a:off x="1793639" y="148888"/>
            <a:ext cx="6397253" cy="6255523"/>
          </a:xfrm>
          <a:prstGeom prst="rect">
            <a:avLst/>
          </a:prstGeom>
          <a:noFill/>
          <a:ln>
            <a:noFill/>
          </a:ln>
        </p:spPr>
      </p:pic>
      <p:sp>
        <p:nvSpPr>
          <p:cNvPr id="6" name="Rectangle 5">
            <a:extLst>
              <a:ext uri="{FF2B5EF4-FFF2-40B4-BE49-F238E27FC236}">
                <a16:creationId xmlns:a16="http://schemas.microsoft.com/office/drawing/2014/main" id="{9E1EA776-977F-A448-A916-26C55F6A0FFB}"/>
              </a:ext>
            </a:extLst>
          </p:cNvPr>
          <p:cNvSpPr/>
          <p:nvPr/>
        </p:nvSpPr>
        <p:spPr>
          <a:xfrm>
            <a:off x="8859672" y="5662672"/>
            <a:ext cx="2182649" cy="584775"/>
          </a:xfrm>
          <a:prstGeom prst="rect">
            <a:avLst/>
          </a:prstGeom>
        </p:spPr>
        <p:txBody>
          <a:bodyPr wrap="none">
            <a:spAutoFit/>
          </a:bodyPr>
          <a:lstStyle/>
          <a:p>
            <a:pPr lvl="0"/>
            <a:r>
              <a:rPr lang="en-GB" dirty="0">
                <a:latin typeface="Helvetica Neue Light" panose="02000403000000020004" pitchFamily="2" charset="0"/>
                <a:ea typeface="Helvetica Neue Light" panose="02000403000000020004" pitchFamily="2" charset="0"/>
                <a:cs typeface="Helvetica Neue" panose="02000503000000020004" pitchFamily="2" charset="0"/>
                <a:sym typeface="Muli"/>
              </a:rPr>
              <a:t>Parvin Gordian Knot</a:t>
            </a:r>
          </a:p>
          <a:p>
            <a:pPr lvl="0"/>
            <a:r>
              <a:rPr lang="en-GB" sz="1400" dirty="0">
                <a:latin typeface="Helvetica Neue Light" panose="02000403000000020004" pitchFamily="2" charset="0"/>
                <a:ea typeface="Helvetica Neue Light" panose="02000403000000020004" pitchFamily="2" charset="0"/>
                <a:cs typeface="Muli"/>
                <a:sym typeface="Muli"/>
              </a:rPr>
              <a:t>Source: Alistair Parvin</a:t>
            </a:r>
          </a:p>
        </p:txBody>
      </p:sp>
      <p:grpSp>
        <p:nvGrpSpPr>
          <p:cNvPr id="10" name="Group 9">
            <a:extLst>
              <a:ext uri="{FF2B5EF4-FFF2-40B4-BE49-F238E27FC236}">
                <a16:creationId xmlns:a16="http://schemas.microsoft.com/office/drawing/2014/main" id="{519E14BA-2DA9-FF45-BC75-C74755F8A58D}"/>
              </a:ext>
            </a:extLst>
          </p:cNvPr>
          <p:cNvGrpSpPr/>
          <p:nvPr/>
        </p:nvGrpSpPr>
        <p:grpSpPr>
          <a:xfrm>
            <a:off x="215457" y="6247447"/>
            <a:ext cx="3851375" cy="520653"/>
            <a:chOff x="215457" y="6247447"/>
            <a:chExt cx="3851375" cy="520653"/>
          </a:xfrm>
        </p:grpSpPr>
        <p:sp>
          <p:nvSpPr>
            <p:cNvPr id="11" name="TextBox 10">
              <a:extLst>
                <a:ext uri="{FF2B5EF4-FFF2-40B4-BE49-F238E27FC236}">
                  <a16:creationId xmlns:a16="http://schemas.microsoft.com/office/drawing/2014/main" id="{3E7138EF-16C3-7F42-B002-F5D7609D502D}"/>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2" name="Picture 11">
              <a:extLst>
                <a:ext uri="{FF2B5EF4-FFF2-40B4-BE49-F238E27FC236}">
                  <a16:creationId xmlns:a16="http://schemas.microsoft.com/office/drawing/2014/main" id="{D2CE5A55-8F10-3441-BE67-835FA670EB9F}"/>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1079730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03944-FEA5-D54C-AC35-340D277631BC}"/>
              </a:ext>
            </a:extLst>
          </p:cNvPr>
          <p:cNvPicPr>
            <a:picLocks/>
          </p:cNvPicPr>
          <p:nvPr/>
        </p:nvPicPr>
        <p:blipFill rotWithShape="1">
          <a:blip r:embed="rId2"/>
          <a:srcRect l="24780" r="219"/>
          <a:stretch/>
        </p:blipFill>
        <p:spPr>
          <a:xfrm>
            <a:off x="8377382" y="1329238"/>
            <a:ext cx="3718262" cy="3718262"/>
          </a:xfrm>
          <a:prstGeom prst="ellipse">
            <a:avLst/>
          </a:prstGeom>
          <a:ln w="38100">
            <a:noFill/>
            <a:prstDash val="dash"/>
          </a:ln>
        </p:spPr>
      </p:pic>
      <p:pic>
        <p:nvPicPr>
          <p:cNvPr id="6" name="Picture 5">
            <a:extLst>
              <a:ext uri="{FF2B5EF4-FFF2-40B4-BE49-F238E27FC236}">
                <a16:creationId xmlns:a16="http://schemas.microsoft.com/office/drawing/2014/main" id="{0DC0AD17-DEB0-4645-9900-7A496BCD6395}"/>
              </a:ext>
            </a:extLst>
          </p:cNvPr>
          <p:cNvPicPr>
            <a:picLocks/>
          </p:cNvPicPr>
          <p:nvPr/>
        </p:nvPicPr>
        <p:blipFill rotWithShape="1">
          <a:blip r:embed="rId3"/>
          <a:srcRect l="240" t="11902" r="2851" b="16168"/>
          <a:stretch/>
        </p:blipFill>
        <p:spPr>
          <a:xfrm>
            <a:off x="215457" y="1329239"/>
            <a:ext cx="3718261" cy="3718261"/>
          </a:xfrm>
          <a:prstGeom prst="ellipse">
            <a:avLst/>
          </a:prstGeom>
          <a:ln w="38100">
            <a:noFill/>
            <a:prstDash val="dash"/>
          </a:ln>
        </p:spPr>
      </p:pic>
      <p:pic>
        <p:nvPicPr>
          <p:cNvPr id="7" name="Picture 6">
            <a:extLst>
              <a:ext uri="{FF2B5EF4-FFF2-40B4-BE49-F238E27FC236}">
                <a16:creationId xmlns:a16="http://schemas.microsoft.com/office/drawing/2014/main" id="{7CFE45FB-0C1E-7A43-A201-517FBAB9C3D4}"/>
              </a:ext>
            </a:extLst>
          </p:cNvPr>
          <p:cNvPicPr>
            <a:picLocks/>
          </p:cNvPicPr>
          <p:nvPr/>
        </p:nvPicPr>
        <p:blipFill rotWithShape="1">
          <a:blip r:embed="rId4"/>
          <a:srcRect l="273" r="273"/>
          <a:stretch/>
        </p:blipFill>
        <p:spPr>
          <a:xfrm>
            <a:off x="4306560" y="1329238"/>
            <a:ext cx="3697980" cy="3697980"/>
          </a:xfrm>
          <a:prstGeom prst="ellipse">
            <a:avLst/>
          </a:prstGeom>
          <a:ln w="38100">
            <a:noFill/>
            <a:prstDash val="dash"/>
          </a:ln>
        </p:spPr>
      </p:pic>
      <p:sp>
        <p:nvSpPr>
          <p:cNvPr id="8" name="Rectangle 7">
            <a:extLst>
              <a:ext uri="{FF2B5EF4-FFF2-40B4-BE49-F238E27FC236}">
                <a16:creationId xmlns:a16="http://schemas.microsoft.com/office/drawing/2014/main" id="{7B245F48-8FCD-1848-83DA-23A89C6C7C93}"/>
              </a:ext>
            </a:extLst>
          </p:cNvPr>
          <p:cNvSpPr/>
          <p:nvPr/>
        </p:nvSpPr>
        <p:spPr>
          <a:xfrm>
            <a:off x="1007684" y="3001317"/>
            <a:ext cx="2133805" cy="523220"/>
          </a:xfrm>
          <a:prstGeom prst="rect">
            <a:avLst/>
          </a:prstGeom>
        </p:spPr>
        <p:txBody>
          <a:bodyPr wrap="square">
            <a:spAutoFit/>
          </a:bodyPr>
          <a:lstStyle/>
          <a:p>
            <a:pPr algn="ctr"/>
            <a:r>
              <a:rPr lang="en-GB"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LEARN</a:t>
            </a:r>
            <a:endParaRPr lang="en-GB" sz="2800" b="1"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0CF717ED-9A4B-1E4A-9860-83FCFF88D1A5}"/>
              </a:ext>
            </a:extLst>
          </p:cNvPr>
          <p:cNvSpPr/>
          <p:nvPr/>
        </p:nvSpPr>
        <p:spPr>
          <a:xfrm>
            <a:off x="5088647" y="3001317"/>
            <a:ext cx="2133805" cy="523220"/>
          </a:xfrm>
          <a:prstGeom prst="rect">
            <a:avLst/>
          </a:prstGeom>
        </p:spPr>
        <p:txBody>
          <a:bodyPr wrap="square">
            <a:spAutoFit/>
          </a:bodyPr>
          <a:lstStyle/>
          <a:p>
            <a:pPr algn="ctr"/>
            <a:r>
              <a:rPr lang="en-GB"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BUILD</a:t>
            </a:r>
            <a:endParaRPr lang="en-GB" sz="2800" b="1"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BA3E5478-5E05-7748-B758-BD28E77C063A}"/>
              </a:ext>
            </a:extLst>
          </p:cNvPr>
          <p:cNvSpPr/>
          <p:nvPr/>
        </p:nvSpPr>
        <p:spPr>
          <a:xfrm>
            <a:off x="9169611" y="3001317"/>
            <a:ext cx="2133805" cy="523220"/>
          </a:xfrm>
          <a:prstGeom prst="rect">
            <a:avLst/>
          </a:prstGeom>
        </p:spPr>
        <p:txBody>
          <a:bodyPr wrap="square">
            <a:spAutoFit/>
          </a:bodyPr>
          <a:lstStyle/>
          <a:p>
            <a:pPr algn="ctr"/>
            <a:r>
              <a:rPr lang="en-GB"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SHARE</a:t>
            </a:r>
            <a:endParaRPr lang="en-GB" sz="2800" b="1"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1" name="Group 10">
            <a:extLst>
              <a:ext uri="{FF2B5EF4-FFF2-40B4-BE49-F238E27FC236}">
                <a16:creationId xmlns:a16="http://schemas.microsoft.com/office/drawing/2014/main" id="{9B0CD944-D82E-3141-A8AA-1B4E850A8D16}"/>
              </a:ext>
            </a:extLst>
          </p:cNvPr>
          <p:cNvGrpSpPr/>
          <p:nvPr/>
        </p:nvGrpSpPr>
        <p:grpSpPr>
          <a:xfrm>
            <a:off x="215457" y="6247447"/>
            <a:ext cx="3851375" cy="520653"/>
            <a:chOff x="215457" y="6247447"/>
            <a:chExt cx="3851375" cy="520653"/>
          </a:xfrm>
        </p:grpSpPr>
        <p:sp>
          <p:nvSpPr>
            <p:cNvPr id="12" name="TextBox 11">
              <a:extLst>
                <a:ext uri="{FF2B5EF4-FFF2-40B4-BE49-F238E27FC236}">
                  <a16:creationId xmlns:a16="http://schemas.microsoft.com/office/drawing/2014/main" id="{3BDE06A8-938D-7E48-99C5-82175CE68218}"/>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3" name="Picture 12">
              <a:extLst>
                <a:ext uri="{FF2B5EF4-FFF2-40B4-BE49-F238E27FC236}">
                  <a16:creationId xmlns:a16="http://schemas.microsoft.com/office/drawing/2014/main" id="{35226768-AC22-3A4D-916D-870321DBC3E6}"/>
                </a:ext>
              </a:extLst>
            </p:cNvPr>
            <p:cNvPicPr>
              <a:picLocks noChangeAspect="1"/>
            </p:cNvPicPr>
            <p:nvPr/>
          </p:nvPicPr>
          <p:blipFill rotWithShape="1">
            <a:blip r:embed="rId5"/>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491290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60786-216B-2B47-86D7-766695A7F4F9}"/>
              </a:ext>
            </a:extLst>
          </p:cNvPr>
          <p:cNvSpPr/>
          <p:nvPr/>
        </p:nvSpPr>
        <p:spPr>
          <a:xfrm>
            <a:off x="6600856" y="1130530"/>
            <a:ext cx="5442189" cy="2123658"/>
          </a:xfrm>
          <a:prstGeom prst="rect">
            <a:avLst/>
          </a:prstGeom>
        </p:spPr>
        <p:txBody>
          <a:bodyPr wrap="square">
            <a:spAutoFit/>
          </a:bodyPr>
          <a:lstStyle/>
          <a:p>
            <a:r>
              <a:rPr lang="en-GB" sz="1600" b="1" dirty="0">
                <a:latin typeface="Helvetica Neue Light" panose="02000403000000020004" pitchFamily="2" charset="0"/>
                <a:ea typeface="Helvetica Neue Light" panose="02000403000000020004" pitchFamily="2" charset="0"/>
              </a:rPr>
              <a:t>Trial 2 (2019): Matched Savings</a:t>
            </a:r>
          </a:p>
          <a:p>
            <a:endParaRPr lang="en-GB" sz="1600" dirty="0">
              <a:latin typeface="Helvetica Neue Light" panose="02000403000000020004" pitchFamily="2" charset="0"/>
              <a:ea typeface="Helvetica Neue Light" panose="02000403000000020004" pitchFamily="2" charset="0"/>
            </a:endParaRPr>
          </a:p>
          <a:p>
            <a:r>
              <a:rPr lang="en-GB" sz="1600" dirty="0">
                <a:latin typeface="Helvetica Neue Thin" panose="020B0403020202020204" pitchFamily="34" charset="0"/>
                <a:ea typeface="Helvetica Neue Thin" panose="020B0403020202020204" pitchFamily="34" charset="0"/>
              </a:rPr>
              <a:t>This trial aids those in supported housing to save</a:t>
            </a:r>
          </a:p>
          <a:p>
            <a:r>
              <a:rPr lang="en-GB" sz="1600" dirty="0">
                <a:latin typeface="Helvetica Neue Thin" panose="020B0403020202020204" pitchFamily="34" charset="0"/>
                <a:ea typeface="Helvetica Neue Thin" panose="020B0403020202020204" pitchFamily="34" charset="0"/>
              </a:rPr>
              <a:t>for entering into the private rental sector. Over</a:t>
            </a:r>
          </a:p>
          <a:p>
            <a:r>
              <a:rPr lang="en-GB" sz="1600" dirty="0">
                <a:latin typeface="Helvetica Neue Thin" panose="020B0403020202020204" pitchFamily="34" charset="0"/>
                <a:ea typeface="Helvetica Neue Thin" panose="020B0403020202020204" pitchFamily="34" charset="0"/>
              </a:rPr>
              <a:t>three months, six individuals will save small</a:t>
            </a:r>
          </a:p>
          <a:p>
            <a:r>
              <a:rPr lang="en-GB" sz="1600" dirty="0">
                <a:latin typeface="Helvetica Neue Thin" panose="020B0403020202020204" pitchFamily="34" charset="0"/>
                <a:ea typeface="Helvetica Neue Thin" panose="020B0403020202020204" pitchFamily="34" charset="0"/>
              </a:rPr>
              <a:t>amounts of money and this will be matched by</a:t>
            </a:r>
          </a:p>
          <a:p>
            <a:r>
              <a:rPr lang="en-GB" sz="1600" dirty="0">
                <a:latin typeface="Helvetica Neue Thin" panose="020B0403020202020204" pitchFamily="34" charset="0"/>
                <a:ea typeface="Helvetica Neue Thin" panose="020B0403020202020204" pitchFamily="34" charset="0"/>
              </a:rPr>
              <a:t>BHL. The savings can be used for deposits, white</a:t>
            </a:r>
          </a:p>
          <a:p>
            <a:r>
              <a:rPr lang="en-GB" sz="1600" dirty="0">
                <a:latin typeface="Helvetica Neue Thin" panose="020B0403020202020204" pitchFamily="34" charset="0"/>
                <a:ea typeface="Helvetica Neue Thin" panose="020B0403020202020204" pitchFamily="34" charset="0"/>
              </a:rPr>
              <a:t>goods or undertaking educational courses.</a:t>
            </a:r>
          </a:p>
        </p:txBody>
      </p:sp>
      <p:grpSp>
        <p:nvGrpSpPr>
          <p:cNvPr id="9" name="Group 8">
            <a:extLst>
              <a:ext uri="{FF2B5EF4-FFF2-40B4-BE49-F238E27FC236}">
                <a16:creationId xmlns:a16="http://schemas.microsoft.com/office/drawing/2014/main" id="{57C14BAF-C27A-1749-BABA-190D99BCCDB4}"/>
              </a:ext>
            </a:extLst>
          </p:cNvPr>
          <p:cNvGrpSpPr/>
          <p:nvPr/>
        </p:nvGrpSpPr>
        <p:grpSpPr>
          <a:xfrm>
            <a:off x="215457" y="6247447"/>
            <a:ext cx="3851375" cy="520653"/>
            <a:chOff x="215457" y="6247447"/>
            <a:chExt cx="3851375" cy="520653"/>
          </a:xfrm>
        </p:grpSpPr>
        <p:sp>
          <p:nvSpPr>
            <p:cNvPr id="10" name="TextBox 9">
              <a:extLst>
                <a:ext uri="{FF2B5EF4-FFF2-40B4-BE49-F238E27FC236}">
                  <a16:creationId xmlns:a16="http://schemas.microsoft.com/office/drawing/2014/main" id="{0E25F757-A6B6-674F-9159-D5FD8EED8CCA}"/>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1" name="Picture 10">
              <a:extLst>
                <a:ext uri="{FF2B5EF4-FFF2-40B4-BE49-F238E27FC236}">
                  <a16:creationId xmlns:a16="http://schemas.microsoft.com/office/drawing/2014/main" id="{34FC6ECA-A83C-404C-9C18-4EEB3B385BAA}"/>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pic>
        <p:nvPicPr>
          <p:cNvPr id="12" name="Picture 11">
            <a:extLst>
              <a:ext uri="{FF2B5EF4-FFF2-40B4-BE49-F238E27FC236}">
                <a16:creationId xmlns:a16="http://schemas.microsoft.com/office/drawing/2014/main" id="{33376D55-C205-C048-97AE-F4612128868C}"/>
              </a:ext>
            </a:extLst>
          </p:cNvPr>
          <p:cNvPicPr>
            <a:picLocks noChangeAspect="1"/>
          </p:cNvPicPr>
          <p:nvPr/>
        </p:nvPicPr>
        <p:blipFill rotWithShape="1">
          <a:blip r:embed="rId3"/>
          <a:srcRect l="26282" r="17273"/>
          <a:stretch/>
        </p:blipFill>
        <p:spPr>
          <a:xfrm>
            <a:off x="1285151" y="1130530"/>
            <a:ext cx="4932768" cy="4932768"/>
          </a:xfrm>
          <a:prstGeom prst="teardrop">
            <a:avLst/>
          </a:prstGeom>
        </p:spPr>
      </p:pic>
    </p:spTree>
    <p:extLst>
      <p:ext uri="{BB962C8B-B14F-4D97-AF65-F5344CB8AC3E}">
        <p14:creationId xmlns:p14="http://schemas.microsoft.com/office/powerpoint/2010/main" val="3774185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0F42B-330D-7F4D-A85E-9F6AD76C3955}"/>
              </a:ext>
            </a:extLst>
          </p:cNvPr>
          <p:cNvPicPr>
            <a:picLocks noChangeAspect="1"/>
          </p:cNvPicPr>
          <p:nvPr/>
        </p:nvPicPr>
        <p:blipFill>
          <a:blip r:embed="rId2"/>
          <a:stretch>
            <a:fillRect/>
          </a:stretch>
        </p:blipFill>
        <p:spPr>
          <a:xfrm>
            <a:off x="0" y="0"/>
            <a:ext cx="12192000" cy="6061656"/>
          </a:xfrm>
          <a:prstGeom prst="rect">
            <a:avLst/>
          </a:prstGeom>
        </p:spPr>
      </p:pic>
      <p:grpSp>
        <p:nvGrpSpPr>
          <p:cNvPr id="5" name="Group 4">
            <a:extLst>
              <a:ext uri="{FF2B5EF4-FFF2-40B4-BE49-F238E27FC236}">
                <a16:creationId xmlns:a16="http://schemas.microsoft.com/office/drawing/2014/main" id="{53D39B74-6B8F-9549-ACBC-E0BDD3A7F8BD}"/>
              </a:ext>
            </a:extLst>
          </p:cNvPr>
          <p:cNvGrpSpPr/>
          <p:nvPr/>
        </p:nvGrpSpPr>
        <p:grpSpPr>
          <a:xfrm>
            <a:off x="215457" y="6247447"/>
            <a:ext cx="3851375" cy="520653"/>
            <a:chOff x="215457" y="6247447"/>
            <a:chExt cx="3851375" cy="520653"/>
          </a:xfrm>
        </p:grpSpPr>
        <p:sp>
          <p:nvSpPr>
            <p:cNvPr id="6" name="TextBox 5">
              <a:extLst>
                <a:ext uri="{FF2B5EF4-FFF2-40B4-BE49-F238E27FC236}">
                  <a16:creationId xmlns:a16="http://schemas.microsoft.com/office/drawing/2014/main" id="{B3E1D059-FAB4-CF47-9D6C-7F956C4E10C4}"/>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7" name="Picture 6">
              <a:extLst>
                <a:ext uri="{FF2B5EF4-FFF2-40B4-BE49-F238E27FC236}">
                  <a16:creationId xmlns:a16="http://schemas.microsoft.com/office/drawing/2014/main" id="{A2C22712-19C2-6D42-83B6-FDD81A0D9286}"/>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2549683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D39B74-6B8F-9549-ACBC-E0BDD3A7F8BD}"/>
              </a:ext>
            </a:extLst>
          </p:cNvPr>
          <p:cNvGrpSpPr/>
          <p:nvPr/>
        </p:nvGrpSpPr>
        <p:grpSpPr>
          <a:xfrm>
            <a:off x="215457" y="6247447"/>
            <a:ext cx="3851375" cy="520653"/>
            <a:chOff x="215457" y="6247447"/>
            <a:chExt cx="3851375" cy="520653"/>
          </a:xfrm>
        </p:grpSpPr>
        <p:sp>
          <p:nvSpPr>
            <p:cNvPr id="6" name="TextBox 5">
              <a:extLst>
                <a:ext uri="{FF2B5EF4-FFF2-40B4-BE49-F238E27FC236}">
                  <a16:creationId xmlns:a16="http://schemas.microsoft.com/office/drawing/2014/main" id="{B3E1D059-FAB4-CF47-9D6C-7F956C4E10C4}"/>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7" name="Picture 6">
              <a:extLst>
                <a:ext uri="{FF2B5EF4-FFF2-40B4-BE49-F238E27FC236}">
                  <a16:creationId xmlns:a16="http://schemas.microsoft.com/office/drawing/2014/main" id="{A2C22712-19C2-6D42-83B6-FDD81A0D9286}"/>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pic>
        <p:nvPicPr>
          <p:cNvPr id="9" name="Picture 8">
            <a:extLst>
              <a:ext uri="{FF2B5EF4-FFF2-40B4-BE49-F238E27FC236}">
                <a16:creationId xmlns:a16="http://schemas.microsoft.com/office/drawing/2014/main" id="{09EB409A-B100-474E-A7BE-AAD0AC02C918}"/>
              </a:ext>
            </a:extLst>
          </p:cNvPr>
          <p:cNvPicPr>
            <a:picLocks noChangeAspect="1"/>
          </p:cNvPicPr>
          <p:nvPr/>
        </p:nvPicPr>
        <p:blipFill>
          <a:blip r:embed="rId3"/>
          <a:stretch>
            <a:fillRect/>
          </a:stretch>
        </p:blipFill>
        <p:spPr>
          <a:xfrm>
            <a:off x="6266597" y="0"/>
            <a:ext cx="5925403" cy="6858000"/>
          </a:xfrm>
          <a:prstGeom prst="rect">
            <a:avLst/>
          </a:prstGeom>
        </p:spPr>
      </p:pic>
    </p:spTree>
    <p:extLst>
      <p:ext uri="{BB962C8B-B14F-4D97-AF65-F5344CB8AC3E}">
        <p14:creationId xmlns:p14="http://schemas.microsoft.com/office/powerpoint/2010/main" val="2177933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60786-216B-2B47-86D7-766695A7F4F9}"/>
              </a:ext>
            </a:extLst>
          </p:cNvPr>
          <p:cNvSpPr/>
          <p:nvPr/>
        </p:nvSpPr>
        <p:spPr>
          <a:xfrm>
            <a:off x="6609515" y="473081"/>
            <a:ext cx="5442189" cy="3046988"/>
          </a:xfrm>
          <a:prstGeom prst="rect">
            <a:avLst/>
          </a:prstGeom>
        </p:spPr>
        <p:txBody>
          <a:bodyPr wrap="square">
            <a:spAutoFit/>
          </a:bodyPr>
          <a:lstStyle/>
          <a:p>
            <a:r>
              <a:rPr lang="en-GB" sz="1600" b="1" dirty="0">
                <a:latin typeface="Helvetica Neue Light" panose="02000403000000020004" pitchFamily="2" charset="0"/>
                <a:ea typeface="Helvetica Neue Light" panose="02000403000000020004" pitchFamily="2" charset="0"/>
              </a:rPr>
              <a:t>Trial 3: Under One Roof</a:t>
            </a:r>
          </a:p>
          <a:p>
            <a:endParaRPr lang="en-GB" sz="1600" b="1" dirty="0">
              <a:latin typeface="Helvetica Neue Light" panose="02000403000000020004" pitchFamily="2" charset="0"/>
              <a:ea typeface="Helvetica Neue Light" panose="02000403000000020004" pitchFamily="2" charset="0"/>
            </a:endParaRPr>
          </a:p>
          <a:p>
            <a:r>
              <a:rPr lang="en-GB" sz="1600" dirty="0">
                <a:latin typeface="Helvetica Neue Thin" panose="020B0403020202020204" pitchFamily="34" charset="0"/>
                <a:ea typeface="Helvetica Neue Thin" panose="020B0403020202020204" pitchFamily="34" charset="0"/>
              </a:rPr>
              <a:t>Based on a project in Liverpool, Under One Roof</a:t>
            </a:r>
          </a:p>
          <a:p>
            <a:r>
              <a:rPr lang="en-GB" sz="1600" dirty="0">
                <a:latin typeface="Helvetica Neue Thin" panose="020B0403020202020204" pitchFamily="34" charset="0"/>
                <a:ea typeface="Helvetica Neue Thin" panose="020B0403020202020204" pitchFamily="34" charset="0"/>
              </a:rPr>
              <a:t>brings support services, employment, skills</a:t>
            </a:r>
          </a:p>
          <a:p>
            <a:r>
              <a:rPr lang="en-GB" sz="1600" dirty="0">
                <a:latin typeface="Helvetica Neue Thin" panose="020B0403020202020204" pitchFamily="34" charset="0"/>
                <a:ea typeface="Helvetica Neue Thin" panose="020B0403020202020204" pitchFamily="34" charset="0"/>
              </a:rPr>
              <a:t>training and social spaces to those who are</a:t>
            </a:r>
          </a:p>
          <a:p>
            <a:r>
              <a:rPr lang="en-GB" sz="1600" dirty="0">
                <a:latin typeface="Helvetica Neue Thin" panose="020B0403020202020204" pitchFamily="34" charset="0"/>
                <a:ea typeface="Helvetica Neue Thin" panose="020B0403020202020204" pitchFamily="34" charset="0"/>
              </a:rPr>
              <a:t>homeless in Belfast. The concept incorporates all</a:t>
            </a:r>
          </a:p>
          <a:p>
            <a:r>
              <a:rPr lang="en-GB" sz="1600" dirty="0">
                <a:latin typeface="Helvetica Neue Thin" panose="020B0403020202020204" pitchFamily="34" charset="0"/>
                <a:ea typeface="Helvetica Neue Thin" panose="020B0403020202020204" pitchFamily="34" charset="0"/>
              </a:rPr>
              <a:t>these aspects into one building in the heart of the</a:t>
            </a:r>
          </a:p>
          <a:p>
            <a:r>
              <a:rPr lang="en-GB" sz="1600" dirty="0">
                <a:latin typeface="Helvetica Neue Thin" panose="020B0403020202020204" pitchFamily="34" charset="0"/>
                <a:ea typeface="Helvetica Neue Thin" panose="020B0403020202020204" pitchFamily="34" charset="0"/>
              </a:rPr>
              <a:t>city that is accessible to those in need of vital</a:t>
            </a:r>
          </a:p>
          <a:p>
            <a:r>
              <a:rPr lang="en-GB" sz="1600" dirty="0">
                <a:latin typeface="Helvetica Neue Thin" panose="020B0403020202020204" pitchFamily="34" charset="0"/>
                <a:ea typeface="Helvetica Neue Thin" panose="020B0403020202020204" pitchFamily="34" charset="0"/>
              </a:rPr>
              <a:t>support, helping build new lives. BHL is working</a:t>
            </a:r>
          </a:p>
          <a:p>
            <a:r>
              <a:rPr lang="en-GB" sz="1600" dirty="0">
                <a:latin typeface="Helvetica Neue Thin" panose="020B0403020202020204" pitchFamily="34" charset="0"/>
                <a:ea typeface="Helvetica Neue Thin" panose="020B0403020202020204" pitchFamily="34" charset="0"/>
              </a:rPr>
              <a:t>to develop this project from concept to design</a:t>
            </a:r>
          </a:p>
          <a:p>
            <a:r>
              <a:rPr lang="en-GB" sz="1600" dirty="0">
                <a:latin typeface="Helvetica Neue Thin" panose="020B0403020202020204" pitchFamily="34" charset="0"/>
                <a:ea typeface="Helvetica Neue Thin" panose="020B0403020202020204" pitchFamily="34" charset="0"/>
              </a:rPr>
              <a:t>stage with a charity who work with people who</a:t>
            </a:r>
          </a:p>
          <a:p>
            <a:r>
              <a:rPr lang="en-GB" sz="1600" dirty="0">
                <a:latin typeface="Helvetica Neue Thin" panose="020B0403020202020204" pitchFamily="34" charset="0"/>
                <a:ea typeface="Helvetica Neue Thin" panose="020B0403020202020204" pitchFamily="34" charset="0"/>
              </a:rPr>
              <a:t>are homeless.</a:t>
            </a:r>
          </a:p>
        </p:txBody>
      </p:sp>
      <p:grpSp>
        <p:nvGrpSpPr>
          <p:cNvPr id="5" name="Group 4">
            <a:extLst>
              <a:ext uri="{FF2B5EF4-FFF2-40B4-BE49-F238E27FC236}">
                <a16:creationId xmlns:a16="http://schemas.microsoft.com/office/drawing/2014/main" id="{A352DFDE-BDC7-E242-910A-D46145F8FFD3}"/>
              </a:ext>
            </a:extLst>
          </p:cNvPr>
          <p:cNvGrpSpPr/>
          <p:nvPr/>
        </p:nvGrpSpPr>
        <p:grpSpPr>
          <a:xfrm>
            <a:off x="215457" y="6247447"/>
            <a:ext cx="3851375" cy="520653"/>
            <a:chOff x="215457" y="6247447"/>
            <a:chExt cx="3851375" cy="520653"/>
          </a:xfrm>
        </p:grpSpPr>
        <p:sp>
          <p:nvSpPr>
            <p:cNvPr id="6" name="TextBox 5">
              <a:extLst>
                <a:ext uri="{FF2B5EF4-FFF2-40B4-BE49-F238E27FC236}">
                  <a16:creationId xmlns:a16="http://schemas.microsoft.com/office/drawing/2014/main" id="{E166105D-AA99-BB4B-9C61-EC60253456BA}"/>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7" name="Picture 6">
              <a:extLst>
                <a:ext uri="{FF2B5EF4-FFF2-40B4-BE49-F238E27FC236}">
                  <a16:creationId xmlns:a16="http://schemas.microsoft.com/office/drawing/2014/main" id="{79588E8E-FAEF-E245-86E3-AD03E5B5B3AC}"/>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grpSp>
        <p:nvGrpSpPr>
          <p:cNvPr id="11" name="Group 10">
            <a:extLst>
              <a:ext uri="{FF2B5EF4-FFF2-40B4-BE49-F238E27FC236}">
                <a16:creationId xmlns:a16="http://schemas.microsoft.com/office/drawing/2014/main" id="{4CDC6460-8C93-3A48-9A95-0C83C39CF64D}"/>
              </a:ext>
            </a:extLst>
          </p:cNvPr>
          <p:cNvGrpSpPr/>
          <p:nvPr/>
        </p:nvGrpSpPr>
        <p:grpSpPr>
          <a:xfrm>
            <a:off x="531370" y="473081"/>
            <a:ext cx="5564630" cy="5221134"/>
            <a:chOff x="472794" y="148888"/>
            <a:chExt cx="6136721" cy="5757911"/>
          </a:xfrm>
        </p:grpSpPr>
        <p:pic>
          <p:nvPicPr>
            <p:cNvPr id="3" name="Picture 2">
              <a:extLst>
                <a:ext uri="{FF2B5EF4-FFF2-40B4-BE49-F238E27FC236}">
                  <a16:creationId xmlns:a16="http://schemas.microsoft.com/office/drawing/2014/main" id="{D48B8952-E208-994E-871C-8424E2DF07E1}"/>
                </a:ext>
              </a:extLst>
            </p:cNvPr>
            <p:cNvPicPr>
              <a:picLocks noChangeAspect="1"/>
            </p:cNvPicPr>
            <p:nvPr/>
          </p:nvPicPr>
          <p:blipFill>
            <a:blip r:embed="rId3"/>
            <a:stretch>
              <a:fillRect/>
            </a:stretch>
          </p:blipFill>
          <p:spPr>
            <a:xfrm>
              <a:off x="539804" y="148888"/>
              <a:ext cx="6069711" cy="5757911"/>
            </a:xfrm>
            <a:prstGeom prst="rect">
              <a:avLst/>
            </a:prstGeom>
          </p:spPr>
        </p:pic>
        <p:sp>
          <p:nvSpPr>
            <p:cNvPr id="10" name="Rectangle 9">
              <a:extLst>
                <a:ext uri="{FF2B5EF4-FFF2-40B4-BE49-F238E27FC236}">
                  <a16:creationId xmlns:a16="http://schemas.microsoft.com/office/drawing/2014/main" id="{E4956662-9572-3049-9D50-3CD544073642}"/>
                </a:ext>
              </a:extLst>
            </p:cNvPr>
            <p:cNvSpPr/>
            <p:nvPr/>
          </p:nvSpPr>
          <p:spPr>
            <a:xfrm>
              <a:off x="472794" y="3308465"/>
              <a:ext cx="507937" cy="58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751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2D57CD-5A0C-2243-857B-ED8213D7C543}"/>
              </a:ext>
            </a:extLst>
          </p:cNvPr>
          <p:cNvPicPr>
            <a:picLocks noChangeAspect="1"/>
          </p:cNvPicPr>
          <p:nvPr/>
        </p:nvPicPr>
        <p:blipFill rotWithShape="1">
          <a:blip r:embed="rId2"/>
          <a:srcRect t="12407" b="19106"/>
          <a:stretch/>
        </p:blipFill>
        <p:spPr>
          <a:xfrm>
            <a:off x="0" y="1698776"/>
            <a:ext cx="12192000" cy="3823855"/>
          </a:xfrm>
          <a:prstGeom prst="rect">
            <a:avLst/>
          </a:prstGeom>
        </p:spPr>
      </p:pic>
      <p:sp>
        <p:nvSpPr>
          <p:cNvPr id="4" name="Rectangle 3">
            <a:extLst>
              <a:ext uri="{FF2B5EF4-FFF2-40B4-BE49-F238E27FC236}">
                <a16:creationId xmlns:a16="http://schemas.microsoft.com/office/drawing/2014/main" id="{A9C60786-216B-2B47-86D7-766695A7F4F9}"/>
              </a:ext>
            </a:extLst>
          </p:cNvPr>
          <p:cNvSpPr/>
          <p:nvPr/>
        </p:nvSpPr>
        <p:spPr>
          <a:xfrm>
            <a:off x="472794" y="473081"/>
            <a:ext cx="4586875" cy="1569660"/>
          </a:xfrm>
          <a:prstGeom prst="rect">
            <a:avLst/>
          </a:prstGeom>
        </p:spPr>
        <p:txBody>
          <a:bodyPr wrap="square">
            <a:spAutoFit/>
          </a:bodyPr>
          <a:lstStyle/>
          <a:p>
            <a:r>
              <a:rPr lang="en-GB" sz="1600" b="1" dirty="0">
                <a:latin typeface="Helvetica Neue Light" panose="02000403000000020004" pitchFamily="2" charset="0"/>
                <a:ea typeface="Helvetica Neue Light" panose="02000403000000020004" pitchFamily="2" charset="0"/>
              </a:rPr>
              <a:t>Trial 4: Spare? Share!</a:t>
            </a:r>
          </a:p>
          <a:p>
            <a:endParaRPr lang="en-GB" sz="1600" dirty="0">
              <a:latin typeface="Helvetica Neue Thin" panose="020B0403020202020204" pitchFamily="34" charset="0"/>
              <a:ea typeface="Helvetica Neue Thin" panose="020B0403020202020204" pitchFamily="34" charset="0"/>
            </a:endParaRPr>
          </a:p>
          <a:p>
            <a:r>
              <a:rPr lang="en-GB" sz="1600" dirty="0" err="1">
                <a:latin typeface="Helvetica Neue Thin" panose="020B0403020202020204" pitchFamily="34" charset="0"/>
                <a:ea typeface="Helvetica Neue Thin" panose="020B0403020202020204" pitchFamily="34" charset="0"/>
              </a:rPr>
              <a:t>Homesharing</a:t>
            </a:r>
            <a:r>
              <a:rPr lang="en-GB" sz="1600" dirty="0">
                <a:latin typeface="Helvetica Neue Thin" panose="020B0403020202020204" pitchFamily="34" charset="0"/>
                <a:ea typeface="Helvetica Neue Thin" panose="020B0403020202020204" pitchFamily="34" charset="0"/>
              </a:rPr>
              <a:t> project that aims to:</a:t>
            </a:r>
          </a:p>
          <a:p>
            <a:r>
              <a:rPr lang="en-GB" sz="1600" dirty="0">
                <a:latin typeface="Helvetica Neue Thin" panose="020B0403020202020204" pitchFamily="34" charset="0"/>
                <a:ea typeface="Helvetica Neue Thin" panose="020B0403020202020204" pitchFamily="34" charset="0"/>
              </a:rPr>
              <a:t>    (1) encourage cross-generational living;</a:t>
            </a:r>
          </a:p>
          <a:p>
            <a:r>
              <a:rPr lang="en-GB" sz="1600" dirty="0">
                <a:latin typeface="Helvetica Neue Thin" panose="020B0403020202020204" pitchFamily="34" charset="0"/>
                <a:ea typeface="Helvetica Neue Thin" panose="020B0403020202020204" pitchFamily="34" charset="0"/>
              </a:rPr>
              <a:t>    (2) reduce housing costs for hosts and renters;</a:t>
            </a:r>
          </a:p>
          <a:p>
            <a:r>
              <a:rPr lang="en-GB" sz="1600" dirty="0">
                <a:latin typeface="Helvetica Neue Thin" panose="020B0403020202020204" pitchFamily="34" charset="0"/>
                <a:ea typeface="Helvetica Neue Thin" panose="020B0403020202020204" pitchFamily="34" charset="0"/>
              </a:rPr>
              <a:t>    (3) contributes to income of host. </a:t>
            </a:r>
          </a:p>
        </p:txBody>
      </p:sp>
      <p:grpSp>
        <p:nvGrpSpPr>
          <p:cNvPr id="5" name="Group 4">
            <a:extLst>
              <a:ext uri="{FF2B5EF4-FFF2-40B4-BE49-F238E27FC236}">
                <a16:creationId xmlns:a16="http://schemas.microsoft.com/office/drawing/2014/main" id="{A352DFDE-BDC7-E242-910A-D46145F8FFD3}"/>
              </a:ext>
            </a:extLst>
          </p:cNvPr>
          <p:cNvGrpSpPr/>
          <p:nvPr/>
        </p:nvGrpSpPr>
        <p:grpSpPr>
          <a:xfrm>
            <a:off x="215457" y="6247447"/>
            <a:ext cx="3851375" cy="520653"/>
            <a:chOff x="215457" y="6247447"/>
            <a:chExt cx="3851375" cy="520653"/>
          </a:xfrm>
        </p:grpSpPr>
        <p:sp>
          <p:nvSpPr>
            <p:cNvPr id="6" name="TextBox 5">
              <a:extLst>
                <a:ext uri="{FF2B5EF4-FFF2-40B4-BE49-F238E27FC236}">
                  <a16:creationId xmlns:a16="http://schemas.microsoft.com/office/drawing/2014/main" id="{E166105D-AA99-BB4B-9C61-EC60253456BA}"/>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7" name="Picture 6">
              <a:extLst>
                <a:ext uri="{FF2B5EF4-FFF2-40B4-BE49-F238E27FC236}">
                  <a16:creationId xmlns:a16="http://schemas.microsoft.com/office/drawing/2014/main" id="{79588E8E-FAEF-E245-86E3-AD03E5B5B3AC}"/>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2710979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EDA0F4-99E8-1547-91B8-4D3FF63B92B6}"/>
              </a:ext>
            </a:extLst>
          </p:cNvPr>
          <p:cNvSpPr/>
          <p:nvPr/>
        </p:nvSpPr>
        <p:spPr>
          <a:xfrm>
            <a:off x="-650994" y="4499258"/>
            <a:ext cx="6096000" cy="1200329"/>
          </a:xfrm>
          <a:prstGeom prst="rect">
            <a:avLst/>
          </a:prstGeom>
        </p:spPr>
        <p:txBody>
          <a:bodyPr>
            <a:spAutoFit/>
          </a:bodyPr>
          <a:lstStyle/>
          <a:p>
            <a:pPr algn="r"/>
            <a:r>
              <a:rPr lang="en-GB" dirty="0">
                <a:effectLst/>
                <a:latin typeface="Helvetica Neue" panose="02000503000000020004" pitchFamily="2" charset="0"/>
              </a:rPr>
              <a:t>Sean Cullen</a:t>
            </a:r>
          </a:p>
          <a:p>
            <a:pPr algn="r"/>
            <a:endParaRPr lang="en-GB" dirty="0">
              <a:effectLst/>
              <a:latin typeface="Helvetica Neue Light" panose="02000403000000020004" pitchFamily="2" charset="0"/>
            </a:endParaRPr>
          </a:p>
          <a:p>
            <a:pPr algn="r"/>
            <a:r>
              <a:rPr lang="en-GB" dirty="0">
                <a:effectLst/>
                <a:latin typeface="Helvetica Neue Light" panose="02000403000000020004" pitchFamily="2" charset="0"/>
              </a:rPr>
              <a:t>@</a:t>
            </a:r>
            <a:r>
              <a:rPr lang="en-GB" dirty="0" err="1">
                <a:effectLst/>
                <a:latin typeface="Helvetica Neue Light" panose="02000403000000020004" pitchFamily="2" charset="0"/>
              </a:rPr>
              <a:t>belfast_h_lab</a:t>
            </a:r>
            <a:endParaRPr lang="en-GB" dirty="0">
              <a:effectLst/>
              <a:latin typeface="Helvetica Neue Light" panose="02000403000000020004" pitchFamily="2" charset="0"/>
            </a:endParaRPr>
          </a:p>
          <a:p>
            <a:pPr algn="r"/>
            <a:r>
              <a:rPr lang="en-GB" dirty="0" err="1">
                <a:effectLst/>
                <a:latin typeface="Helvetica Neue Light" panose="02000403000000020004" pitchFamily="2" charset="0"/>
              </a:rPr>
              <a:t>belfasthousinglab@gmail.com</a:t>
            </a:r>
            <a:endParaRPr lang="en-GB" dirty="0">
              <a:effectLst/>
              <a:latin typeface="Helvetica Neue Light" panose="02000403000000020004" pitchFamily="2" charset="0"/>
            </a:endParaRPr>
          </a:p>
        </p:txBody>
      </p:sp>
      <p:pic>
        <p:nvPicPr>
          <p:cNvPr id="6" name="Picture 5">
            <a:extLst>
              <a:ext uri="{FF2B5EF4-FFF2-40B4-BE49-F238E27FC236}">
                <a16:creationId xmlns:a16="http://schemas.microsoft.com/office/drawing/2014/main" id="{825FF202-8ACA-E746-B61B-E71621265DEF}"/>
              </a:ext>
            </a:extLst>
          </p:cNvPr>
          <p:cNvPicPr>
            <a:picLocks noChangeAspect="1"/>
          </p:cNvPicPr>
          <p:nvPr/>
        </p:nvPicPr>
        <p:blipFill rotWithShape="1">
          <a:blip r:embed="rId2"/>
          <a:srcRect l="10502" t="28683" r="63096" b="33480"/>
          <a:stretch/>
        </p:blipFill>
        <p:spPr>
          <a:xfrm>
            <a:off x="4116267" y="606751"/>
            <a:ext cx="3657602" cy="3700090"/>
          </a:xfrm>
          <a:prstGeom prst="rect">
            <a:avLst/>
          </a:prstGeom>
        </p:spPr>
      </p:pic>
      <p:grpSp>
        <p:nvGrpSpPr>
          <p:cNvPr id="8" name="Group 7">
            <a:extLst>
              <a:ext uri="{FF2B5EF4-FFF2-40B4-BE49-F238E27FC236}">
                <a16:creationId xmlns:a16="http://schemas.microsoft.com/office/drawing/2014/main" id="{232469BF-1422-2940-AC40-186C640E2229}"/>
              </a:ext>
            </a:extLst>
          </p:cNvPr>
          <p:cNvGrpSpPr/>
          <p:nvPr/>
        </p:nvGrpSpPr>
        <p:grpSpPr>
          <a:xfrm>
            <a:off x="215457" y="6247447"/>
            <a:ext cx="3851375" cy="520653"/>
            <a:chOff x="215457" y="6247447"/>
            <a:chExt cx="3851375" cy="520653"/>
          </a:xfrm>
        </p:grpSpPr>
        <p:sp>
          <p:nvSpPr>
            <p:cNvPr id="9" name="TextBox 8">
              <a:extLst>
                <a:ext uri="{FF2B5EF4-FFF2-40B4-BE49-F238E27FC236}">
                  <a16:creationId xmlns:a16="http://schemas.microsoft.com/office/drawing/2014/main" id="{C2315F58-E35F-7D44-B2CA-ABFCBFBD7834}"/>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0" name="Picture 9">
              <a:extLst>
                <a:ext uri="{FF2B5EF4-FFF2-40B4-BE49-F238E27FC236}">
                  <a16:creationId xmlns:a16="http://schemas.microsoft.com/office/drawing/2014/main" id="{A52D072F-AD68-424F-B9F2-607115DACA12}"/>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395375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05D696-D1DF-0043-A041-DF791F9FE0ED}"/>
              </a:ext>
            </a:extLst>
          </p:cNvPr>
          <p:cNvGrpSpPr/>
          <p:nvPr/>
        </p:nvGrpSpPr>
        <p:grpSpPr>
          <a:xfrm>
            <a:off x="215457" y="6247447"/>
            <a:ext cx="3851375" cy="520653"/>
            <a:chOff x="215457" y="6247447"/>
            <a:chExt cx="3851375" cy="520653"/>
          </a:xfrm>
        </p:grpSpPr>
        <p:sp>
          <p:nvSpPr>
            <p:cNvPr id="9" name="TextBox 8">
              <a:extLst>
                <a:ext uri="{FF2B5EF4-FFF2-40B4-BE49-F238E27FC236}">
                  <a16:creationId xmlns:a16="http://schemas.microsoft.com/office/drawing/2014/main" id="{646CF9AB-F491-554F-9A1B-9A5034A44B08}"/>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0" name="Picture 9">
              <a:extLst>
                <a:ext uri="{FF2B5EF4-FFF2-40B4-BE49-F238E27FC236}">
                  <a16:creationId xmlns:a16="http://schemas.microsoft.com/office/drawing/2014/main" id="{C9DD3689-ED12-4B4B-AED2-ECF3AC231DD5}"/>
                </a:ext>
              </a:extLst>
            </p:cNvPr>
            <p:cNvPicPr>
              <a:picLocks noChangeAspect="1"/>
            </p:cNvPicPr>
            <p:nvPr/>
          </p:nvPicPr>
          <p:blipFill rotWithShape="1">
            <a:blip r:embed="rId2"/>
            <a:srcRect l="10502" t="28683" r="63096" b="33480"/>
            <a:stretch/>
          </p:blipFill>
          <p:spPr>
            <a:xfrm>
              <a:off x="215457" y="6247447"/>
              <a:ext cx="514674" cy="520653"/>
            </a:xfrm>
            <a:prstGeom prst="rect">
              <a:avLst/>
            </a:prstGeom>
          </p:spPr>
        </p:pic>
      </p:grpSp>
      <p:pic>
        <p:nvPicPr>
          <p:cNvPr id="11" name="Picture 10">
            <a:extLst>
              <a:ext uri="{FF2B5EF4-FFF2-40B4-BE49-F238E27FC236}">
                <a16:creationId xmlns:a16="http://schemas.microsoft.com/office/drawing/2014/main" id="{777E1EE4-0F4C-9744-A8E2-57DDB97A7E53}"/>
              </a:ext>
            </a:extLst>
          </p:cNvPr>
          <p:cNvPicPr>
            <a:picLocks noChangeAspect="1"/>
          </p:cNvPicPr>
          <p:nvPr/>
        </p:nvPicPr>
        <p:blipFill>
          <a:blip r:embed="rId3"/>
          <a:stretch>
            <a:fillRect/>
          </a:stretch>
        </p:blipFill>
        <p:spPr>
          <a:xfrm>
            <a:off x="0" y="520083"/>
            <a:ext cx="12192000" cy="5240318"/>
          </a:xfrm>
          <a:prstGeom prst="rect">
            <a:avLst/>
          </a:prstGeom>
        </p:spPr>
      </p:pic>
    </p:spTree>
    <p:extLst>
      <p:ext uri="{BB962C8B-B14F-4D97-AF65-F5344CB8AC3E}">
        <p14:creationId xmlns:p14="http://schemas.microsoft.com/office/powerpoint/2010/main" val="385019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80;p53">
            <a:extLst>
              <a:ext uri="{FF2B5EF4-FFF2-40B4-BE49-F238E27FC236}">
                <a16:creationId xmlns:a16="http://schemas.microsoft.com/office/drawing/2014/main" id="{DC9681FF-B6EB-5F43-9F9B-AFCFE03AFF8C}"/>
              </a:ext>
            </a:extLst>
          </p:cNvPr>
          <p:cNvPicPr preferRelativeResize="0"/>
          <p:nvPr/>
        </p:nvPicPr>
        <p:blipFill>
          <a:blip r:embed="rId2">
            <a:alphaModFix/>
          </a:blip>
          <a:stretch>
            <a:fillRect/>
          </a:stretch>
        </p:blipFill>
        <p:spPr>
          <a:xfrm>
            <a:off x="4134167" y="0"/>
            <a:ext cx="8572507" cy="6858000"/>
          </a:xfrm>
          <a:prstGeom prst="rect">
            <a:avLst/>
          </a:prstGeom>
          <a:noFill/>
          <a:ln>
            <a:noFill/>
          </a:ln>
        </p:spPr>
      </p:pic>
      <p:pic>
        <p:nvPicPr>
          <p:cNvPr id="5" name="Google Shape;260;p50" descr="Image result for wcmt logo">
            <a:extLst>
              <a:ext uri="{FF2B5EF4-FFF2-40B4-BE49-F238E27FC236}">
                <a16:creationId xmlns:a16="http://schemas.microsoft.com/office/drawing/2014/main" id="{C19334EB-9BE5-7045-A242-A0417070DBD3}"/>
              </a:ext>
            </a:extLst>
          </p:cNvPr>
          <p:cNvPicPr preferRelativeResize="0"/>
          <p:nvPr/>
        </p:nvPicPr>
        <p:blipFill>
          <a:blip r:embed="rId3">
            <a:alphaModFix/>
          </a:blip>
          <a:stretch>
            <a:fillRect/>
          </a:stretch>
        </p:blipFill>
        <p:spPr>
          <a:xfrm>
            <a:off x="269626" y="1449112"/>
            <a:ext cx="1422210" cy="1203038"/>
          </a:xfrm>
          <a:prstGeom prst="rect">
            <a:avLst/>
          </a:prstGeom>
          <a:noFill/>
          <a:ln>
            <a:noFill/>
          </a:ln>
        </p:spPr>
      </p:pic>
      <p:grpSp>
        <p:nvGrpSpPr>
          <p:cNvPr id="9" name="Group 8">
            <a:extLst>
              <a:ext uri="{FF2B5EF4-FFF2-40B4-BE49-F238E27FC236}">
                <a16:creationId xmlns:a16="http://schemas.microsoft.com/office/drawing/2014/main" id="{55919FCA-B8D4-104B-AEA7-F76E16E0B175}"/>
              </a:ext>
            </a:extLst>
          </p:cNvPr>
          <p:cNvGrpSpPr/>
          <p:nvPr/>
        </p:nvGrpSpPr>
        <p:grpSpPr>
          <a:xfrm>
            <a:off x="215457" y="6247447"/>
            <a:ext cx="3851375" cy="520653"/>
            <a:chOff x="215457" y="6247447"/>
            <a:chExt cx="3851375" cy="520653"/>
          </a:xfrm>
        </p:grpSpPr>
        <p:sp>
          <p:nvSpPr>
            <p:cNvPr id="10" name="TextBox 9">
              <a:extLst>
                <a:ext uri="{FF2B5EF4-FFF2-40B4-BE49-F238E27FC236}">
                  <a16:creationId xmlns:a16="http://schemas.microsoft.com/office/drawing/2014/main" id="{04666F24-0C6B-F24E-88F9-491956366706}"/>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1" name="Picture 10">
              <a:extLst>
                <a:ext uri="{FF2B5EF4-FFF2-40B4-BE49-F238E27FC236}">
                  <a16:creationId xmlns:a16="http://schemas.microsoft.com/office/drawing/2014/main" id="{B77FAF35-6D08-F041-98EC-F7EAF5192E0F}"/>
                </a:ext>
              </a:extLst>
            </p:cNvPr>
            <p:cNvPicPr>
              <a:picLocks noChangeAspect="1"/>
            </p:cNvPicPr>
            <p:nvPr/>
          </p:nvPicPr>
          <p:blipFill rotWithShape="1">
            <a:blip r:embed="rId4"/>
            <a:srcRect l="10502" t="28683" r="63096" b="33480"/>
            <a:stretch/>
          </p:blipFill>
          <p:spPr>
            <a:xfrm>
              <a:off x="215457" y="6247447"/>
              <a:ext cx="514674" cy="520653"/>
            </a:xfrm>
            <a:prstGeom prst="rect">
              <a:avLst/>
            </a:prstGeom>
          </p:spPr>
        </p:pic>
      </p:grpSp>
      <p:sp>
        <p:nvSpPr>
          <p:cNvPr id="7" name="Rectangle 6">
            <a:extLst>
              <a:ext uri="{FF2B5EF4-FFF2-40B4-BE49-F238E27FC236}">
                <a16:creationId xmlns:a16="http://schemas.microsoft.com/office/drawing/2014/main" id="{09D0D4D4-72E6-D44B-ABDE-532C59D3DF5E}"/>
              </a:ext>
            </a:extLst>
          </p:cNvPr>
          <p:cNvSpPr/>
          <p:nvPr/>
        </p:nvSpPr>
        <p:spPr>
          <a:xfrm>
            <a:off x="215457" y="2957127"/>
            <a:ext cx="3617476" cy="1477328"/>
          </a:xfrm>
          <a:prstGeom prst="rect">
            <a:avLst/>
          </a:prstGeom>
        </p:spPr>
        <p:txBody>
          <a:bodyPr wrap="square">
            <a:spAutoFit/>
          </a:bodyPr>
          <a:lstStyle/>
          <a:p>
            <a:r>
              <a:rPr lang="en-GB" b="1" dirty="0" err="1">
                <a:effectLst/>
                <a:latin typeface="Helvetica Neue Light" panose="02000403000000020004" pitchFamily="2" charset="0"/>
                <a:ea typeface="Helvetica Neue Light" panose="02000403000000020004" pitchFamily="2" charset="0"/>
              </a:rPr>
              <a:t>Dearbhaile</a:t>
            </a:r>
            <a:r>
              <a:rPr lang="en-GB" b="1" dirty="0">
                <a:effectLst/>
                <a:latin typeface="Helvetica Neue Light" panose="02000403000000020004" pitchFamily="2" charset="0"/>
                <a:ea typeface="Helvetica Neue Light" panose="02000403000000020004" pitchFamily="2" charset="0"/>
              </a:rPr>
              <a:t> Heaney </a:t>
            </a:r>
          </a:p>
          <a:p>
            <a:endParaRPr lang="en-GB" b="1" dirty="0">
              <a:effectLst/>
              <a:latin typeface="Helvetica Neue Light" panose="02000403000000020004" pitchFamily="2" charset="0"/>
              <a:ea typeface="Helvetica Neue Light" panose="02000403000000020004" pitchFamily="2" charset="0"/>
            </a:endParaRPr>
          </a:p>
          <a:p>
            <a:r>
              <a:rPr lang="en-GB" dirty="0">
                <a:latin typeface="Helvetica Neue Light" panose="02000403000000020004" pitchFamily="2" charset="0"/>
                <a:ea typeface="Helvetica Neue Light" panose="02000403000000020004" pitchFamily="2" charset="0"/>
              </a:rPr>
              <a:t>Affordable and sustainable housing models for Northern Ireland (2017)</a:t>
            </a:r>
          </a:p>
        </p:txBody>
      </p:sp>
    </p:spTree>
    <p:extLst>
      <p:ext uri="{BB962C8B-B14F-4D97-AF65-F5344CB8AC3E}">
        <p14:creationId xmlns:p14="http://schemas.microsoft.com/office/powerpoint/2010/main" val="1559524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87D492-485B-034A-838D-B294BE58D6D7}"/>
              </a:ext>
            </a:extLst>
          </p:cNvPr>
          <p:cNvPicPr>
            <a:picLocks noChangeAspect="1"/>
          </p:cNvPicPr>
          <p:nvPr/>
        </p:nvPicPr>
        <p:blipFill rotWithShape="1">
          <a:blip r:embed="rId2"/>
          <a:srcRect l="48534" t="2093" r="47928" b="89096"/>
          <a:stretch/>
        </p:blipFill>
        <p:spPr>
          <a:xfrm>
            <a:off x="5725386" y="0"/>
            <a:ext cx="6466614" cy="6858000"/>
          </a:xfrm>
          <a:prstGeom prst="rect">
            <a:avLst/>
          </a:prstGeom>
        </p:spPr>
      </p:pic>
      <p:pic>
        <p:nvPicPr>
          <p:cNvPr id="5" name="Picture 4">
            <a:extLst>
              <a:ext uri="{FF2B5EF4-FFF2-40B4-BE49-F238E27FC236}">
                <a16:creationId xmlns:a16="http://schemas.microsoft.com/office/drawing/2014/main" id="{56E03136-3BE7-2D40-AF6E-8EBF1E8CC079}"/>
              </a:ext>
            </a:extLst>
          </p:cNvPr>
          <p:cNvPicPr>
            <a:picLocks noChangeAspect="1"/>
          </p:cNvPicPr>
          <p:nvPr/>
        </p:nvPicPr>
        <p:blipFill>
          <a:blip r:embed="rId3"/>
          <a:stretch>
            <a:fillRect/>
          </a:stretch>
        </p:blipFill>
        <p:spPr>
          <a:xfrm>
            <a:off x="983389" y="2591364"/>
            <a:ext cx="4169138" cy="1990844"/>
          </a:xfrm>
          <a:prstGeom prst="rect">
            <a:avLst/>
          </a:prstGeom>
        </p:spPr>
      </p:pic>
      <p:pic>
        <p:nvPicPr>
          <p:cNvPr id="7" name="Picture 6">
            <a:extLst>
              <a:ext uri="{FF2B5EF4-FFF2-40B4-BE49-F238E27FC236}">
                <a16:creationId xmlns:a16="http://schemas.microsoft.com/office/drawing/2014/main" id="{98C1F504-D120-BA47-8F6B-E55EEFFFBA4C}"/>
              </a:ext>
            </a:extLst>
          </p:cNvPr>
          <p:cNvPicPr>
            <a:picLocks noChangeAspect="1"/>
          </p:cNvPicPr>
          <p:nvPr/>
        </p:nvPicPr>
        <p:blipFill>
          <a:blip r:embed="rId2"/>
          <a:stretch>
            <a:fillRect/>
          </a:stretch>
        </p:blipFill>
        <p:spPr>
          <a:xfrm>
            <a:off x="6222477" y="195401"/>
            <a:ext cx="5472430" cy="2330023"/>
          </a:xfrm>
          <a:prstGeom prst="rect">
            <a:avLst/>
          </a:prstGeom>
        </p:spPr>
      </p:pic>
      <p:pic>
        <p:nvPicPr>
          <p:cNvPr id="9" name="Picture 8">
            <a:extLst>
              <a:ext uri="{FF2B5EF4-FFF2-40B4-BE49-F238E27FC236}">
                <a16:creationId xmlns:a16="http://schemas.microsoft.com/office/drawing/2014/main" id="{9E0B2BB5-967C-BC46-AD37-53F2571D75D4}"/>
              </a:ext>
            </a:extLst>
          </p:cNvPr>
          <p:cNvPicPr>
            <a:picLocks noChangeAspect="1"/>
          </p:cNvPicPr>
          <p:nvPr/>
        </p:nvPicPr>
        <p:blipFill>
          <a:blip r:embed="rId4"/>
          <a:stretch>
            <a:fillRect/>
          </a:stretch>
        </p:blipFill>
        <p:spPr>
          <a:xfrm>
            <a:off x="6222477" y="2586590"/>
            <a:ext cx="5483224" cy="1907209"/>
          </a:xfrm>
          <a:prstGeom prst="rect">
            <a:avLst/>
          </a:prstGeom>
        </p:spPr>
      </p:pic>
      <p:pic>
        <p:nvPicPr>
          <p:cNvPr id="11" name="Picture 10">
            <a:extLst>
              <a:ext uri="{FF2B5EF4-FFF2-40B4-BE49-F238E27FC236}">
                <a16:creationId xmlns:a16="http://schemas.microsoft.com/office/drawing/2014/main" id="{7E762DBC-4D78-1947-863B-20604B843D1D}"/>
              </a:ext>
            </a:extLst>
          </p:cNvPr>
          <p:cNvPicPr>
            <a:picLocks noChangeAspect="1"/>
          </p:cNvPicPr>
          <p:nvPr/>
        </p:nvPicPr>
        <p:blipFill>
          <a:blip r:embed="rId5"/>
          <a:stretch>
            <a:fillRect/>
          </a:stretch>
        </p:blipFill>
        <p:spPr>
          <a:xfrm>
            <a:off x="6222477" y="4582208"/>
            <a:ext cx="5472431" cy="1878326"/>
          </a:xfrm>
          <a:prstGeom prst="rect">
            <a:avLst/>
          </a:prstGeom>
        </p:spPr>
      </p:pic>
      <p:grpSp>
        <p:nvGrpSpPr>
          <p:cNvPr id="16" name="Group 15">
            <a:extLst>
              <a:ext uri="{FF2B5EF4-FFF2-40B4-BE49-F238E27FC236}">
                <a16:creationId xmlns:a16="http://schemas.microsoft.com/office/drawing/2014/main" id="{7488EDFD-AD7F-AA49-AE55-037D802BF5CC}"/>
              </a:ext>
            </a:extLst>
          </p:cNvPr>
          <p:cNvGrpSpPr/>
          <p:nvPr/>
        </p:nvGrpSpPr>
        <p:grpSpPr>
          <a:xfrm>
            <a:off x="215457" y="6247447"/>
            <a:ext cx="3851375" cy="520653"/>
            <a:chOff x="215457" y="6247447"/>
            <a:chExt cx="3851375" cy="520653"/>
          </a:xfrm>
        </p:grpSpPr>
        <p:sp>
          <p:nvSpPr>
            <p:cNvPr id="17" name="TextBox 16">
              <a:extLst>
                <a:ext uri="{FF2B5EF4-FFF2-40B4-BE49-F238E27FC236}">
                  <a16:creationId xmlns:a16="http://schemas.microsoft.com/office/drawing/2014/main" id="{FD44F42B-456D-1046-A7A6-535652F0AAC3}"/>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8" name="Picture 17">
              <a:extLst>
                <a:ext uri="{FF2B5EF4-FFF2-40B4-BE49-F238E27FC236}">
                  <a16:creationId xmlns:a16="http://schemas.microsoft.com/office/drawing/2014/main" id="{D2E755FC-8715-CC49-B10E-A030AB4EA95C}"/>
                </a:ext>
              </a:extLst>
            </p:cNvPr>
            <p:cNvPicPr>
              <a:picLocks noChangeAspect="1"/>
            </p:cNvPicPr>
            <p:nvPr/>
          </p:nvPicPr>
          <p:blipFill rotWithShape="1">
            <a:blip r:embed="rId6"/>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428124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AAA23-BBB7-354A-86F3-BC59461BE271}"/>
              </a:ext>
            </a:extLst>
          </p:cNvPr>
          <p:cNvPicPr>
            <a:picLocks noChangeAspect="1"/>
          </p:cNvPicPr>
          <p:nvPr/>
        </p:nvPicPr>
        <p:blipFill rotWithShape="1">
          <a:blip r:embed="rId2"/>
          <a:srcRect t="26123" b="30068"/>
          <a:stretch/>
        </p:blipFill>
        <p:spPr>
          <a:xfrm>
            <a:off x="0" y="605033"/>
            <a:ext cx="12472158" cy="3862873"/>
          </a:xfrm>
          <a:prstGeom prst="rect">
            <a:avLst/>
          </a:prstGeom>
        </p:spPr>
      </p:pic>
      <p:pic>
        <p:nvPicPr>
          <p:cNvPr id="11" name="Picture 10">
            <a:extLst>
              <a:ext uri="{FF2B5EF4-FFF2-40B4-BE49-F238E27FC236}">
                <a16:creationId xmlns:a16="http://schemas.microsoft.com/office/drawing/2014/main" id="{71411D7A-1374-7E40-9418-A5B101D781BC}"/>
              </a:ext>
            </a:extLst>
          </p:cNvPr>
          <p:cNvPicPr>
            <a:picLocks noChangeAspect="1"/>
          </p:cNvPicPr>
          <p:nvPr/>
        </p:nvPicPr>
        <p:blipFill rotWithShape="1">
          <a:blip r:embed="rId2"/>
          <a:srcRect t="14024" b="74336"/>
          <a:stretch/>
        </p:blipFill>
        <p:spPr>
          <a:xfrm>
            <a:off x="0" y="4467906"/>
            <a:ext cx="12472158" cy="1026367"/>
          </a:xfrm>
          <a:prstGeom prst="rect">
            <a:avLst/>
          </a:prstGeom>
        </p:spPr>
      </p:pic>
      <p:grpSp>
        <p:nvGrpSpPr>
          <p:cNvPr id="15" name="Group 14">
            <a:extLst>
              <a:ext uri="{FF2B5EF4-FFF2-40B4-BE49-F238E27FC236}">
                <a16:creationId xmlns:a16="http://schemas.microsoft.com/office/drawing/2014/main" id="{420E01C8-FAA7-6C48-852D-5DAA89F17B11}"/>
              </a:ext>
            </a:extLst>
          </p:cNvPr>
          <p:cNvGrpSpPr/>
          <p:nvPr/>
        </p:nvGrpSpPr>
        <p:grpSpPr>
          <a:xfrm>
            <a:off x="215457" y="6247447"/>
            <a:ext cx="3851375" cy="520653"/>
            <a:chOff x="215457" y="6247447"/>
            <a:chExt cx="3851375" cy="520653"/>
          </a:xfrm>
        </p:grpSpPr>
        <p:sp>
          <p:nvSpPr>
            <p:cNvPr id="16" name="TextBox 15">
              <a:extLst>
                <a:ext uri="{FF2B5EF4-FFF2-40B4-BE49-F238E27FC236}">
                  <a16:creationId xmlns:a16="http://schemas.microsoft.com/office/drawing/2014/main" id="{3E13AFB3-DDAD-DF4D-9EBE-36CEFCF45934}"/>
                </a:ext>
              </a:extLst>
            </p:cNvPr>
            <p:cNvSpPr txBox="1"/>
            <p:nvPr/>
          </p:nvSpPr>
          <p:spPr>
            <a:xfrm>
              <a:off x="980731" y="6247447"/>
              <a:ext cx="3086101" cy="461665"/>
            </a:xfrm>
            <a:prstGeom prst="rect">
              <a:avLst/>
            </a:prstGeom>
            <a:noFill/>
          </p:spPr>
          <p:txBody>
            <a:bodyPr wrap="none" rtlCol="0">
              <a:spAutoFit/>
            </a:bodyPr>
            <a:lstStyle/>
            <a:p>
              <a:r>
                <a:rPr lang="en-US" sz="800" dirty="0">
                  <a:latin typeface="Helvetica Neue" charset="0"/>
                  <a:ea typeface="Helvetica Neue" charset="0"/>
                  <a:cs typeface="Helvetica Neue" charset="0"/>
                </a:rPr>
                <a:t>Belfast Housing Lab</a:t>
              </a:r>
            </a:p>
            <a:p>
              <a:r>
                <a:rPr lang="en-US" sz="800" dirty="0">
                  <a:latin typeface="Helvetica Neue Thin" charset="0"/>
                  <a:ea typeface="Helvetica Neue Thin" charset="0"/>
                  <a:cs typeface="Helvetica Neue Thin" charset="0"/>
                </a:rPr>
                <a:t>A collaboration between The Holding Project &amp; </a:t>
              </a:r>
              <a:r>
                <a:rPr lang="en-US" sz="800" dirty="0" err="1">
                  <a:latin typeface="Helvetica Neue Thin" charset="0"/>
                  <a:ea typeface="Helvetica Neue Thin" charset="0"/>
                  <a:cs typeface="Helvetica Neue Thin" charset="0"/>
                </a:rPr>
                <a:t>EastSide</a:t>
              </a:r>
              <a:r>
                <a:rPr lang="en-US" sz="800" dirty="0">
                  <a:latin typeface="Helvetica Neue Thin" charset="0"/>
                  <a:ea typeface="Helvetica Neue Thin" charset="0"/>
                  <a:cs typeface="Helvetica Neue Thin" charset="0"/>
                </a:rPr>
                <a:t> Partnership</a:t>
              </a:r>
            </a:p>
            <a:p>
              <a:r>
                <a:rPr lang="en-US" sz="800" dirty="0">
                  <a:latin typeface="Helvetica Neue Thin" charset="0"/>
                  <a:ea typeface="Helvetica Neue Thin" charset="0"/>
                  <a:cs typeface="Helvetica Neue Thin" charset="0"/>
                </a:rPr>
                <a:t>Funded by the Nationwide Community Foundation</a:t>
              </a:r>
            </a:p>
          </p:txBody>
        </p:sp>
        <p:pic>
          <p:nvPicPr>
            <p:cNvPr id="17" name="Picture 16">
              <a:extLst>
                <a:ext uri="{FF2B5EF4-FFF2-40B4-BE49-F238E27FC236}">
                  <a16:creationId xmlns:a16="http://schemas.microsoft.com/office/drawing/2014/main" id="{E375F61D-8CD8-EF42-964E-9672C2E67482}"/>
                </a:ext>
              </a:extLst>
            </p:cNvPr>
            <p:cNvPicPr>
              <a:picLocks noChangeAspect="1"/>
            </p:cNvPicPr>
            <p:nvPr/>
          </p:nvPicPr>
          <p:blipFill rotWithShape="1">
            <a:blip r:embed="rId3"/>
            <a:srcRect l="10502" t="28683" r="63096" b="33480"/>
            <a:stretch/>
          </p:blipFill>
          <p:spPr>
            <a:xfrm>
              <a:off x="215457" y="6247447"/>
              <a:ext cx="514674" cy="520653"/>
            </a:xfrm>
            <a:prstGeom prst="rect">
              <a:avLst/>
            </a:prstGeom>
          </p:spPr>
        </p:pic>
      </p:grpSp>
    </p:spTree>
    <p:extLst>
      <p:ext uri="{BB962C8B-B14F-4D97-AF65-F5344CB8AC3E}">
        <p14:creationId xmlns:p14="http://schemas.microsoft.com/office/powerpoint/2010/main" val="3707603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78"/>
        </a:solidFill>
        <a:effectLst/>
      </p:bgPr>
    </p:bg>
    <p:spTree>
      <p:nvGrpSpPr>
        <p:cNvPr id="1" name="Shape 318"/>
        <p:cNvGrpSpPr/>
        <p:nvPr/>
      </p:nvGrpSpPr>
      <p:grpSpPr>
        <a:xfrm>
          <a:off x="0" y="0"/>
          <a:ext cx="0" cy="0"/>
          <a:chOff x="0" y="0"/>
          <a:chExt cx="0" cy="0"/>
        </a:xfrm>
      </p:grpSpPr>
      <p:sp>
        <p:nvSpPr>
          <p:cNvPr id="319" name="Google Shape;319;p60"/>
          <p:cNvSpPr txBox="1">
            <a:spLocks noGrp="1"/>
          </p:cNvSpPr>
          <p:nvPr>
            <p:ph type="title"/>
          </p:nvPr>
        </p:nvSpPr>
        <p:spPr>
          <a:xfrm>
            <a:off x="408567" y="5050689"/>
            <a:ext cx="12192000" cy="1325600"/>
          </a:xfrm>
          <a:prstGeom prst="rect">
            <a:avLst/>
          </a:prstGeom>
        </p:spPr>
        <p:txBody>
          <a:bodyPr spcFirstLastPara="1" vert="horz" wrap="square" lIns="91433" tIns="45700" rIns="91433" bIns="45700" rtlCol="0" anchor="ctr" anchorCtr="0">
            <a:noAutofit/>
          </a:bodyPr>
          <a:lstStyle/>
          <a:p>
            <a:pPr>
              <a:spcBef>
                <a:spcPts val="0"/>
              </a:spcBef>
            </a:pPr>
            <a:r>
              <a:rPr lang="en-GB" sz="4000" b="1" dirty="0">
                <a:latin typeface="Helvetica Neue Light" panose="02000403000000020004" pitchFamily="2" charset="0"/>
                <a:ea typeface="Helvetica Neue Light" panose="02000403000000020004" pitchFamily="2" charset="0"/>
                <a:cs typeface="Muli ExtraBold"/>
                <a:sym typeface="Muli ExtraBold"/>
              </a:rPr>
              <a:t>Good Neighbour Pilot</a:t>
            </a:r>
          </a:p>
          <a:p>
            <a:pPr>
              <a:spcBef>
                <a:spcPts val="0"/>
              </a:spcBef>
            </a:pPr>
            <a:r>
              <a:rPr lang="en-GB" sz="2800" dirty="0">
                <a:latin typeface="Helvetica Neue Light" panose="02000403000000020004" pitchFamily="2" charset="0"/>
                <a:ea typeface="Helvetica Neue Light" panose="02000403000000020004" pitchFamily="2" charset="0"/>
                <a:cs typeface="Muli"/>
                <a:sym typeface="Muli"/>
              </a:rPr>
              <a:t>A Home That Fits | Helsinki, June 2017  </a:t>
            </a:r>
          </a:p>
        </p:txBody>
      </p:sp>
    </p:spTree>
    <p:extLst>
      <p:ext uri="{BB962C8B-B14F-4D97-AF65-F5344CB8AC3E}">
        <p14:creationId xmlns:p14="http://schemas.microsoft.com/office/powerpoint/2010/main" val="1621690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1658</Words>
  <Application>Microsoft Macintosh PowerPoint</Application>
  <PresentationFormat>Widescreen</PresentationFormat>
  <Paragraphs>137</Paragraphs>
  <Slides>46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Helvetica Neue</vt:lpstr>
      <vt:lpstr>Helvetica Neue Light</vt:lpstr>
      <vt:lpstr>Helvetica Neue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Neighbour Pilot A Home That Fits | Helsinki, June 2017  </vt:lpstr>
      <vt:lpstr>PowerPoint Presentation</vt:lpstr>
      <vt:lpstr>PowerPoint Presentation</vt:lpstr>
      <vt:lpstr>PowerPoint Presentation</vt:lpstr>
      <vt:lpstr>PowerPoint Presentation</vt:lpstr>
      <vt:lpstr>The Repair Project Oranssi | Helsinki, June 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Cullen</dc:creator>
  <cp:lastModifiedBy>Sean Cullen</cp:lastModifiedBy>
  <cp:revision>16</cp:revision>
  <cp:lastPrinted>2019-10-07T17:13:53Z</cp:lastPrinted>
  <dcterms:created xsi:type="dcterms:W3CDTF">2019-10-04T09:35:01Z</dcterms:created>
  <dcterms:modified xsi:type="dcterms:W3CDTF">2019-10-07T17:14:30Z</dcterms:modified>
</cp:coreProperties>
</file>