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70" r:id="rId4"/>
    <p:sldId id="258" r:id="rId5"/>
    <p:sldId id="259" r:id="rId6"/>
    <p:sldId id="260" r:id="rId7"/>
    <p:sldId id="271" r:id="rId8"/>
    <p:sldId id="272" r:id="rId9"/>
    <p:sldId id="273" r:id="rId10"/>
    <p:sldId id="261" r:id="rId11"/>
    <p:sldId id="263" r:id="rId12"/>
    <p:sldId id="264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68" autoAdjust="0"/>
    <p:restoredTop sz="95988" autoAdjust="0"/>
  </p:normalViewPr>
  <p:slideViewPr>
    <p:cSldViewPr>
      <p:cViewPr varScale="1">
        <p:scale>
          <a:sx n="56" d="100"/>
          <a:sy n="56" d="100"/>
        </p:scale>
        <p:origin x="105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678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EE9D9-5B37-4ECE-81DF-73B3E84140D5}" type="datetimeFigureOut">
              <a:rPr lang="en-GB" smtClean="0"/>
              <a:pPr/>
              <a:t>07/07/2016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CB16F-B885-4AAF-BD89-9D89CE2A302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93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78CE0-5FEF-4D6C-AFDE-5D75820AB403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58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78CE0-5FEF-4D6C-AFDE-5D75820AB403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971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CB16F-B885-4AAF-BD89-9D89CE2A302E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420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CB16F-B885-4AAF-BD89-9D89CE2A302E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247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CB16F-B885-4AAF-BD89-9D89CE2A302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304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78CE0-5FEF-4D6C-AFDE-5D75820AB403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833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CB16F-B885-4AAF-BD89-9D89CE2A302E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835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78CE0-5FEF-4D6C-AFDE-5D75820AB403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33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78CE0-5FEF-4D6C-AFDE-5D75820AB403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76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147E-92CA-4898-9C6C-D5D4E6B2816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A544-4493-4651-804C-5F0C5474A91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147E-92CA-4898-9C6C-D5D4E6B2816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A544-4493-4651-804C-5F0C5474A91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147E-92CA-4898-9C6C-D5D4E6B2816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A544-4493-4651-804C-5F0C5474A91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147E-92CA-4898-9C6C-D5D4E6B2816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A544-4493-4651-804C-5F0C5474A91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147E-92CA-4898-9C6C-D5D4E6B2816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A544-4493-4651-804C-5F0C5474A91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147E-92CA-4898-9C6C-D5D4E6B2816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A544-4493-4651-804C-5F0C5474A91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147E-92CA-4898-9C6C-D5D4E6B2816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A544-4493-4651-804C-5F0C5474A91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147E-92CA-4898-9C6C-D5D4E6B2816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A544-4493-4651-804C-5F0C5474A91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147E-92CA-4898-9C6C-D5D4E6B2816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A544-4493-4651-804C-5F0C5474A91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147E-92CA-4898-9C6C-D5D4E6B2816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A544-4493-4651-804C-5F0C5474A91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147E-92CA-4898-9C6C-D5D4E6B2816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A544-4493-4651-804C-5F0C5474A91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1147E-92CA-4898-9C6C-D5D4E6B2816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BA544-4493-4651-804C-5F0C5474A91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Draft Programme for Government Framework 2016-21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Franklin Gothic Book" pitchFamily="34" charset="0"/>
              </a:rPr>
              <a:t>Ambition and Detail</a:t>
            </a:r>
            <a:endParaRPr lang="en-GB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5536" y="1268760"/>
            <a:ext cx="8136904" cy="3456384"/>
          </a:xfrm>
        </p:spPr>
        <p:txBody>
          <a:bodyPr anchor="b">
            <a:normAutofit/>
          </a:bodyPr>
          <a:lstStyle/>
          <a:p>
            <a:pPr marL="358775" indent="-358775">
              <a:lnSpc>
                <a:spcPct val="134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dirty="0" smtClean="0">
                <a:solidFill>
                  <a:schemeClr val="bg1"/>
                </a:solidFill>
              </a:rPr>
              <a:t>42 of the biggest issues facing society</a:t>
            </a:r>
          </a:p>
          <a:p>
            <a:pPr marL="358775" indent="-358775">
              <a:lnSpc>
                <a:spcPct val="134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dirty="0" smtClean="0">
                <a:solidFill>
                  <a:schemeClr val="bg1"/>
                </a:solidFill>
              </a:rPr>
              <a:t>Specific measures which are transparent and       independently verified</a:t>
            </a:r>
          </a:p>
          <a:p>
            <a:pPr marL="358775" indent="-358775">
              <a:lnSpc>
                <a:spcPct val="134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dirty="0" smtClean="0">
                <a:solidFill>
                  <a:schemeClr val="bg1"/>
                </a:solidFill>
              </a:rPr>
              <a:t>Actions will be specific and measurable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Timeline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95536" y="1340768"/>
          <a:ext cx="8424936" cy="2945405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6696744"/>
                <a:gridCol w="1728192"/>
              </a:tblGrid>
              <a:tr h="38508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Stage</a:t>
                      </a:r>
                      <a:endParaRPr lang="en-GB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Date</a:t>
                      </a:r>
                      <a:endParaRPr lang="en-GB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/>
                        <a:t>Consultation on PfG Framework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/>
                        <a:t>27</a:t>
                      </a:r>
                      <a:r>
                        <a:rPr lang="en-GB" b="0" baseline="0" dirty="0" smtClean="0"/>
                        <a:t> </a:t>
                      </a:r>
                      <a:r>
                        <a:rPr lang="en-GB" b="0" dirty="0" smtClean="0"/>
                        <a:t>May – 22 July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b="0" baseline="0" dirty="0" smtClean="0"/>
                        <a:t>Development of PfG Action Plans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/>
                        <a:t>By Sept 2016</a:t>
                      </a:r>
                      <a:endParaRPr lang="en-GB" b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b="0" dirty="0" smtClean="0"/>
                        <a:t>Development of:</a:t>
                      </a:r>
                    </a:p>
                    <a:p>
                      <a:pPr marL="271463" indent="-185738" algn="l">
                        <a:buFont typeface="Arial" pitchFamily="34" charset="0"/>
                        <a:buChar char="•"/>
                      </a:pPr>
                      <a:r>
                        <a:rPr lang="en-GB" b="0" baseline="0" dirty="0" smtClean="0"/>
                        <a:t>Economic Strategy;</a:t>
                      </a:r>
                    </a:p>
                    <a:p>
                      <a:pPr marL="271463" indent="-185738" algn="l">
                        <a:buFont typeface="Arial" pitchFamily="34" charset="0"/>
                        <a:buChar char="•"/>
                      </a:pPr>
                      <a:r>
                        <a:rPr lang="en-GB" b="0" baseline="0" dirty="0" smtClean="0"/>
                        <a:t>Social Strategy;</a:t>
                      </a:r>
                    </a:p>
                    <a:p>
                      <a:pPr marL="271463" indent="-185738" algn="l">
                        <a:buFont typeface="Arial" pitchFamily="34" charset="0"/>
                        <a:buChar char="•"/>
                      </a:pPr>
                      <a:r>
                        <a:rPr lang="en-GB" b="0" baseline="0" dirty="0" smtClean="0"/>
                        <a:t>Investment Strategy;</a:t>
                      </a:r>
                    </a:p>
                    <a:p>
                      <a:pPr marL="271463" indent="-185738" algn="l">
                        <a:buFont typeface="Arial" pitchFamily="34" charset="0"/>
                        <a:buChar char="•"/>
                      </a:pPr>
                      <a:r>
                        <a:rPr lang="en-GB" b="0" baseline="0" dirty="0" smtClean="0"/>
                        <a:t>Budget</a:t>
                      </a:r>
                      <a:endParaRPr lang="en-GB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/>
                        <a:t>For public consultation by Oct 2016</a:t>
                      </a:r>
                      <a:endParaRPr lang="en-GB" b="0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b="0" dirty="0" smtClean="0"/>
                        <a:t>Executive and Assembly</a:t>
                      </a:r>
                      <a:r>
                        <a:rPr lang="en-GB" b="0" baseline="0" dirty="0" smtClean="0"/>
                        <a:t> Approval Processes</a:t>
                      </a:r>
                      <a:endParaRPr lang="en-GB" b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 smtClean="0"/>
                        <a:t>December</a:t>
                      </a:r>
                      <a:r>
                        <a:rPr lang="en-GB" b="0" baseline="0" dirty="0" smtClean="0"/>
                        <a:t> 2016</a:t>
                      </a:r>
                      <a:endParaRPr lang="en-GB" b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Consultation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4525963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800" dirty="0" smtClean="0">
                <a:solidFill>
                  <a:schemeClr val="bg1"/>
                </a:solidFill>
              </a:rPr>
              <a:t>We need to know whether the outcomes, indicators and measures contained in the Framework are right and complete.</a:t>
            </a:r>
          </a:p>
          <a:p>
            <a:pPr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800" dirty="0" smtClean="0">
                <a:solidFill>
                  <a:schemeClr val="bg1"/>
                </a:solidFill>
              </a:rPr>
              <a:t>Please respond to the consultation – tinyurl.com/</a:t>
            </a:r>
            <a:r>
              <a:rPr lang="en-GB" sz="2800" dirty="0" err="1" smtClean="0">
                <a:solidFill>
                  <a:schemeClr val="bg1"/>
                </a:solidFill>
              </a:rPr>
              <a:t>pfgni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>
                <a:solidFill>
                  <a:schemeClr val="bg1"/>
                </a:solidFill>
                <a:latin typeface="Franklin Gothic Book" pitchFamily="34" charset="0"/>
              </a:rPr>
              <a:t/>
            </a:r>
            <a:br>
              <a:rPr lang="en-GB" smtClean="0">
                <a:solidFill>
                  <a:schemeClr val="bg1"/>
                </a:solidFill>
                <a:latin typeface="Franklin Gothic Book" pitchFamily="34" charset="0"/>
              </a:rPr>
            </a:br>
            <a:r>
              <a:rPr lang="en-GB" smtClean="0">
                <a:solidFill>
                  <a:schemeClr val="bg1"/>
                </a:solidFill>
                <a:latin typeface="Franklin Gothic Book" pitchFamily="34" charset="0"/>
              </a:rPr>
              <a:t/>
            </a:r>
            <a:br>
              <a:rPr lang="en-GB" smtClean="0">
                <a:solidFill>
                  <a:schemeClr val="bg1"/>
                </a:solidFill>
                <a:latin typeface="Franklin Gothic Book" pitchFamily="34" charset="0"/>
              </a:rPr>
            </a:br>
            <a:r>
              <a:rPr lang="en-GB" smtClean="0">
                <a:solidFill>
                  <a:schemeClr val="bg1"/>
                </a:solidFill>
                <a:latin typeface="Franklin Gothic Book" pitchFamily="34" charset="0"/>
              </a:rPr>
              <a:t/>
            </a:r>
            <a:br>
              <a:rPr lang="en-GB" smtClean="0">
                <a:solidFill>
                  <a:schemeClr val="bg1"/>
                </a:solidFill>
                <a:latin typeface="Franklin Gothic Book" pitchFamily="34" charset="0"/>
              </a:rPr>
            </a:br>
            <a:r>
              <a:rPr lang="en-GB" smtClean="0">
                <a:solidFill>
                  <a:schemeClr val="bg1"/>
                </a:solidFill>
                <a:latin typeface="Franklin Gothic Book" pitchFamily="34" charset="0"/>
              </a:rPr>
              <a:t/>
            </a:r>
            <a:br>
              <a:rPr lang="en-GB" smtClean="0">
                <a:solidFill>
                  <a:schemeClr val="bg1"/>
                </a:solidFill>
                <a:latin typeface="Franklin Gothic Book" pitchFamily="34" charset="0"/>
              </a:rPr>
            </a:br>
            <a:r>
              <a:rPr lang="en-GB" smtClean="0">
                <a:solidFill>
                  <a:schemeClr val="bg1"/>
                </a:solidFill>
                <a:latin typeface="Franklin Gothic Book" pitchFamily="34" charset="0"/>
              </a:rPr>
              <a:t/>
            </a:r>
            <a:br>
              <a:rPr lang="en-GB" smtClean="0">
                <a:solidFill>
                  <a:schemeClr val="bg1"/>
                </a:solidFill>
                <a:latin typeface="Franklin Gothic Book" pitchFamily="34" charset="0"/>
              </a:rPr>
            </a:br>
            <a:r>
              <a:rPr lang="en-GB" smtClean="0">
                <a:solidFill>
                  <a:schemeClr val="bg1"/>
                </a:solidFill>
                <a:latin typeface="Franklin Gothic Book" pitchFamily="34" charset="0"/>
              </a:rPr>
              <a:t/>
            </a:r>
            <a:br>
              <a:rPr lang="en-GB" smtClean="0">
                <a:solidFill>
                  <a:schemeClr val="bg1"/>
                </a:solidFill>
                <a:latin typeface="Franklin Gothic Book" pitchFamily="34" charset="0"/>
              </a:rPr>
            </a:br>
            <a:r>
              <a:rPr lang="en-GB" smtClean="0">
                <a:solidFill>
                  <a:schemeClr val="bg1"/>
                </a:solidFill>
                <a:latin typeface="Franklin Gothic Book" pitchFamily="34" charset="0"/>
              </a:rPr>
              <a:t/>
            </a:r>
            <a:br>
              <a:rPr lang="en-GB" smtClean="0">
                <a:solidFill>
                  <a:schemeClr val="bg1"/>
                </a:solidFill>
                <a:latin typeface="Franklin Gothic Book" pitchFamily="34" charset="0"/>
              </a:rPr>
            </a:br>
            <a:r>
              <a:rPr lang="en-GB" smtClean="0">
                <a:solidFill>
                  <a:schemeClr val="bg1"/>
                </a:solidFill>
                <a:latin typeface="Franklin Gothic Book" pitchFamily="34" charset="0"/>
              </a:rPr>
              <a:t>Questions</a:t>
            </a:r>
            <a:endParaRPr lang="en-GB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Franklin Gothic Book" pitchFamily="34" charset="0"/>
              </a:rPr>
              <a:t>Context</a:t>
            </a:r>
            <a:endParaRPr lang="en-GB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5536" y="1556793"/>
            <a:ext cx="8136904" cy="4104456"/>
          </a:xfrm>
        </p:spPr>
        <p:txBody>
          <a:bodyPr>
            <a:normAutofit/>
          </a:bodyPr>
          <a:lstStyle/>
          <a:p>
            <a:pPr marL="271463" indent="-271463">
              <a:lnSpc>
                <a:spcPct val="134000"/>
              </a:lnSpc>
              <a:spcBef>
                <a:spcPts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Stormont House &amp; Fresh Start Agreements</a:t>
            </a:r>
          </a:p>
          <a:p>
            <a:pPr marL="271463" indent="-271463">
              <a:lnSpc>
                <a:spcPct val="134000"/>
              </a:lnSpc>
              <a:spcBef>
                <a:spcPts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Restructuring</a:t>
            </a:r>
          </a:p>
          <a:p>
            <a:pPr marL="271463" indent="-271463">
              <a:lnSpc>
                <a:spcPct val="134000"/>
              </a:lnSpc>
              <a:spcBef>
                <a:spcPts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Fiscal pressure</a:t>
            </a:r>
          </a:p>
          <a:p>
            <a:pPr marL="271463" indent="-271463">
              <a:lnSpc>
                <a:spcPct val="134000"/>
              </a:lnSpc>
              <a:spcBef>
                <a:spcPts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Need for change</a:t>
            </a:r>
          </a:p>
          <a:p>
            <a:pPr marL="271463" indent="-271463">
              <a:lnSpc>
                <a:spcPct val="134000"/>
              </a:lnSpc>
              <a:spcBef>
                <a:spcPts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Collaborative working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</a:pP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>Outcomes “Pyramid”: </a:t>
            </a:r>
            <a:br>
              <a:rPr lang="en-GB" b="1" dirty="0" smtClean="0">
                <a:solidFill>
                  <a:srgbClr val="FFFF00"/>
                </a:solidFill>
              </a:rPr>
            </a:br>
            <a:r>
              <a:rPr lang="en-GB" b="1" dirty="0" smtClean="0">
                <a:solidFill>
                  <a:srgbClr val="FFFF00"/>
                </a:solidFill>
              </a:rPr>
              <a:t>the </a:t>
            </a:r>
            <a:r>
              <a:rPr lang="en-GB" b="1" dirty="0" err="1" smtClean="0">
                <a:solidFill>
                  <a:srgbClr val="FFFF00"/>
                </a:solidFill>
              </a:rPr>
              <a:t>PfG</a:t>
            </a:r>
            <a:r>
              <a:rPr lang="en-GB" b="1" dirty="0" smtClean="0">
                <a:solidFill>
                  <a:srgbClr val="FFFF00"/>
                </a:solidFill>
              </a:rPr>
              <a:t> Framework</a:t>
            </a:r>
            <a:endParaRPr lang="en-GB" b="1" dirty="0">
              <a:solidFill>
                <a:srgbClr val="FFFF00"/>
              </a:solidFill>
            </a:endParaRPr>
          </a:p>
        </p:txBody>
      </p:sp>
      <p:pic>
        <p:nvPicPr>
          <p:cNvPr id="78850" name="Picture 2" descr="https://www.biglotteryfund.org.uk/-/media/Images/Other/PlanningTriangle.gif"/>
          <p:cNvPicPr>
            <a:picLocks noChangeAspect="1" noChangeArrowheads="1"/>
          </p:cNvPicPr>
          <p:nvPr/>
        </p:nvPicPr>
        <p:blipFill>
          <a:blip r:embed="rId3" cstate="print"/>
          <a:srcRect t="11374"/>
          <a:stretch>
            <a:fillRect/>
          </a:stretch>
        </p:blipFill>
        <p:spPr bwMode="auto">
          <a:xfrm>
            <a:off x="1" y="1844824"/>
            <a:ext cx="5292080" cy="37188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36096" y="2348880"/>
            <a:ext cx="3312368" cy="83099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  <a:latin typeface="+mj-lt"/>
              </a:rPr>
              <a:t>PfG Purpose: Improving wellbeing for all – by tackling disadvantage and driving economic growth</a:t>
            </a:r>
            <a:endParaRPr lang="en-GB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6096" y="3573016"/>
            <a:ext cx="3707904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  <a:latin typeface="+mj-lt"/>
              </a:rPr>
              <a:t>Outcomes, Indicators and Measures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788024" y="2636912"/>
            <a:ext cx="64807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788024" y="3717032"/>
            <a:ext cx="660451" cy="1278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C:\Users\1270185\AppData\Local\Microsoft\Windows\Temporary Internet Files\Content.Outlook\66L7KY6E\NIExecutive-cmy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5739368"/>
            <a:ext cx="3131840" cy="1118631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652120" y="1772817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 smtClean="0">
                <a:solidFill>
                  <a:schemeClr val="bg1"/>
                </a:solidFill>
              </a:rPr>
              <a:t>PfG</a:t>
            </a:r>
            <a:r>
              <a:rPr lang="en-GB" sz="2400" b="1" dirty="0" smtClean="0">
                <a:solidFill>
                  <a:schemeClr val="bg1"/>
                </a:solidFill>
              </a:rPr>
              <a:t> Framework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5" name="Right Brace 24"/>
          <p:cNvSpPr/>
          <p:nvPr/>
        </p:nvSpPr>
        <p:spPr>
          <a:xfrm>
            <a:off x="4499992" y="1916832"/>
            <a:ext cx="432048" cy="2304256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PfG Framework Structure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95536" y="1268760"/>
          <a:ext cx="8424936" cy="396043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424936"/>
              </a:tblGrid>
              <a:tr h="470659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Outcomes</a:t>
                      </a:r>
                      <a:endParaRPr lang="en-GB" b="1" dirty="0"/>
                    </a:p>
                  </a:txBody>
                  <a:tcPr anchor="ctr">
                    <a:lnL w="38100" cap="flat" cmpd="sng" algn="ctr">
                      <a:solidFill>
                        <a:srgbClr val="2860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860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860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860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37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14 </a:t>
                      </a:r>
                      <a:r>
                        <a:rPr lang="en-GB" baseline="0" dirty="0" smtClean="0"/>
                        <a:t>succinct, high-level statements describing what we are trying to achieve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2860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860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860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860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659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Indicators</a:t>
                      </a:r>
                      <a:endParaRPr lang="en-GB" b="1" dirty="0"/>
                    </a:p>
                  </a:txBody>
                  <a:tcPr anchor="ctr">
                    <a:lnL w="38100" cap="flat" cmpd="sng" algn="ctr">
                      <a:solidFill>
                        <a:srgbClr val="2860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860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860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860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453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42 specific changes we want to bring about</a:t>
                      </a:r>
                      <a:endParaRPr lang="en-GB" baseline="0" dirty="0" smtClean="0"/>
                    </a:p>
                    <a:p>
                      <a:pPr algn="ctr"/>
                      <a:r>
                        <a:rPr lang="en-GB" baseline="0" dirty="0" smtClean="0"/>
                        <a:t>Taken in the round, show direction of travel</a:t>
                      </a:r>
                      <a:endParaRPr lang="en-GB" dirty="0"/>
                    </a:p>
                  </a:txBody>
                  <a:tcPr anchor="ctr">
                    <a:lnL w="38100" cap="flat" cmpd="sng" algn="ctr">
                      <a:solidFill>
                        <a:srgbClr val="2860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860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860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860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6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baseline="0" dirty="0" smtClean="0"/>
                        <a:t>Measures</a:t>
                      </a:r>
                      <a:endParaRPr lang="en-GB" b="1" dirty="0" smtClean="0"/>
                    </a:p>
                  </a:txBody>
                  <a:tcPr anchor="ctr">
                    <a:lnL w="38100" cap="flat" cmpd="sng" algn="ctr">
                      <a:solidFill>
                        <a:srgbClr val="2860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860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860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860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553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Providing</a:t>
                      </a:r>
                      <a:r>
                        <a:rPr lang="en-GB" baseline="0" dirty="0" smtClean="0"/>
                        <a:t> information on whether we are succeeding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2860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860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860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860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titled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6064" y="7481"/>
            <a:ext cx="4716016" cy="6877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 2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16632"/>
            <a:ext cx="5184576" cy="6597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>We enjoy long, healthy, active lives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9"/>
            <a:ext cx="8507288" cy="45365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u="sng" dirty="0" smtClean="0">
                <a:solidFill>
                  <a:schemeClr val="bg1"/>
                </a:solidFill>
              </a:rPr>
              <a:t>Indicators</a:t>
            </a:r>
            <a:r>
              <a:rPr lang="en-GB" dirty="0" smtClean="0">
                <a:solidFill>
                  <a:schemeClr val="bg1"/>
                </a:solidFill>
              </a:rPr>
              <a:t>: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Improve health in pregnancy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Increase healthy life expectancy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Reduce health inequality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Reduce preventable deaths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Improve mental health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Increase use of public transport and active travel</a:t>
            </a:r>
          </a:p>
          <a:p>
            <a:endParaRPr lang="en-GB" dirty="0"/>
          </a:p>
        </p:txBody>
      </p:sp>
      <p:pic>
        <p:nvPicPr>
          <p:cNvPr id="4" name="Picture 3" descr="C:\Users\1270185\AppData\Local\Microsoft\Windows\Temporary Internet Files\Content.Outlook\66L7KY6E\NIExecutive-cmy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5739368"/>
            <a:ext cx="3131840" cy="11186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>Measures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3"/>
            <a:ext cx="8229600" cy="4392489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One per indicator</a:t>
            </a:r>
          </a:p>
          <a:p>
            <a:r>
              <a:rPr lang="en-GB" sz="3600" dirty="0" smtClean="0">
                <a:solidFill>
                  <a:schemeClr val="bg1"/>
                </a:solidFill>
              </a:rPr>
              <a:t>Indicator: Improve health in pregnancy</a:t>
            </a:r>
          </a:p>
          <a:p>
            <a:r>
              <a:rPr lang="en-GB" sz="3600" dirty="0" smtClean="0">
                <a:solidFill>
                  <a:schemeClr val="bg1"/>
                </a:solidFill>
              </a:rPr>
              <a:t>Measure:  Proportion of babies born at a low birth weight</a:t>
            </a:r>
          </a:p>
          <a:p>
            <a:r>
              <a:rPr lang="en-GB" sz="3600" dirty="0" smtClean="0">
                <a:solidFill>
                  <a:schemeClr val="bg1"/>
                </a:solidFill>
              </a:rPr>
              <a:t>Current status: 6.1%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4" name="Picture 3" descr="C:\Users\1270185\AppData\Local\Microsoft\Windows\Temporary Internet Files\Content.Outlook\66L7KY6E\NIExecutive-cmy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5739368"/>
            <a:ext cx="3131840" cy="11186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>Outcomes “Pyramid”: </a:t>
            </a:r>
            <a:br>
              <a:rPr lang="en-GB" b="1" dirty="0" smtClean="0">
                <a:solidFill>
                  <a:srgbClr val="FFFF00"/>
                </a:solidFill>
              </a:rPr>
            </a:br>
            <a:r>
              <a:rPr lang="en-GB" b="1" dirty="0" smtClean="0">
                <a:solidFill>
                  <a:srgbClr val="FFFF00"/>
                </a:solidFill>
              </a:rPr>
              <a:t>the complete </a:t>
            </a:r>
            <a:r>
              <a:rPr lang="en-GB" b="1" dirty="0" err="1" smtClean="0">
                <a:solidFill>
                  <a:srgbClr val="FFFF00"/>
                </a:solidFill>
              </a:rPr>
              <a:t>PfG</a:t>
            </a:r>
            <a:endParaRPr lang="en-GB" b="1" dirty="0">
              <a:solidFill>
                <a:srgbClr val="FFFF00"/>
              </a:solidFill>
            </a:endParaRPr>
          </a:p>
        </p:txBody>
      </p:sp>
      <p:pic>
        <p:nvPicPr>
          <p:cNvPr id="78850" name="Picture 2" descr="https://www.biglotteryfund.org.uk/-/media/Images/Other/PlanningTriangle.gif"/>
          <p:cNvPicPr>
            <a:picLocks noChangeAspect="1" noChangeArrowheads="1"/>
          </p:cNvPicPr>
          <p:nvPr/>
        </p:nvPicPr>
        <p:blipFill>
          <a:blip r:embed="rId3" cstate="print"/>
          <a:srcRect t="11374"/>
          <a:stretch>
            <a:fillRect/>
          </a:stretch>
        </p:blipFill>
        <p:spPr bwMode="auto">
          <a:xfrm>
            <a:off x="0" y="1628800"/>
            <a:ext cx="5796136" cy="3971859"/>
          </a:xfrm>
          <a:prstGeom prst="rect">
            <a:avLst/>
          </a:prstGeom>
          <a:noFill/>
        </p:spPr>
      </p:pic>
      <p:pic>
        <p:nvPicPr>
          <p:cNvPr id="15" name="Picture 14" descr="C:\Users\1270185\AppData\Local\Microsoft\Windows\Temporary Internet Files\Content.Outlook\66L7KY6E\NIExecutive-cmy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5739368"/>
            <a:ext cx="3131840" cy="1118631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652120" y="1772817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 smtClean="0">
                <a:solidFill>
                  <a:schemeClr val="bg1"/>
                </a:solidFill>
              </a:rPr>
              <a:t>PfG</a:t>
            </a:r>
            <a:r>
              <a:rPr lang="en-GB" sz="2400" b="1" dirty="0" smtClean="0">
                <a:solidFill>
                  <a:schemeClr val="bg1"/>
                </a:solidFill>
              </a:rPr>
              <a:t> Framework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2" name="Right Brace 11"/>
          <p:cNvSpPr/>
          <p:nvPr/>
        </p:nvSpPr>
        <p:spPr>
          <a:xfrm>
            <a:off x="5508104" y="4365104"/>
            <a:ext cx="216024" cy="1152128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Brace 20"/>
          <p:cNvSpPr/>
          <p:nvPr/>
        </p:nvSpPr>
        <p:spPr>
          <a:xfrm>
            <a:off x="5292080" y="1700808"/>
            <a:ext cx="432048" cy="244827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6012160" y="4437112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Action Plans linked to indicators– and associated performance measures </a:t>
            </a:r>
            <a:endParaRPr lang="en-GB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allAtOnce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735</TotalTime>
  <Words>273</Words>
  <Application>Microsoft Office PowerPoint</Application>
  <PresentationFormat>On-screen Show (4:3)</PresentationFormat>
  <Paragraphs>67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Franklin Gothic Book</vt:lpstr>
      <vt:lpstr>1_Office Theme</vt:lpstr>
      <vt:lpstr>Draft Programme for Government Framework 2016-21</vt:lpstr>
      <vt:lpstr>Context</vt:lpstr>
      <vt:lpstr>Outcomes “Pyramid”:  the PfG Framework</vt:lpstr>
      <vt:lpstr>PfG Framework Structure</vt:lpstr>
      <vt:lpstr>PowerPoint Presentation</vt:lpstr>
      <vt:lpstr>PowerPoint Presentation</vt:lpstr>
      <vt:lpstr>We enjoy long, healthy, active lives</vt:lpstr>
      <vt:lpstr>Measures</vt:lpstr>
      <vt:lpstr>Outcomes “Pyramid”:  the complete PfG</vt:lpstr>
      <vt:lpstr>Ambition and Detail</vt:lpstr>
      <vt:lpstr>Timeline</vt:lpstr>
      <vt:lpstr>Consultation</vt:lpstr>
      <vt:lpstr>       Questions</vt:lpstr>
    </vt:vector>
  </TitlesOfParts>
  <Company>IT Assist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Bradley</dc:creator>
  <cp:lastModifiedBy>Kate Ward</cp:lastModifiedBy>
  <cp:revision>72</cp:revision>
  <dcterms:created xsi:type="dcterms:W3CDTF">2016-04-11T09:04:21Z</dcterms:created>
  <dcterms:modified xsi:type="dcterms:W3CDTF">2016-07-07T08:44:25Z</dcterms:modified>
</cp:coreProperties>
</file>