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4" r:id="rId4"/>
    <p:sldId id="299" r:id="rId5"/>
    <p:sldId id="278" r:id="rId6"/>
    <p:sldId id="297" r:id="rId7"/>
    <p:sldId id="275" r:id="rId8"/>
    <p:sldId id="304" r:id="rId9"/>
    <p:sldId id="308" r:id="rId10"/>
    <p:sldId id="280" r:id="rId11"/>
    <p:sldId id="282" r:id="rId12"/>
    <p:sldId id="285" r:id="rId13"/>
    <p:sldId id="286" r:id="rId14"/>
    <p:sldId id="287" r:id="rId15"/>
    <p:sldId id="290" r:id="rId16"/>
    <p:sldId id="291" r:id="rId17"/>
    <p:sldId id="307" r:id="rId18"/>
    <p:sldId id="293" r:id="rId19"/>
    <p:sldId id="300" r:id="rId20"/>
    <p:sldId id="305" r:id="rId21"/>
    <p:sldId id="306" r:id="rId22"/>
    <p:sldId id="295" r:id="rId23"/>
    <p:sldId id="296" r:id="rId24"/>
    <p:sldId id="309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1BB11-E8A7-664F-A336-2B29BDC55C9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A4187-12EE-A847-B84A-E83F12EF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C80F-BB5F-4C3B-AB68-3B798540FB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7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1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7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1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5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C80F-BB5F-4C3B-AB68-3B798540FB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1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C80F-BB5F-4C3B-AB68-3B798540FB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5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4187-12EE-A847-B84A-E83F12EF64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7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3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0848" y="1268762"/>
            <a:ext cx="8198330" cy="5257353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002060"/>
              </a:buClr>
              <a:buFont typeface="Wingdings" pitchFamily="2" charset="2"/>
              <a:buChar char="§"/>
              <a:defRPr sz="1650"/>
            </a:lvl1pPr>
            <a:lvl2pPr marL="557213" indent="-214313">
              <a:buClr>
                <a:srgbClr val="002060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2060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2060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2060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0847" y="223839"/>
            <a:ext cx="8204716" cy="59848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 dirty="0"/>
              <a:t>Main Slide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27088" y="800083"/>
            <a:ext cx="8208474" cy="352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350" b="1">
                <a:solidFill>
                  <a:srgbClr val="002060"/>
                </a:solidFill>
              </a:defRPr>
            </a:lvl1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2679" y="6597352"/>
            <a:ext cx="3656134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48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0847" y="223839"/>
            <a:ext cx="8204716" cy="59848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 dirty="0"/>
              <a:t>Chart Slide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827088" y="800083"/>
            <a:ext cx="8208474" cy="352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350" b="1">
                <a:solidFill>
                  <a:srgbClr val="002060"/>
                </a:solidFill>
              </a:defRPr>
            </a:lvl1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089" y="1268416"/>
            <a:ext cx="3944319" cy="4968899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002060"/>
              </a:buClr>
              <a:buFont typeface="Wingdings" pitchFamily="2" charset="2"/>
              <a:buChar char="§"/>
              <a:defRPr sz="1650"/>
            </a:lvl1pPr>
            <a:lvl2pPr marL="557213" indent="-214313">
              <a:buClr>
                <a:srgbClr val="002060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2060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2060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2060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4904644" y="1268416"/>
            <a:ext cx="3921369" cy="4968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2679" y="6597352"/>
            <a:ext cx="3656134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5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6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6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2081-8CD5-184A-B7C8-7087B6BD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">
            <a:extLst>
              <a:ext uri="{FF2B5EF4-FFF2-40B4-BE49-F238E27FC236}">
                <a16:creationId xmlns:a16="http://schemas.microsoft.com/office/drawing/2014/main" id="{8036F571-6165-4620-B586-D1BEA0BB0AC3}"/>
              </a:ext>
            </a:extLst>
          </p:cNvPr>
          <p:cNvSpPr/>
          <p:nvPr/>
        </p:nvSpPr>
        <p:spPr>
          <a:xfrm rot="5400000">
            <a:off x="1975024" y="-1154415"/>
            <a:ext cx="5193953" cy="9166830"/>
          </a:xfrm>
          <a:custGeom>
            <a:avLst/>
            <a:gdLst>
              <a:gd name="connsiteX0" fmla="*/ 12 w 11246921"/>
              <a:gd name="connsiteY0" fmla="*/ 5279905 h 13823005"/>
              <a:gd name="connsiteX1" fmla="*/ 5623461 w 11246921"/>
              <a:gd name="connsiteY1" fmla="*/ 0 h 13823005"/>
              <a:gd name="connsiteX2" fmla="*/ 11246909 w 11246921"/>
              <a:gd name="connsiteY2" fmla="*/ 5279905 h 13823005"/>
              <a:gd name="connsiteX3" fmla="*/ 9098943 w 11246921"/>
              <a:gd name="connsiteY3" fmla="*/ 13822970 h 13823005"/>
              <a:gd name="connsiteX4" fmla="*/ 2147978 w 11246921"/>
              <a:gd name="connsiteY4" fmla="*/ 13822970 h 13823005"/>
              <a:gd name="connsiteX5" fmla="*/ 12 w 11246921"/>
              <a:gd name="connsiteY5" fmla="*/ 5279905 h 13823005"/>
              <a:gd name="connsiteX0" fmla="*/ 0 w 11042616"/>
              <a:gd name="connsiteY0" fmla="*/ 1525029 h 13822970"/>
              <a:gd name="connsiteX1" fmla="*/ 5419168 w 11042616"/>
              <a:gd name="connsiteY1" fmla="*/ 0 h 13822970"/>
              <a:gd name="connsiteX2" fmla="*/ 11042616 w 11042616"/>
              <a:gd name="connsiteY2" fmla="*/ 5279905 h 13822970"/>
              <a:gd name="connsiteX3" fmla="*/ 8894650 w 11042616"/>
              <a:gd name="connsiteY3" fmla="*/ 13822970 h 13822970"/>
              <a:gd name="connsiteX4" fmla="*/ 1943685 w 11042616"/>
              <a:gd name="connsiteY4" fmla="*/ 13822970 h 13822970"/>
              <a:gd name="connsiteX5" fmla="*/ 0 w 11042616"/>
              <a:gd name="connsiteY5" fmla="*/ 1525029 h 13822970"/>
              <a:gd name="connsiteX0" fmla="*/ 0 w 11042616"/>
              <a:gd name="connsiteY0" fmla="*/ 0 h 12297941"/>
              <a:gd name="connsiteX1" fmla="*/ 1265457 w 11042616"/>
              <a:gd name="connsiteY1" fmla="*/ 11941 h 12297941"/>
              <a:gd name="connsiteX2" fmla="*/ 11042616 w 11042616"/>
              <a:gd name="connsiteY2" fmla="*/ 3754876 h 12297941"/>
              <a:gd name="connsiteX3" fmla="*/ 8894650 w 11042616"/>
              <a:gd name="connsiteY3" fmla="*/ 12297941 h 12297941"/>
              <a:gd name="connsiteX4" fmla="*/ 1943685 w 11042616"/>
              <a:gd name="connsiteY4" fmla="*/ 12297941 h 12297941"/>
              <a:gd name="connsiteX5" fmla="*/ 0 w 11042616"/>
              <a:gd name="connsiteY5" fmla="*/ 0 h 12297941"/>
              <a:gd name="connsiteX0" fmla="*/ 0 w 8894650"/>
              <a:gd name="connsiteY0" fmla="*/ 0 h 12297941"/>
              <a:gd name="connsiteX1" fmla="*/ 1265457 w 8894650"/>
              <a:gd name="connsiteY1" fmla="*/ 11941 h 12297941"/>
              <a:gd name="connsiteX2" fmla="*/ 6781900 w 8894650"/>
              <a:gd name="connsiteY2" fmla="*/ 5671225 h 12297941"/>
              <a:gd name="connsiteX3" fmla="*/ 8894650 w 8894650"/>
              <a:gd name="connsiteY3" fmla="*/ 12297941 h 12297941"/>
              <a:gd name="connsiteX4" fmla="*/ 1943685 w 8894650"/>
              <a:gd name="connsiteY4" fmla="*/ 12297941 h 12297941"/>
              <a:gd name="connsiteX5" fmla="*/ 0 w 8894650"/>
              <a:gd name="connsiteY5" fmla="*/ 0 h 12297941"/>
              <a:gd name="connsiteX0" fmla="*/ 0 w 6861571"/>
              <a:gd name="connsiteY0" fmla="*/ 0 h 12297944"/>
              <a:gd name="connsiteX1" fmla="*/ 1265457 w 6861571"/>
              <a:gd name="connsiteY1" fmla="*/ 11941 h 12297944"/>
              <a:gd name="connsiteX2" fmla="*/ 6781900 w 6861571"/>
              <a:gd name="connsiteY2" fmla="*/ 5671225 h 12297944"/>
              <a:gd name="connsiteX3" fmla="*/ 6861571 w 6861571"/>
              <a:gd name="connsiteY3" fmla="*/ 12297944 h 12297944"/>
              <a:gd name="connsiteX4" fmla="*/ 1943685 w 6861571"/>
              <a:gd name="connsiteY4" fmla="*/ 12297941 h 12297944"/>
              <a:gd name="connsiteX5" fmla="*/ 0 w 6861571"/>
              <a:gd name="connsiteY5" fmla="*/ 0 h 12297944"/>
              <a:gd name="connsiteX0" fmla="*/ 31031 w 6892602"/>
              <a:gd name="connsiteY0" fmla="*/ 0 h 12297944"/>
              <a:gd name="connsiteX1" fmla="*/ 1296488 w 6892602"/>
              <a:gd name="connsiteY1" fmla="*/ 11941 h 12297944"/>
              <a:gd name="connsiteX2" fmla="*/ 6812931 w 6892602"/>
              <a:gd name="connsiteY2" fmla="*/ 5671225 h 12297944"/>
              <a:gd name="connsiteX3" fmla="*/ 6892602 w 6892602"/>
              <a:gd name="connsiteY3" fmla="*/ 12297944 h 12297944"/>
              <a:gd name="connsiteX4" fmla="*/ 0 w 6892602"/>
              <a:gd name="connsiteY4" fmla="*/ 12278489 h 12297944"/>
              <a:gd name="connsiteX5" fmla="*/ 31031 w 6892602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074208 h 12297944"/>
              <a:gd name="connsiteX5" fmla="*/ 40759 w 6902330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220123 h 12297944"/>
              <a:gd name="connsiteX5" fmla="*/ 40759 w 6902330"/>
              <a:gd name="connsiteY5" fmla="*/ 0 h 12297944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22659 w 6912058"/>
              <a:gd name="connsiteY2" fmla="*/ 567122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61575 w 6912058"/>
              <a:gd name="connsiteY2" fmla="*/ 6429982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21303 w 6912058"/>
              <a:gd name="connsiteY0" fmla="*/ 17243 h 12247094"/>
              <a:gd name="connsiteX1" fmla="*/ 887927 w 6912058"/>
              <a:gd name="connsiteY1" fmla="*/ 0 h 12247094"/>
              <a:gd name="connsiteX2" fmla="*/ 6861575 w 6912058"/>
              <a:gd name="connsiteY2" fmla="*/ 6427771 h 12247094"/>
              <a:gd name="connsiteX3" fmla="*/ 6912058 w 6912058"/>
              <a:gd name="connsiteY3" fmla="*/ 12247094 h 12247094"/>
              <a:gd name="connsiteX4" fmla="*/ 0 w 6912058"/>
              <a:gd name="connsiteY4" fmla="*/ 12217912 h 12247094"/>
              <a:gd name="connsiteX5" fmla="*/ 21303 w 6912058"/>
              <a:gd name="connsiteY5" fmla="*/ 17243 h 12247094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861575 w 6944715"/>
              <a:gd name="connsiteY2" fmla="*/ 6427771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916007 w 6944715"/>
              <a:gd name="connsiteY2" fmla="*/ 6830543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6 h 12217915"/>
              <a:gd name="connsiteX1" fmla="*/ 920584 w 6944715"/>
              <a:gd name="connsiteY1" fmla="*/ 0 h 12217915"/>
              <a:gd name="connsiteX2" fmla="*/ 6916007 w 6944715"/>
              <a:gd name="connsiteY2" fmla="*/ 6830546 h 12217915"/>
              <a:gd name="connsiteX3" fmla="*/ 6944715 w 6944715"/>
              <a:gd name="connsiteY3" fmla="*/ 12214440 h 12217915"/>
              <a:gd name="connsiteX4" fmla="*/ 0 w 6944715"/>
              <a:gd name="connsiteY4" fmla="*/ 12217915 h 12217915"/>
              <a:gd name="connsiteX5" fmla="*/ 21303 w 6944715"/>
              <a:gd name="connsiteY5" fmla="*/ 17246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919409 w 6948117"/>
              <a:gd name="connsiteY2" fmla="*/ 683054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888929 w 6948117"/>
              <a:gd name="connsiteY2" fmla="*/ 680006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19920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21444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37300"/>
              <a:gd name="connsiteX1" fmla="*/ 923986 w 6888929"/>
              <a:gd name="connsiteY1" fmla="*/ 0 h 12237300"/>
              <a:gd name="connsiteX2" fmla="*/ 6888929 w 6888929"/>
              <a:gd name="connsiteY2" fmla="*/ 6800066 h 12237300"/>
              <a:gd name="connsiteX3" fmla="*/ 6887157 w 6888929"/>
              <a:gd name="connsiteY3" fmla="*/ 12237300 h 12237300"/>
              <a:gd name="connsiteX4" fmla="*/ 3402 w 6888929"/>
              <a:gd name="connsiteY4" fmla="*/ 12217915 h 12237300"/>
              <a:gd name="connsiteX5" fmla="*/ 2933 w 6888929"/>
              <a:gd name="connsiteY5" fmla="*/ 28132 h 12237300"/>
              <a:gd name="connsiteX0" fmla="*/ 2933 w 6986222"/>
              <a:gd name="connsiteY0" fmla="*/ 28132 h 12217915"/>
              <a:gd name="connsiteX1" fmla="*/ 923986 w 6986222"/>
              <a:gd name="connsiteY1" fmla="*/ 0 h 12217915"/>
              <a:gd name="connsiteX2" fmla="*/ 6888929 w 6986222"/>
              <a:gd name="connsiteY2" fmla="*/ 6800066 h 12217915"/>
              <a:gd name="connsiteX3" fmla="*/ 6986220 w 6986222"/>
              <a:gd name="connsiteY3" fmla="*/ 12199200 h 12217915"/>
              <a:gd name="connsiteX4" fmla="*/ 3402 w 6986222"/>
              <a:gd name="connsiteY4" fmla="*/ 12217915 h 12217915"/>
              <a:gd name="connsiteX5" fmla="*/ 2933 w 6986222"/>
              <a:gd name="connsiteY5" fmla="*/ 28132 h 12217915"/>
              <a:gd name="connsiteX0" fmla="*/ 2933 w 6940507"/>
              <a:gd name="connsiteY0" fmla="*/ 28132 h 12217915"/>
              <a:gd name="connsiteX1" fmla="*/ 923986 w 6940507"/>
              <a:gd name="connsiteY1" fmla="*/ 0 h 12217915"/>
              <a:gd name="connsiteX2" fmla="*/ 6888929 w 6940507"/>
              <a:gd name="connsiteY2" fmla="*/ 6800066 h 12217915"/>
              <a:gd name="connsiteX3" fmla="*/ 6940503 w 6940507"/>
              <a:gd name="connsiteY3" fmla="*/ 12191580 h 12217915"/>
              <a:gd name="connsiteX4" fmla="*/ 3402 w 6940507"/>
              <a:gd name="connsiteY4" fmla="*/ 12217915 h 12217915"/>
              <a:gd name="connsiteX5" fmla="*/ 2933 w 6940507"/>
              <a:gd name="connsiteY5" fmla="*/ 28132 h 12217915"/>
              <a:gd name="connsiteX0" fmla="*/ 2933 w 6932888"/>
              <a:gd name="connsiteY0" fmla="*/ 28132 h 12217915"/>
              <a:gd name="connsiteX1" fmla="*/ 923986 w 6932888"/>
              <a:gd name="connsiteY1" fmla="*/ 0 h 12217915"/>
              <a:gd name="connsiteX2" fmla="*/ 6888929 w 6932888"/>
              <a:gd name="connsiteY2" fmla="*/ 6800066 h 12217915"/>
              <a:gd name="connsiteX3" fmla="*/ 6932883 w 6932888"/>
              <a:gd name="connsiteY3" fmla="*/ 12191580 h 12217915"/>
              <a:gd name="connsiteX4" fmla="*/ 3402 w 6932888"/>
              <a:gd name="connsiteY4" fmla="*/ 12217915 h 12217915"/>
              <a:gd name="connsiteX5" fmla="*/ 2933 w 6932888"/>
              <a:gd name="connsiteY5" fmla="*/ 28132 h 12217915"/>
              <a:gd name="connsiteX0" fmla="*/ 2933 w 6932889"/>
              <a:gd name="connsiteY0" fmla="*/ 28132 h 12217915"/>
              <a:gd name="connsiteX1" fmla="*/ 923986 w 6932889"/>
              <a:gd name="connsiteY1" fmla="*/ 0 h 12217915"/>
              <a:gd name="connsiteX2" fmla="*/ 6896552 w 6932889"/>
              <a:gd name="connsiteY2" fmla="*/ 6853406 h 12217915"/>
              <a:gd name="connsiteX3" fmla="*/ 6932883 w 6932889"/>
              <a:gd name="connsiteY3" fmla="*/ 12191580 h 12217915"/>
              <a:gd name="connsiteX4" fmla="*/ 3402 w 6932889"/>
              <a:gd name="connsiteY4" fmla="*/ 12217915 h 12217915"/>
              <a:gd name="connsiteX5" fmla="*/ 2933 w 6932889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8396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9158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0 h 12222440"/>
              <a:gd name="connsiteX1" fmla="*/ 923986 w 6925271"/>
              <a:gd name="connsiteY1" fmla="*/ 4525 h 12222440"/>
              <a:gd name="connsiteX2" fmla="*/ 6896552 w 6925271"/>
              <a:gd name="connsiteY2" fmla="*/ 6857931 h 12222440"/>
              <a:gd name="connsiteX3" fmla="*/ 6925263 w 6925271"/>
              <a:gd name="connsiteY3" fmla="*/ 12196105 h 12222440"/>
              <a:gd name="connsiteX4" fmla="*/ 3402 w 6925271"/>
              <a:gd name="connsiteY4" fmla="*/ 12222440 h 12222440"/>
              <a:gd name="connsiteX5" fmla="*/ 2933 w 6925271"/>
              <a:gd name="connsiteY5" fmla="*/ 0 h 12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71" h="12222440">
                <a:moveTo>
                  <a:pt x="2933" y="0"/>
                </a:moveTo>
                <a:lnTo>
                  <a:pt x="923986" y="4525"/>
                </a:lnTo>
                <a:lnTo>
                  <a:pt x="6896552" y="6857931"/>
                </a:lnTo>
                <a:cubicBezTo>
                  <a:pt x="6895961" y="8657642"/>
                  <a:pt x="6925854" y="10396394"/>
                  <a:pt x="6925263" y="12196105"/>
                </a:cubicBezTo>
                <a:lnTo>
                  <a:pt x="3402" y="12222440"/>
                </a:lnTo>
                <a:cubicBezTo>
                  <a:pt x="13746" y="8129610"/>
                  <a:pt x="-7411" y="4092830"/>
                  <a:pt x="293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17" y="1115158"/>
            <a:ext cx="6087083" cy="268458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Defining and measuring housing affordability - an alternative approach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196" y="3922834"/>
            <a:ext cx="4907605" cy="93784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Paul Hackett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Secretary to the Affordable Housing Commission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0462E-A46C-4CCF-9E3E-5F719C5A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49C2221-8655-416E-99A3-B0882FBE9AE8}"/>
              </a:ext>
            </a:extLst>
          </p:cNvPr>
          <p:cNvSpPr txBox="1">
            <a:spLocks/>
          </p:cNvSpPr>
          <p:nvPr/>
        </p:nvSpPr>
        <p:spPr>
          <a:xfrm>
            <a:off x="329556" y="5410866"/>
            <a:ext cx="6400800" cy="5732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</a:rPr>
              <a:t>www.affordablehousingcommission.org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37995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B20A92-356E-43AA-9F4A-7EF549C45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152" y="2275741"/>
            <a:ext cx="7724125" cy="3634154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to measure? What makes sense in terms of the 4 groups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Median prices to median earnings measures is the norm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is easy to compile, often used and good for headline, but…..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Misses the impact of low interest rates and (most importantly) only focuses on median person at median house price point - says nothing about those below or above that point (i.e. fails to capture distributional impacts of affordability, especially for low income households)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27152" y="1460691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983872" y="1214744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 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10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969465" y="1695987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House prices to earnings </a:t>
            </a:r>
          </a:p>
        </p:txBody>
      </p:sp>
    </p:spTree>
    <p:extLst>
      <p:ext uri="{BB962C8B-B14F-4D97-AF65-F5344CB8AC3E}">
        <p14:creationId xmlns:p14="http://schemas.microsoft.com/office/powerpoint/2010/main" val="349669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B20A92-356E-43AA-9F4A-7EF549C45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259" y="1015388"/>
            <a:ext cx="8345582" cy="536047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Maybe better to go for rent to net income: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Pros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Provides more information about who is being affected and focuses on costs which include interest rates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Is a traditional method – with long history (and international consensus of housing stress of rent at around third of net income)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Cons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Questions about what is affordable depends on income level - wealthier households can afford more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And on household size – single person household more affordable than 4 person household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71794" y="566523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1071794" y="335691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11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1014107" y="566523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Rent to income ratio </a:t>
            </a:r>
          </a:p>
        </p:txBody>
      </p:sp>
    </p:spTree>
    <p:extLst>
      <p:ext uri="{BB962C8B-B14F-4D97-AF65-F5344CB8AC3E}">
        <p14:creationId xmlns:p14="http://schemas.microsoft.com/office/powerpoint/2010/main" val="215034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B20A92-356E-43AA-9F4A-7EF549C45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1751" y="2787545"/>
            <a:ext cx="4833896" cy="306981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1950" b="1" dirty="0">
                <a:solidFill>
                  <a:schemeClr val="bg1"/>
                </a:solidFill>
              </a:rPr>
              <a:t>Cons</a:t>
            </a:r>
            <a:r>
              <a:rPr lang="en-US" sz="195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950" dirty="0">
                <a:solidFill>
                  <a:schemeClr val="bg1"/>
                </a:solidFill>
              </a:rPr>
              <a:t>What basket of goods (and affordability issues not just at bottom end);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950" dirty="0">
                <a:solidFill>
                  <a:schemeClr val="bg1"/>
                </a:solidFill>
              </a:rPr>
              <a:t>When is housing an affordability issue and what is financial issue;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950" dirty="0">
                <a:solidFill>
                  <a:schemeClr val="bg1"/>
                </a:solidFill>
              </a:rPr>
              <a:t>How to account for HB/UC? (residual income could in theory reduce housing costs to zero, but would still be unaffordable)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95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27152" y="1460691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983872" y="1214744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12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976667" y="1554421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And, there’s residual income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52CC39E-407F-4EFE-BE04-B292EF1721CA}"/>
              </a:ext>
            </a:extLst>
          </p:cNvPr>
          <p:cNvSpPr txBox="1">
            <a:spLocks/>
          </p:cNvSpPr>
          <p:nvPr/>
        </p:nvSpPr>
        <p:spPr>
          <a:xfrm>
            <a:off x="816727" y="2787545"/>
            <a:ext cx="3160031" cy="3069810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950" b="1" dirty="0">
                <a:solidFill>
                  <a:schemeClr val="bg1"/>
                </a:solidFill>
              </a:rPr>
              <a:t>Pros</a:t>
            </a:r>
            <a:r>
              <a:rPr lang="en-US" sz="195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950" dirty="0">
                <a:solidFill>
                  <a:schemeClr val="bg1"/>
                </a:solidFill>
              </a:rPr>
              <a:t>Makes intuitive sense – rent to income could be low but acute housing stress because incomes so low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1950" dirty="0">
                <a:solidFill>
                  <a:schemeClr val="bg1"/>
                </a:solidFill>
              </a:rPr>
              <a:t>Gives real detail about what households can afford tailored to circumstances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DFAEADD-A74E-4613-B3A6-B930815D7B97}"/>
              </a:ext>
            </a:extLst>
          </p:cNvPr>
          <p:cNvSpPr txBox="1">
            <a:spLocks/>
          </p:cNvSpPr>
          <p:nvPr/>
        </p:nvSpPr>
        <p:spPr>
          <a:xfrm>
            <a:off x="816726" y="2003287"/>
            <a:ext cx="7678026" cy="7842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1950" dirty="0">
                <a:solidFill>
                  <a:schemeClr val="bg1"/>
                </a:solidFill>
              </a:rPr>
              <a:t>Also need to consider residual income - enough to </a:t>
            </a:r>
            <a:r>
              <a:rPr lang="en-US" sz="1950" i="1" dirty="0">
                <a:solidFill>
                  <a:schemeClr val="bg1"/>
                </a:solidFill>
              </a:rPr>
              <a:t>actually</a:t>
            </a:r>
            <a:r>
              <a:rPr lang="en-US" sz="1950" dirty="0">
                <a:solidFill>
                  <a:schemeClr val="bg1"/>
                </a:solidFill>
              </a:rPr>
              <a:t> live on after housing costs</a:t>
            </a:r>
          </a:p>
        </p:txBody>
      </p:sp>
    </p:spTree>
    <p:extLst>
      <p:ext uri="{BB962C8B-B14F-4D97-AF65-F5344CB8AC3E}">
        <p14:creationId xmlns:p14="http://schemas.microsoft.com/office/powerpoint/2010/main" val="477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3">
            <a:extLst>
              <a:ext uri="{FF2B5EF4-FFF2-40B4-BE49-F238E27FC236}">
                <a16:creationId xmlns:a16="http://schemas.microsoft.com/office/drawing/2014/main" id="{DADD2F48-D30C-48AE-A125-702CB587C67C}"/>
              </a:ext>
            </a:extLst>
          </p:cNvPr>
          <p:cNvSpPr/>
          <p:nvPr/>
        </p:nvSpPr>
        <p:spPr>
          <a:xfrm rot="5400000">
            <a:off x="1975024" y="-1084304"/>
            <a:ext cx="5193953" cy="9166830"/>
          </a:xfrm>
          <a:custGeom>
            <a:avLst/>
            <a:gdLst>
              <a:gd name="connsiteX0" fmla="*/ 12 w 11246921"/>
              <a:gd name="connsiteY0" fmla="*/ 5279905 h 13823005"/>
              <a:gd name="connsiteX1" fmla="*/ 5623461 w 11246921"/>
              <a:gd name="connsiteY1" fmla="*/ 0 h 13823005"/>
              <a:gd name="connsiteX2" fmla="*/ 11246909 w 11246921"/>
              <a:gd name="connsiteY2" fmla="*/ 5279905 h 13823005"/>
              <a:gd name="connsiteX3" fmla="*/ 9098943 w 11246921"/>
              <a:gd name="connsiteY3" fmla="*/ 13822970 h 13823005"/>
              <a:gd name="connsiteX4" fmla="*/ 2147978 w 11246921"/>
              <a:gd name="connsiteY4" fmla="*/ 13822970 h 13823005"/>
              <a:gd name="connsiteX5" fmla="*/ 12 w 11246921"/>
              <a:gd name="connsiteY5" fmla="*/ 5279905 h 13823005"/>
              <a:gd name="connsiteX0" fmla="*/ 0 w 11042616"/>
              <a:gd name="connsiteY0" fmla="*/ 1525029 h 13822970"/>
              <a:gd name="connsiteX1" fmla="*/ 5419168 w 11042616"/>
              <a:gd name="connsiteY1" fmla="*/ 0 h 13822970"/>
              <a:gd name="connsiteX2" fmla="*/ 11042616 w 11042616"/>
              <a:gd name="connsiteY2" fmla="*/ 5279905 h 13822970"/>
              <a:gd name="connsiteX3" fmla="*/ 8894650 w 11042616"/>
              <a:gd name="connsiteY3" fmla="*/ 13822970 h 13822970"/>
              <a:gd name="connsiteX4" fmla="*/ 1943685 w 11042616"/>
              <a:gd name="connsiteY4" fmla="*/ 13822970 h 13822970"/>
              <a:gd name="connsiteX5" fmla="*/ 0 w 11042616"/>
              <a:gd name="connsiteY5" fmla="*/ 1525029 h 13822970"/>
              <a:gd name="connsiteX0" fmla="*/ 0 w 11042616"/>
              <a:gd name="connsiteY0" fmla="*/ 0 h 12297941"/>
              <a:gd name="connsiteX1" fmla="*/ 1265457 w 11042616"/>
              <a:gd name="connsiteY1" fmla="*/ 11941 h 12297941"/>
              <a:gd name="connsiteX2" fmla="*/ 11042616 w 11042616"/>
              <a:gd name="connsiteY2" fmla="*/ 3754876 h 12297941"/>
              <a:gd name="connsiteX3" fmla="*/ 8894650 w 11042616"/>
              <a:gd name="connsiteY3" fmla="*/ 12297941 h 12297941"/>
              <a:gd name="connsiteX4" fmla="*/ 1943685 w 11042616"/>
              <a:gd name="connsiteY4" fmla="*/ 12297941 h 12297941"/>
              <a:gd name="connsiteX5" fmla="*/ 0 w 11042616"/>
              <a:gd name="connsiteY5" fmla="*/ 0 h 12297941"/>
              <a:gd name="connsiteX0" fmla="*/ 0 w 8894650"/>
              <a:gd name="connsiteY0" fmla="*/ 0 h 12297941"/>
              <a:gd name="connsiteX1" fmla="*/ 1265457 w 8894650"/>
              <a:gd name="connsiteY1" fmla="*/ 11941 h 12297941"/>
              <a:gd name="connsiteX2" fmla="*/ 6781900 w 8894650"/>
              <a:gd name="connsiteY2" fmla="*/ 5671225 h 12297941"/>
              <a:gd name="connsiteX3" fmla="*/ 8894650 w 8894650"/>
              <a:gd name="connsiteY3" fmla="*/ 12297941 h 12297941"/>
              <a:gd name="connsiteX4" fmla="*/ 1943685 w 8894650"/>
              <a:gd name="connsiteY4" fmla="*/ 12297941 h 12297941"/>
              <a:gd name="connsiteX5" fmla="*/ 0 w 8894650"/>
              <a:gd name="connsiteY5" fmla="*/ 0 h 12297941"/>
              <a:gd name="connsiteX0" fmla="*/ 0 w 6861571"/>
              <a:gd name="connsiteY0" fmla="*/ 0 h 12297944"/>
              <a:gd name="connsiteX1" fmla="*/ 1265457 w 6861571"/>
              <a:gd name="connsiteY1" fmla="*/ 11941 h 12297944"/>
              <a:gd name="connsiteX2" fmla="*/ 6781900 w 6861571"/>
              <a:gd name="connsiteY2" fmla="*/ 5671225 h 12297944"/>
              <a:gd name="connsiteX3" fmla="*/ 6861571 w 6861571"/>
              <a:gd name="connsiteY3" fmla="*/ 12297944 h 12297944"/>
              <a:gd name="connsiteX4" fmla="*/ 1943685 w 6861571"/>
              <a:gd name="connsiteY4" fmla="*/ 12297941 h 12297944"/>
              <a:gd name="connsiteX5" fmla="*/ 0 w 6861571"/>
              <a:gd name="connsiteY5" fmla="*/ 0 h 12297944"/>
              <a:gd name="connsiteX0" fmla="*/ 31031 w 6892602"/>
              <a:gd name="connsiteY0" fmla="*/ 0 h 12297944"/>
              <a:gd name="connsiteX1" fmla="*/ 1296488 w 6892602"/>
              <a:gd name="connsiteY1" fmla="*/ 11941 h 12297944"/>
              <a:gd name="connsiteX2" fmla="*/ 6812931 w 6892602"/>
              <a:gd name="connsiteY2" fmla="*/ 5671225 h 12297944"/>
              <a:gd name="connsiteX3" fmla="*/ 6892602 w 6892602"/>
              <a:gd name="connsiteY3" fmla="*/ 12297944 h 12297944"/>
              <a:gd name="connsiteX4" fmla="*/ 0 w 6892602"/>
              <a:gd name="connsiteY4" fmla="*/ 12278489 h 12297944"/>
              <a:gd name="connsiteX5" fmla="*/ 31031 w 6892602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074208 h 12297944"/>
              <a:gd name="connsiteX5" fmla="*/ 40759 w 6902330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220123 h 12297944"/>
              <a:gd name="connsiteX5" fmla="*/ 40759 w 6902330"/>
              <a:gd name="connsiteY5" fmla="*/ 0 h 12297944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22659 w 6912058"/>
              <a:gd name="connsiteY2" fmla="*/ 567122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61575 w 6912058"/>
              <a:gd name="connsiteY2" fmla="*/ 6429982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21303 w 6912058"/>
              <a:gd name="connsiteY0" fmla="*/ 17243 h 12247094"/>
              <a:gd name="connsiteX1" fmla="*/ 887927 w 6912058"/>
              <a:gd name="connsiteY1" fmla="*/ 0 h 12247094"/>
              <a:gd name="connsiteX2" fmla="*/ 6861575 w 6912058"/>
              <a:gd name="connsiteY2" fmla="*/ 6427771 h 12247094"/>
              <a:gd name="connsiteX3" fmla="*/ 6912058 w 6912058"/>
              <a:gd name="connsiteY3" fmla="*/ 12247094 h 12247094"/>
              <a:gd name="connsiteX4" fmla="*/ 0 w 6912058"/>
              <a:gd name="connsiteY4" fmla="*/ 12217912 h 12247094"/>
              <a:gd name="connsiteX5" fmla="*/ 21303 w 6912058"/>
              <a:gd name="connsiteY5" fmla="*/ 17243 h 12247094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861575 w 6944715"/>
              <a:gd name="connsiteY2" fmla="*/ 6427771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916007 w 6944715"/>
              <a:gd name="connsiteY2" fmla="*/ 6830543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6 h 12217915"/>
              <a:gd name="connsiteX1" fmla="*/ 920584 w 6944715"/>
              <a:gd name="connsiteY1" fmla="*/ 0 h 12217915"/>
              <a:gd name="connsiteX2" fmla="*/ 6916007 w 6944715"/>
              <a:gd name="connsiteY2" fmla="*/ 6830546 h 12217915"/>
              <a:gd name="connsiteX3" fmla="*/ 6944715 w 6944715"/>
              <a:gd name="connsiteY3" fmla="*/ 12214440 h 12217915"/>
              <a:gd name="connsiteX4" fmla="*/ 0 w 6944715"/>
              <a:gd name="connsiteY4" fmla="*/ 12217915 h 12217915"/>
              <a:gd name="connsiteX5" fmla="*/ 21303 w 6944715"/>
              <a:gd name="connsiteY5" fmla="*/ 17246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919409 w 6948117"/>
              <a:gd name="connsiteY2" fmla="*/ 683054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888929 w 6948117"/>
              <a:gd name="connsiteY2" fmla="*/ 680006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19920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21444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37300"/>
              <a:gd name="connsiteX1" fmla="*/ 923986 w 6888929"/>
              <a:gd name="connsiteY1" fmla="*/ 0 h 12237300"/>
              <a:gd name="connsiteX2" fmla="*/ 6888929 w 6888929"/>
              <a:gd name="connsiteY2" fmla="*/ 6800066 h 12237300"/>
              <a:gd name="connsiteX3" fmla="*/ 6887157 w 6888929"/>
              <a:gd name="connsiteY3" fmla="*/ 12237300 h 12237300"/>
              <a:gd name="connsiteX4" fmla="*/ 3402 w 6888929"/>
              <a:gd name="connsiteY4" fmla="*/ 12217915 h 12237300"/>
              <a:gd name="connsiteX5" fmla="*/ 2933 w 6888929"/>
              <a:gd name="connsiteY5" fmla="*/ 28132 h 12237300"/>
              <a:gd name="connsiteX0" fmla="*/ 2933 w 6986222"/>
              <a:gd name="connsiteY0" fmla="*/ 28132 h 12217915"/>
              <a:gd name="connsiteX1" fmla="*/ 923986 w 6986222"/>
              <a:gd name="connsiteY1" fmla="*/ 0 h 12217915"/>
              <a:gd name="connsiteX2" fmla="*/ 6888929 w 6986222"/>
              <a:gd name="connsiteY2" fmla="*/ 6800066 h 12217915"/>
              <a:gd name="connsiteX3" fmla="*/ 6986220 w 6986222"/>
              <a:gd name="connsiteY3" fmla="*/ 12199200 h 12217915"/>
              <a:gd name="connsiteX4" fmla="*/ 3402 w 6986222"/>
              <a:gd name="connsiteY4" fmla="*/ 12217915 h 12217915"/>
              <a:gd name="connsiteX5" fmla="*/ 2933 w 6986222"/>
              <a:gd name="connsiteY5" fmla="*/ 28132 h 12217915"/>
              <a:gd name="connsiteX0" fmla="*/ 2933 w 6940507"/>
              <a:gd name="connsiteY0" fmla="*/ 28132 h 12217915"/>
              <a:gd name="connsiteX1" fmla="*/ 923986 w 6940507"/>
              <a:gd name="connsiteY1" fmla="*/ 0 h 12217915"/>
              <a:gd name="connsiteX2" fmla="*/ 6888929 w 6940507"/>
              <a:gd name="connsiteY2" fmla="*/ 6800066 h 12217915"/>
              <a:gd name="connsiteX3" fmla="*/ 6940503 w 6940507"/>
              <a:gd name="connsiteY3" fmla="*/ 12191580 h 12217915"/>
              <a:gd name="connsiteX4" fmla="*/ 3402 w 6940507"/>
              <a:gd name="connsiteY4" fmla="*/ 12217915 h 12217915"/>
              <a:gd name="connsiteX5" fmla="*/ 2933 w 6940507"/>
              <a:gd name="connsiteY5" fmla="*/ 28132 h 12217915"/>
              <a:gd name="connsiteX0" fmla="*/ 2933 w 6932888"/>
              <a:gd name="connsiteY0" fmla="*/ 28132 h 12217915"/>
              <a:gd name="connsiteX1" fmla="*/ 923986 w 6932888"/>
              <a:gd name="connsiteY1" fmla="*/ 0 h 12217915"/>
              <a:gd name="connsiteX2" fmla="*/ 6888929 w 6932888"/>
              <a:gd name="connsiteY2" fmla="*/ 6800066 h 12217915"/>
              <a:gd name="connsiteX3" fmla="*/ 6932883 w 6932888"/>
              <a:gd name="connsiteY3" fmla="*/ 12191580 h 12217915"/>
              <a:gd name="connsiteX4" fmla="*/ 3402 w 6932888"/>
              <a:gd name="connsiteY4" fmla="*/ 12217915 h 12217915"/>
              <a:gd name="connsiteX5" fmla="*/ 2933 w 6932888"/>
              <a:gd name="connsiteY5" fmla="*/ 28132 h 12217915"/>
              <a:gd name="connsiteX0" fmla="*/ 2933 w 6932889"/>
              <a:gd name="connsiteY0" fmla="*/ 28132 h 12217915"/>
              <a:gd name="connsiteX1" fmla="*/ 923986 w 6932889"/>
              <a:gd name="connsiteY1" fmla="*/ 0 h 12217915"/>
              <a:gd name="connsiteX2" fmla="*/ 6896552 w 6932889"/>
              <a:gd name="connsiteY2" fmla="*/ 6853406 h 12217915"/>
              <a:gd name="connsiteX3" fmla="*/ 6932883 w 6932889"/>
              <a:gd name="connsiteY3" fmla="*/ 12191580 h 12217915"/>
              <a:gd name="connsiteX4" fmla="*/ 3402 w 6932889"/>
              <a:gd name="connsiteY4" fmla="*/ 12217915 h 12217915"/>
              <a:gd name="connsiteX5" fmla="*/ 2933 w 6932889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8396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9158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0 h 12222440"/>
              <a:gd name="connsiteX1" fmla="*/ 923986 w 6925271"/>
              <a:gd name="connsiteY1" fmla="*/ 4525 h 12222440"/>
              <a:gd name="connsiteX2" fmla="*/ 6896552 w 6925271"/>
              <a:gd name="connsiteY2" fmla="*/ 6857931 h 12222440"/>
              <a:gd name="connsiteX3" fmla="*/ 6925263 w 6925271"/>
              <a:gd name="connsiteY3" fmla="*/ 12196105 h 12222440"/>
              <a:gd name="connsiteX4" fmla="*/ 3402 w 6925271"/>
              <a:gd name="connsiteY4" fmla="*/ 12222440 h 12222440"/>
              <a:gd name="connsiteX5" fmla="*/ 2933 w 6925271"/>
              <a:gd name="connsiteY5" fmla="*/ 0 h 12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71" h="12222440">
                <a:moveTo>
                  <a:pt x="2933" y="0"/>
                </a:moveTo>
                <a:lnTo>
                  <a:pt x="923986" y="4525"/>
                </a:lnTo>
                <a:lnTo>
                  <a:pt x="6896552" y="6857931"/>
                </a:lnTo>
                <a:cubicBezTo>
                  <a:pt x="6895961" y="8657642"/>
                  <a:pt x="6925854" y="10396394"/>
                  <a:pt x="6925263" y="12196105"/>
                </a:cubicBezTo>
                <a:lnTo>
                  <a:pt x="3402" y="12222440"/>
                </a:lnTo>
                <a:cubicBezTo>
                  <a:pt x="13746" y="8129610"/>
                  <a:pt x="-7411" y="4092830"/>
                  <a:pt x="293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17" y="2537496"/>
            <a:ext cx="5428034" cy="1102519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Convergence to create a new set of affordability measures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D6892-7BFF-4C32-AC3F-1F4B11B2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4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116172" y="751565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1175064" y="514769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14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983871" y="874549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AHC’s Alternative approach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52CC39E-407F-4EFE-BE04-B292EF1721CA}"/>
              </a:ext>
            </a:extLst>
          </p:cNvPr>
          <p:cNvSpPr txBox="1">
            <a:spLocks/>
          </p:cNvSpPr>
          <p:nvPr/>
        </p:nvSpPr>
        <p:spPr>
          <a:xfrm>
            <a:off x="4572000" y="2013334"/>
            <a:ext cx="4347556" cy="3589444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400" b="1" dirty="0">
                <a:solidFill>
                  <a:schemeClr val="bg1"/>
                </a:solidFill>
              </a:rPr>
              <a:t>Includes: </a:t>
            </a:r>
          </a:p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Housing Benefit (subtracted from rent rather than added to income)</a:t>
            </a:r>
          </a:p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Household size and composition</a:t>
            </a:r>
          </a:p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Disability</a:t>
            </a:r>
          </a:p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Regional cost of living differences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DFAEADD-A74E-4613-B3A6-B930815D7B97}"/>
              </a:ext>
            </a:extLst>
          </p:cNvPr>
          <p:cNvSpPr txBox="1">
            <a:spLocks/>
          </p:cNvSpPr>
          <p:nvPr/>
        </p:nvSpPr>
        <p:spPr>
          <a:xfrm>
            <a:off x="4572000" y="1574270"/>
            <a:ext cx="4347556" cy="4644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Attempts to overcome downsides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0AAE11CC-D215-4661-B8B4-7DC50471257A}"/>
              </a:ext>
            </a:extLst>
          </p:cNvPr>
          <p:cNvSpPr txBox="1">
            <a:spLocks/>
          </p:cNvSpPr>
          <p:nvPr/>
        </p:nvSpPr>
        <p:spPr>
          <a:xfrm>
            <a:off x="1024757" y="2038748"/>
            <a:ext cx="3535376" cy="3564030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Rent to net income measure (threshold of rents at third of net incomes) </a:t>
            </a:r>
          </a:p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Residual income measures (</a:t>
            </a:r>
            <a:r>
              <a:rPr lang="en-US" sz="2400" b="1" dirty="0" err="1">
                <a:solidFill>
                  <a:schemeClr val="bg1"/>
                </a:solidFill>
              </a:rPr>
              <a:t>equivalised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5647F630-8F9A-4AC8-B9AD-EFBC726C7A49}"/>
              </a:ext>
            </a:extLst>
          </p:cNvPr>
          <p:cNvSpPr txBox="1">
            <a:spLocks/>
          </p:cNvSpPr>
          <p:nvPr/>
        </p:nvSpPr>
        <p:spPr>
          <a:xfrm>
            <a:off x="1012890" y="1574269"/>
            <a:ext cx="3559110" cy="4644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Mixture of two measures</a:t>
            </a:r>
          </a:p>
        </p:txBody>
      </p:sp>
    </p:spTree>
    <p:extLst>
      <p:ext uri="{BB962C8B-B14F-4D97-AF65-F5344CB8AC3E}">
        <p14:creationId xmlns:p14="http://schemas.microsoft.com/office/powerpoint/2010/main" val="111368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B20A92-356E-43AA-9F4A-7EF549C45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5214" y="1783145"/>
            <a:ext cx="3821939" cy="447646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Housing stress defined as: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Was household behind with rent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Had been behind with rent over the last 12 months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Did not enough money to keep your home in a decent state of repair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Could you afford to have enough bedrooms for every child over 10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7E8FE-21C4-44EB-A62E-99AAFF98D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27153" y="793334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983872" y="556538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15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902963" y="826895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Plus other link to housing stress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721A815-CF99-4542-84E2-68427C135747}"/>
              </a:ext>
            </a:extLst>
          </p:cNvPr>
          <p:cNvSpPr txBox="1">
            <a:spLocks/>
          </p:cNvSpPr>
          <p:nvPr/>
        </p:nvSpPr>
        <p:spPr>
          <a:xfrm>
            <a:off x="5064795" y="1783145"/>
            <a:ext cx="3522358" cy="2570599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Holding for other factors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ethnicity, 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tenure, 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unemployment</a:t>
            </a:r>
          </a:p>
        </p:txBody>
      </p:sp>
    </p:spTree>
    <p:extLst>
      <p:ext uri="{BB962C8B-B14F-4D97-AF65-F5344CB8AC3E}">
        <p14:creationId xmlns:p14="http://schemas.microsoft.com/office/powerpoint/2010/main" val="418363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B20A92-356E-43AA-9F4A-7EF549C45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308" y="1167096"/>
            <a:ext cx="7559999" cy="548308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Complicated and nuanced but more accurate set of measures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Concentrated on bottom half of income distribution (using local earnings)</a:t>
            </a:r>
          </a:p>
          <a:p>
            <a:pPr>
              <a:buClr>
                <a:schemeClr val="bg1"/>
              </a:buClr>
            </a:pPr>
            <a:r>
              <a:rPr lang="en-US" sz="2400" dirty="0" err="1">
                <a:solidFill>
                  <a:schemeClr val="bg1"/>
                </a:solidFill>
              </a:rPr>
              <a:t>Equivalised</a:t>
            </a:r>
            <a:r>
              <a:rPr lang="en-US" sz="2400" dirty="0">
                <a:solidFill>
                  <a:schemeClr val="bg1"/>
                </a:solidFill>
              </a:rPr>
              <a:t> (takes account differences) and based on two adult households, but makes allowances for disability, families and single person households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Also, a household’s reliance on benefits (capturing any shortfalls)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And, includes cost of accommodation to its quality – can you afford to repair?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All good for struggling renters, but what about other household groups? 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70432" y="576724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1027152" y="345892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 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16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969465" y="593540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Definitions summary</a:t>
            </a:r>
          </a:p>
        </p:txBody>
      </p:sp>
    </p:spTree>
    <p:extLst>
      <p:ext uri="{BB962C8B-B14F-4D97-AF65-F5344CB8AC3E}">
        <p14:creationId xmlns:p14="http://schemas.microsoft.com/office/powerpoint/2010/main" val="66565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3">
            <a:extLst>
              <a:ext uri="{FF2B5EF4-FFF2-40B4-BE49-F238E27FC236}">
                <a16:creationId xmlns:a16="http://schemas.microsoft.com/office/drawing/2014/main" id="{DADD2F48-D30C-48AE-A125-702CB587C67C}"/>
              </a:ext>
            </a:extLst>
          </p:cNvPr>
          <p:cNvSpPr/>
          <p:nvPr/>
        </p:nvSpPr>
        <p:spPr>
          <a:xfrm rot="5400000">
            <a:off x="1975024" y="-1084304"/>
            <a:ext cx="5193953" cy="9166830"/>
          </a:xfrm>
          <a:custGeom>
            <a:avLst/>
            <a:gdLst>
              <a:gd name="connsiteX0" fmla="*/ 12 w 11246921"/>
              <a:gd name="connsiteY0" fmla="*/ 5279905 h 13823005"/>
              <a:gd name="connsiteX1" fmla="*/ 5623461 w 11246921"/>
              <a:gd name="connsiteY1" fmla="*/ 0 h 13823005"/>
              <a:gd name="connsiteX2" fmla="*/ 11246909 w 11246921"/>
              <a:gd name="connsiteY2" fmla="*/ 5279905 h 13823005"/>
              <a:gd name="connsiteX3" fmla="*/ 9098943 w 11246921"/>
              <a:gd name="connsiteY3" fmla="*/ 13822970 h 13823005"/>
              <a:gd name="connsiteX4" fmla="*/ 2147978 w 11246921"/>
              <a:gd name="connsiteY4" fmla="*/ 13822970 h 13823005"/>
              <a:gd name="connsiteX5" fmla="*/ 12 w 11246921"/>
              <a:gd name="connsiteY5" fmla="*/ 5279905 h 13823005"/>
              <a:gd name="connsiteX0" fmla="*/ 0 w 11042616"/>
              <a:gd name="connsiteY0" fmla="*/ 1525029 h 13822970"/>
              <a:gd name="connsiteX1" fmla="*/ 5419168 w 11042616"/>
              <a:gd name="connsiteY1" fmla="*/ 0 h 13822970"/>
              <a:gd name="connsiteX2" fmla="*/ 11042616 w 11042616"/>
              <a:gd name="connsiteY2" fmla="*/ 5279905 h 13822970"/>
              <a:gd name="connsiteX3" fmla="*/ 8894650 w 11042616"/>
              <a:gd name="connsiteY3" fmla="*/ 13822970 h 13822970"/>
              <a:gd name="connsiteX4" fmla="*/ 1943685 w 11042616"/>
              <a:gd name="connsiteY4" fmla="*/ 13822970 h 13822970"/>
              <a:gd name="connsiteX5" fmla="*/ 0 w 11042616"/>
              <a:gd name="connsiteY5" fmla="*/ 1525029 h 13822970"/>
              <a:gd name="connsiteX0" fmla="*/ 0 w 11042616"/>
              <a:gd name="connsiteY0" fmla="*/ 0 h 12297941"/>
              <a:gd name="connsiteX1" fmla="*/ 1265457 w 11042616"/>
              <a:gd name="connsiteY1" fmla="*/ 11941 h 12297941"/>
              <a:gd name="connsiteX2" fmla="*/ 11042616 w 11042616"/>
              <a:gd name="connsiteY2" fmla="*/ 3754876 h 12297941"/>
              <a:gd name="connsiteX3" fmla="*/ 8894650 w 11042616"/>
              <a:gd name="connsiteY3" fmla="*/ 12297941 h 12297941"/>
              <a:gd name="connsiteX4" fmla="*/ 1943685 w 11042616"/>
              <a:gd name="connsiteY4" fmla="*/ 12297941 h 12297941"/>
              <a:gd name="connsiteX5" fmla="*/ 0 w 11042616"/>
              <a:gd name="connsiteY5" fmla="*/ 0 h 12297941"/>
              <a:gd name="connsiteX0" fmla="*/ 0 w 8894650"/>
              <a:gd name="connsiteY0" fmla="*/ 0 h 12297941"/>
              <a:gd name="connsiteX1" fmla="*/ 1265457 w 8894650"/>
              <a:gd name="connsiteY1" fmla="*/ 11941 h 12297941"/>
              <a:gd name="connsiteX2" fmla="*/ 6781900 w 8894650"/>
              <a:gd name="connsiteY2" fmla="*/ 5671225 h 12297941"/>
              <a:gd name="connsiteX3" fmla="*/ 8894650 w 8894650"/>
              <a:gd name="connsiteY3" fmla="*/ 12297941 h 12297941"/>
              <a:gd name="connsiteX4" fmla="*/ 1943685 w 8894650"/>
              <a:gd name="connsiteY4" fmla="*/ 12297941 h 12297941"/>
              <a:gd name="connsiteX5" fmla="*/ 0 w 8894650"/>
              <a:gd name="connsiteY5" fmla="*/ 0 h 12297941"/>
              <a:gd name="connsiteX0" fmla="*/ 0 w 6861571"/>
              <a:gd name="connsiteY0" fmla="*/ 0 h 12297944"/>
              <a:gd name="connsiteX1" fmla="*/ 1265457 w 6861571"/>
              <a:gd name="connsiteY1" fmla="*/ 11941 h 12297944"/>
              <a:gd name="connsiteX2" fmla="*/ 6781900 w 6861571"/>
              <a:gd name="connsiteY2" fmla="*/ 5671225 h 12297944"/>
              <a:gd name="connsiteX3" fmla="*/ 6861571 w 6861571"/>
              <a:gd name="connsiteY3" fmla="*/ 12297944 h 12297944"/>
              <a:gd name="connsiteX4" fmla="*/ 1943685 w 6861571"/>
              <a:gd name="connsiteY4" fmla="*/ 12297941 h 12297944"/>
              <a:gd name="connsiteX5" fmla="*/ 0 w 6861571"/>
              <a:gd name="connsiteY5" fmla="*/ 0 h 12297944"/>
              <a:gd name="connsiteX0" fmla="*/ 31031 w 6892602"/>
              <a:gd name="connsiteY0" fmla="*/ 0 h 12297944"/>
              <a:gd name="connsiteX1" fmla="*/ 1296488 w 6892602"/>
              <a:gd name="connsiteY1" fmla="*/ 11941 h 12297944"/>
              <a:gd name="connsiteX2" fmla="*/ 6812931 w 6892602"/>
              <a:gd name="connsiteY2" fmla="*/ 5671225 h 12297944"/>
              <a:gd name="connsiteX3" fmla="*/ 6892602 w 6892602"/>
              <a:gd name="connsiteY3" fmla="*/ 12297944 h 12297944"/>
              <a:gd name="connsiteX4" fmla="*/ 0 w 6892602"/>
              <a:gd name="connsiteY4" fmla="*/ 12278489 h 12297944"/>
              <a:gd name="connsiteX5" fmla="*/ 31031 w 6892602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074208 h 12297944"/>
              <a:gd name="connsiteX5" fmla="*/ 40759 w 6902330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220123 h 12297944"/>
              <a:gd name="connsiteX5" fmla="*/ 40759 w 6902330"/>
              <a:gd name="connsiteY5" fmla="*/ 0 h 12297944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22659 w 6912058"/>
              <a:gd name="connsiteY2" fmla="*/ 567122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61575 w 6912058"/>
              <a:gd name="connsiteY2" fmla="*/ 6429982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21303 w 6912058"/>
              <a:gd name="connsiteY0" fmla="*/ 17243 h 12247094"/>
              <a:gd name="connsiteX1" fmla="*/ 887927 w 6912058"/>
              <a:gd name="connsiteY1" fmla="*/ 0 h 12247094"/>
              <a:gd name="connsiteX2" fmla="*/ 6861575 w 6912058"/>
              <a:gd name="connsiteY2" fmla="*/ 6427771 h 12247094"/>
              <a:gd name="connsiteX3" fmla="*/ 6912058 w 6912058"/>
              <a:gd name="connsiteY3" fmla="*/ 12247094 h 12247094"/>
              <a:gd name="connsiteX4" fmla="*/ 0 w 6912058"/>
              <a:gd name="connsiteY4" fmla="*/ 12217912 h 12247094"/>
              <a:gd name="connsiteX5" fmla="*/ 21303 w 6912058"/>
              <a:gd name="connsiteY5" fmla="*/ 17243 h 12247094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861575 w 6944715"/>
              <a:gd name="connsiteY2" fmla="*/ 6427771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916007 w 6944715"/>
              <a:gd name="connsiteY2" fmla="*/ 6830543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6 h 12217915"/>
              <a:gd name="connsiteX1" fmla="*/ 920584 w 6944715"/>
              <a:gd name="connsiteY1" fmla="*/ 0 h 12217915"/>
              <a:gd name="connsiteX2" fmla="*/ 6916007 w 6944715"/>
              <a:gd name="connsiteY2" fmla="*/ 6830546 h 12217915"/>
              <a:gd name="connsiteX3" fmla="*/ 6944715 w 6944715"/>
              <a:gd name="connsiteY3" fmla="*/ 12214440 h 12217915"/>
              <a:gd name="connsiteX4" fmla="*/ 0 w 6944715"/>
              <a:gd name="connsiteY4" fmla="*/ 12217915 h 12217915"/>
              <a:gd name="connsiteX5" fmla="*/ 21303 w 6944715"/>
              <a:gd name="connsiteY5" fmla="*/ 17246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919409 w 6948117"/>
              <a:gd name="connsiteY2" fmla="*/ 683054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888929 w 6948117"/>
              <a:gd name="connsiteY2" fmla="*/ 680006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19920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21444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37300"/>
              <a:gd name="connsiteX1" fmla="*/ 923986 w 6888929"/>
              <a:gd name="connsiteY1" fmla="*/ 0 h 12237300"/>
              <a:gd name="connsiteX2" fmla="*/ 6888929 w 6888929"/>
              <a:gd name="connsiteY2" fmla="*/ 6800066 h 12237300"/>
              <a:gd name="connsiteX3" fmla="*/ 6887157 w 6888929"/>
              <a:gd name="connsiteY3" fmla="*/ 12237300 h 12237300"/>
              <a:gd name="connsiteX4" fmla="*/ 3402 w 6888929"/>
              <a:gd name="connsiteY4" fmla="*/ 12217915 h 12237300"/>
              <a:gd name="connsiteX5" fmla="*/ 2933 w 6888929"/>
              <a:gd name="connsiteY5" fmla="*/ 28132 h 12237300"/>
              <a:gd name="connsiteX0" fmla="*/ 2933 w 6986222"/>
              <a:gd name="connsiteY0" fmla="*/ 28132 h 12217915"/>
              <a:gd name="connsiteX1" fmla="*/ 923986 w 6986222"/>
              <a:gd name="connsiteY1" fmla="*/ 0 h 12217915"/>
              <a:gd name="connsiteX2" fmla="*/ 6888929 w 6986222"/>
              <a:gd name="connsiteY2" fmla="*/ 6800066 h 12217915"/>
              <a:gd name="connsiteX3" fmla="*/ 6986220 w 6986222"/>
              <a:gd name="connsiteY3" fmla="*/ 12199200 h 12217915"/>
              <a:gd name="connsiteX4" fmla="*/ 3402 w 6986222"/>
              <a:gd name="connsiteY4" fmla="*/ 12217915 h 12217915"/>
              <a:gd name="connsiteX5" fmla="*/ 2933 w 6986222"/>
              <a:gd name="connsiteY5" fmla="*/ 28132 h 12217915"/>
              <a:gd name="connsiteX0" fmla="*/ 2933 w 6940507"/>
              <a:gd name="connsiteY0" fmla="*/ 28132 h 12217915"/>
              <a:gd name="connsiteX1" fmla="*/ 923986 w 6940507"/>
              <a:gd name="connsiteY1" fmla="*/ 0 h 12217915"/>
              <a:gd name="connsiteX2" fmla="*/ 6888929 w 6940507"/>
              <a:gd name="connsiteY2" fmla="*/ 6800066 h 12217915"/>
              <a:gd name="connsiteX3" fmla="*/ 6940503 w 6940507"/>
              <a:gd name="connsiteY3" fmla="*/ 12191580 h 12217915"/>
              <a:gd name="connsiteX4" fmla="*/ 3402 w 6940507"/>
              <a:gd name="connsiteY4" fmla="*/ 12217915 h 12217915"/>
              <a:gd name="connsiteX5" fmla="*/ 2933 w 6940507"/>
              <a:gd name="connsiteY5" fmla="*/ 28132 h 12217915"/>
              <a:gd name="connsiteX0" fmla="*/ 2933 w 6932888"/>
              <a:gd name="connsiteY0" fmla="*/ 28132 h 12217915"/>
              <a:gd name="connsiteX1" fmla="*/ 923986 w 6932888"/>
              <a:gd name="connsiteY1" fmla="*/ 0 h 12217915"/>
              <a:gd name="connsiteX2" fmla="*/ 6888929 w 6932888"/>
              <a:gd name="connsiteY2" fmla="*/ 6800066 h 12217915"/>
              <a:gd name="connsiteX3" fmla="*/ 6932883 w 6932888"/>
              <a:gd name="connsiteY3" fmla="*/ 12191580 h 12217915"/>
              <a:gd name="connsiteX4" fmla="*/ 3402 w 6932888"/>
              <a:gd name="connsiteY4" fmla="*/ 12217915 h 12217915"/>
              <a:gd name="connsiteX5" fmla="*/ 2933 w 6932888"/>
              <a:gd name="connsiteY5" fmla="*/ 28132 h 12217915"/>
              <a:gd name="connsiteX0" fmla="*/ 2933 w 6932889"/>
              <a:gd name="connsiteY0" fmla="*/ 28132 h 12217915"/>
              <a:gd name="connsiteX1" fmla="*/ 923986 w 6932889"/>
              <a:gd name="connsiteY1" fmla="*/ 0 h 12217915"/>
              <a:gd name="connsiteX2" fmla="*/ 6896552 w 6932889"/>
              <a:gd name="connsiteY2" fmla="*/ 6853406 h 12217915"/>
              <a:gd name="connsiteX3" fmla="*/ 6932883 w 6932889"/>
              <a:gd name="connsiteY3" fmla="*/ 12191580 h 12217915"/>
              <a:gd name="connsiteX4" fmla="*/ 3402 w 6932889"/>
              <a:gd name="connsiteY4" fmla="*/ 12217915 h 12217915"/>
              <a:gd name="connsiteX5" fmla="*/ 2933 w 6932889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8396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9158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0 h 12222440"/>
              <a:gd name="connsiteX1" fmla="*/ 923986 w 6925271"/>
              <a:gd name="connsiteY1" fmla="*/ 4525 h 12222440"/>
              <a:gd name="connsiteX2" fmla="*/ 6896552 w 6925271"/>
              <a:gd name="connsiteY2" fmla="*/ 6857931 h 12222440"/>
              <a:gd name="connsiteX3" fmla="*/ 6925263 w 6925271"/>
              <a:gd name="connsiteY3" fmla="*/ 12196105 h 12222440"/>
              <a:gd name="connsiteX4" fmla="*/ 3402 w 6925271"/>
              <a:gd name="connsiteY4" fmla="*/ 12222440 h 12222440"/>
              <a:gd name="connsiteX5" fmla="*/ 2933 w 6925271"/>
              <a:gd name="connsiteY5" fmla="*/ 0 h 12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71" h="12222440">
                <a:moveTo>
                  <a:pt x="2933" y="0"/>
                </a:moveTo>
                <a:lnTo>
                  <a:pt x="923986" y="4525"/>
                </a:lnTo>
                <a:lnTo>
                  <a:pt x="6896552" y="6857931"/>
                </a:lnTo>
                <a:cubicBezTo>
                  <a:pt x="6895961" y="8657642"/>
                  <a:pt x="6925854" y="10396394"/>
                  <a:pt x="6925263" y="12196105"/>
                </a:cubicBezTo>
                <a:lnTo>
                  <a:pt x="3402" y="12222440"/>
                </a:lnTo>
                <a:cubicBezTo>
                  <a:pt x="13746" y="8129610"/>
                  <a:pt x="-7411" y="4092830"/>
                  <a:pt x="293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17" y="2537495"/>
            <a:ext cx="5213714" cy="213561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Affordability measures for:</a:t>
            </a: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FTBs; low income older households; and struggling homeowners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D6892-7BFF-4C32-AC3F-1F4B11B2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B20A92-356E-43AA-9F4A-7EF549C45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527" y="1679171"/>
            <a:ext cx="5667563" cy="273348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Looked at mortgage affordability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Can a household afford mortgage repayments without spending over a third of their income?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This again undertaken using </a:t>
            </a:r>
            <a:r>
              <a:rPr lang="en-US" sz="2400" dirty="0" err="1">
                <a:solidFill>
                  <a:schemeClr val="bg1"/>
                </a:solidFill>
              </a:rPr>
              <a:t>equivalised</a:t>
            </a:r>
            <a:r>
              <a:rPr lang="en-US" sz="2400" dirty="0">
                <a:solidFill>
                  <a:schemeClr val="bg1"/>
                </a:solidFill>
              </a:rPr>
              <a:t> income methodology and poverty metrics 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7E8FE-21C4-44EB-A62E-99AAFF98D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27152" y="828443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961488" y="541771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18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947081" y="884284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First time buyers: mortgage affordability</a:t>
            </a:r>
          </a:p>
        </p:txBody>
      </p:sp>
    </p:spTree>
    <p:extLst>
      <p:ext uri="{BB962C8B-B14F-4D97-AF65-F5344CB8AC3E}">
        <p14:creationId xmlns:p14="http://schemas.microsoft.com/office/powerpoint/2010/main" val="222063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251596" y="527442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961488" y="290646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 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19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1103860" y="621951"/>
            <a:ext cx="7437602" cy="4574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FTBs: affordability and saving for a deposit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89601258-FBD6-4827-8FB6-05F6F2E78173}"/>
              </a:ext>
            </a:extLst>
          </p:cNvPr>
          <p:cNvSpPr txBox="1">
            <a:spLocks/>
          </p:cNvSpPr>
          <p:nvPr/>
        </p:nvSpPr>
        <p:spPr>
          <a:xfrm>
            <a:off x="1042661" y="1173955"/>
            <a:ext cx="7560000" cy="5551041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Measure is about understanding the length of time it takes to save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Combines housing costs with basic assumptions about raising a deposit, such as time it takes (maximum five-year period to save, which is what our polling suggests is the norm)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Can match this with a price point at which someone can buy without the support of the ‘Bank of Mum and Dad’ 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Also, need to factor in mortgage regulations (mortgage length, LTV regs, deposit requirement) as well as type of household (with children, in employment </a:t>
            </a:r>
            <a:r>
              <a:rPr lang="en-US" sz="2400" dirty="0" err="1">
                <a:solidFill>
                  <a:schemeClr val="bg1"/>
                </a:solidFill>
              </a:rPr>
              <a:t>etc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Gives picture by place and income decile 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Shows very few from social sector or lower income renters with families can  buy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988678-49C3-49A1-A31A-62DF340CD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886" y="1288913"/>
            <a:ext cx="5886158" cy="5128511"/>
          </a:xfrm>
        </p:spPr>
        <p:txBody>
          <a:bodyPr>
            <a:noAutofit/>
          </a:bodyPr>
          <a:lstStyle/>
          <a:p>
            <a:endParaRPr lang="en-GB" sz="400" dirty="0"/>
          </a:p>
          <a:p>
            <a:r>
              <a:rPr lang="en-GB" sz="2000" dirty="0"/>
              <a:t>AHC is an independent commission investigating affordable housing in England </a:t>
            </a:r>
          </a:p>
          <a:p>
            <a:r>
              <a:rPr lang="en-GB" sz="2000" dirty="0"/>
              <a:t>Chaired by Lord Best with 14 commissioners from across the housing world, including the </a:t>
            </a:r>
            <a:r>
              <a:rPr lang="en-GB" sz="2000" dirty="0" err="1"/>
              <a:t>CiH</a:t>
            </a:r>
            <a:endParaRPr lang="en-GB" sz="2000" dirty="0"/>
          </a:p>
          <a:p>
            <a:r>
              <a:rPr lang="en-GB" sz="2000" dirty="0"/>
              <a:t>Supported by the Nationwide Foundation and Smith Institute, it seeks to:</a:t>
            </a:r>
          </a:p>
          <a:p>
            <a:pPr marL="0" indent="0">
              <a:buNone/>
            </a:pPr>
            <a:r>
              <a:rPr lang="en-GB" sz="2000" dirty="0"/>
              <a:t>	- better understand the affordable housing crisis</a:t>
            </a:r>
          </a:p>
          <a:p>
            <a:pPr marL="0" indent="0">
              <a:buNone/>
            </a:pPr>
            <a:r>
              <a:rPr lang="en-GB" sz="2000" dirty="0"/>
              <a:t>	- propose workable solutions across all markets and all tenures</a:t>
            </a:r>
          </a:p>
          <a:p>
            <a:pPr marL="0" indent="0">
              <a:buNone/>
            </a:pPr>
            <a:r>
              <a:rPr lang="en-GB" sz="2000" dirty="0"/>
              <a:t>	- and build a consensus for change</a:t>
            </a:r>
          </a:p>
          <a:p>
            <a:r>
              <a:rPr lang="en-GB" sz="2000" dirty="0"/>
              <a:t>Its first step was to set out a new definition and alternative ways of measuring affordability (June 2019)  </a:t>
            </a:r>
          </a:p>
          <a:p>
            <a:r>
              <a:rPr lang="en-GB" sz="2000" dirty="0"/>
              <a:t>Now working on policy options</a:t>
            </a:r>
          </a:p>
          <a:p>
            <a:r>
              <a:rPr lang="en-GB" sz="2000" dirty="0"/>
              <a:t>Will publish its final report in early 2020, building on its proposed alternative definitions and measures</a:t>
            </a:r>
          </a:p>
          <a:p>
            <a:endParaRPr lang="en-GB" sz="900" dirty="0"/>
          </a:p>
          <a:p>
            <a:pPr marL="0" indent="0">
              <a:buNone/>
            </a:pPr>
            <a:r>
              <a:rPr lang="en-GB" sz="900" dirty="0"/>
              <a:t>	</a:t>
            </a:r>
          </a:p>
          <a:p>
            <a:pPr marL="0" indent="0">
              <a:buNone/>
            </a:pPr>
            <a:endParaRPr lang="en-GB" sz="5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78DEC-0CF7-4DAB-B605-A27428062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707" y="867657"/>
            <a:ext cx="8018585" cy="496606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Affordable Housing Commission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0729E6-25A0-4421-BEF5-AFBE78BA6DA7}"/>
              </a:ext>
            </a:extLst>
          </p:cNvPr>
          <p:cNvCxnSpPr/>
          <p:nvPr/>
        </p:nvCxnSpPr>
        <p:spPr>
          <a:xfrm>
            <a:off x="980527" y="744959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FEF146-B7B6-48B7-9B33-6CE6505303C3}"/>
              </a:ext>
            </a:extLst>
          </p:cNvPr>
          <p:cNvSpPr txBox="1"/>
          <p:nvPr/>
        </p:nvSpPr>
        <p:spPr>
          <a:xfrm>
            <a:off x="925259" y="508163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13149974-1E8E-4CF1-911C-4DB7B38B7529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2</a:t>
            </a:fld>
            <a:endParaRPr lang="en-GB" sz="9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D22DB6-03C6-4C33-A719-D62FE0DCC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09" t="1739" r="30756" b="4355"/>
          <a:stretch/>
        </p:blipFill>
        <p:spPr>
          <a:xfrm>
            <a:off x="6102394" y="1061948"/>
            <a:ext cx="3041606" cy="44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0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70432" y="744958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1027152" y="474911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20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1070432" y="784174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Low income older households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9665220-B896-4480-B17C-2EC9D4506317}"/>
              </a:ext>
            </a:extLst>
          </p:cNvPr>
          <p:cNvSpPr txBox="1">
            <a:spLocks/>
          </p:cNvSpPr>
          <p:nvPr/>
        </p:nvSpPr>
        <p:spPr>
          <a:xfrm>
            <a:off x="193271" y="1233039"/>
            <a:ext cx="8765771" cy="5458706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Important to measure affordability for low income older (over retirement age) household in bottom half of the income distribution paying over a third of income on rent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Where Housing Benefit doesn’t cover their rents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Many are owner occupiers who are ‘asset poor and income poor’ and can’t repair their homes 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The ‘unmeasured’ who end up with long stays in hospital because they can’t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 	repair their homes  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i="1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sz="2400" i="1" dirty="0">
                <a:solidFill>
                  <a:schemeClr val="bg1"/>
                </a:solidFill>
              </a:rPr>
              <a:t>And, problems ahead for low wage Generation Rent as their incomes drop on retirement – housing for them in the PRS will be very unaffordable! </a:t>
            </a:r>
          </a:p>
        </p:txBody>
      </p:sp>
    </p:spTree>
    <p:extLst>
      <p:ext uri="{BB962C8B-B14F-4D97-AF65-F5344CB8AC3E}">
        <p14:creationId xmlns:p14="http://schemas.microsoft.com/office/powerpoint/2010/main" val="1379995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7E8FE-21C4-44EB-A62E-99AAFF98D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63" y="5498646"/>
            <a:ext cx="1631648" cy="8949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70432" y="826396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1027152" y="556349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21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1041588" y="862980"/>
            <a:ext cx="7617687" cy="4488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And, struggling homeowners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9665220-B896-4480-B17C-2EC9D4506317}"/>
              </a:ext>
            </a:extLst>
          </p:cNvPr>
          <p:cNvSpPr txBox="1">
            <a:spLocks/>
          </p:cNvSpPr>
          <p:nvPr/>
        </p:nvSpPr>
        <p:spPr>
          <a:xfrm>
            <a:off x="598516" y="1348428"/>
            <a:ext cx="7930949" cy="3830401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Low income households struggling to meet the cost of homeownership (paying over a third of income – including the cost of interest as well as maintenance costs) 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Large numbers in this group are in negative equity and unable to ‘upsize’ and become ‘second steppers’ if they want to start a family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Many are self-employed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This group in precarious position if interest rates rise or suffer unemployment </a:t>
            </a: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0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3">
            <a:extLst>
              <a:ext uri="{FF2B5EF4-FFF2-40B4-BE49-F238E27FC236}">
                <a16:creationId xmlns:a16="http://schemas.microsoft.com/office/drawing/2014/main" id="{DADD2F48-D30C-48AE-A125-702CB587C67C}"/>
              </a:ext>
            </a:extLst>
          </p:cNvPr>
          <p:cNvSpPr/>
          <p:nvPr/>
        </p:nvSpPr>
        <p:spPr>
          <a:xfrm rot="5400000">
            <a:off x="1967735" y="-1147711"/>
            <a:ext cx="5193953" cy="9166830"/>
          </a:xfrm>
          <a:custGeom>
            <a:avLst/>
            <a:gdLst>
              <a:gd name="connsiteX0" fmla="*/ 12 w 11246921"/>
              <a:gd name="connsiteY0" fmla="*/ 5279905 h 13823005"/>
              <a:gd name="connsiteX1" fmla="*/ 5623461 w 11246921"/>
              <a:gd name="connsiteY1" fmla="*/ 0 h 13823005"/>
              <a:gd name="connsiteX2" fmla="*/ 11246909 w 11246921"/>
              <a:gd name="connsiteY2" fmla="*/ 5279905 h 13823005"/>
              <a:gd name="connsiteX3" fmla="*/ 9098943 w 11246921"/>
              <a:gd name="connsiteY3" fmla="*/ 13822970 h 13823005"/>
              <a:gd name="connsiteX4" fmla="*/ 2147978 w 11246921"/>
              <a:gd name="connsiteY4" fmla="*/ 13822970 h 13823005"/>
              <a:gd name="connsiteX5" fmla="*/ 12 w 11246921"/>
              <a:gd name="connsiteY5" fmla="*/ 5279905 h 13823005"/>
              <a:gd name="connsiteX0" fmla="*/ 0 w 11042616"/>
              <a:gd name="connsiteY0" fmla="*/ 1525029 h 13822970"/>
              <a:gd name="connsiteX1" fmla="*/ 5419168 w 11042616"/>
              <a:gd name="connsiteY1" fmla="*/ 0 h 13822970"/>
              <a:gd name="connsiteX2" fmla="*/ 11042616 w 11042616"/>
              <a:gd name="connsiteY2" fmla="*/ 5279905 h 13822970"/>
              <a:gd name="connsiteX3" fmla="*/ 8894650 w 11042616"/>
              <a:gd name="connsiteY3" fmla="*/ 13822970 h 13822970"/>
              <a:gd name="connsiteX4" fmla="*/ 1943685 w 11042616"/>
              <a:gd name="connsiteY4" fmla="*/ 13822970 h 13822970"/>
              <a:gd name="connsiteX5" fmla="*/ 0 w 11042616"/>
              <a:gd name="connsiteY5" fmla="*/ 1525029 h 13822970"/>
              <a:gd name="connsiteX0" fmla="*/ 0 w 11042616"/>
              <a:gd name="connsiteY0" fmla="*/ 0 h 12297941"/>
              <a:gd name="connsiteX1" fmla="*/ 1265457 w 11042616"/>
              <a:gd name="connsiteY1" fmla="*/ 11941 h 12297941"/>
              <a:gd name="connsiteX2" fmla="*/ 11042616 w 11042616"/>
              <a:gd name="connsiteY2" fmla="*/ 3754876 h 12297941"/>
              <a:gd name="connsiteX3" fmla="*/ 8894650 w 11042616"/>
              <a:gd name="connsiteY3" fmla="*/ 12297941 h 12297941"/>
              <a:gd name="connsiteX4" fmla="*/ 1943685 w 11042616"/>
              <a:gd name="connsiteY4" fmla="*/ 12297941 h 12297941"/>
              <a:gd name="connsiteX5" fmla="*/ 0 w 11042616"/>
              <a:gd name="connsiteY5" fmla="*/ 0 h 12297941"/>
              <a:gd name="connsiteX0" fmla="*/ 0 w 8894650"/>
              <a:gd name="connsiteY0" fmla="*/ 0 h 12297941"/>
              <a:gd name="connsiteX1" fmla="*/ 1265457 w 8894650"/>
              <a:gd name="connsiteY1" fmla="*/ 11941 h 12297941"/>
              <a:gd name="connsiteX2" fmla="*/ 6781900 w 8894650"/>
              <a:gd name="connsiteY2" fmla="*/ 5671225 h 12297941"/>
              <a:gd name="connsiteX3" fmla="*/ 8894650 w 8894650"/>
              <a:gd name="connsiteY3" fmla="*/ 12297941 h 12297941"/>
              <a:gd name="connsiteX4" fmla="*/ 1943685 w 8894650"/>
              <a:gd name="connsiteY4" fmla="*/ 12297941 h 12297941"/>
              <a:gd name="connsiteX5" fmla="*/ 0 w 8894650"/>
              <a:gd name="connsiteY5" fmla="*/ 0 h 12297941"/>
              <a:gd name="connsiteX0" fmla="*/ 0 w 6861571"/>
              <a:gd name="connsiteY0" fmla="*/ 0 h 12297944"/>
              <a:gd name="connsiteX1" fmla="*/ 1265457 w 6861571"/>
              <a:gd name="connsiteY1" fmla="*/ 11941 h 12297944"/>
              <a:gd name="connsiteX2" fmla="*/ 6781900 w 6861571"/>
              <a:gd name="connsiteY2" fmla="*/ 5671225 h 12297944"/>
              <a:gd name="connsiteX3" fmla="*/ 6861571 w 6861571"/>
              <a:gd name="connsiteY3" fmla="*/ 12297944 h 12297944"/>
              <a:gd name="connsiteX4" fmla="*/ 1943685 w 6861571"/>
              <a:gd name="connsiteY4" fmla="*/ 12297941 h 12297944"/>
              <a:gd name="connsiteX5" fmla="*/ 0 w 6861571"/>
              <a:gd name="connsiteY5" fmla="*/ 0 h 12297944"/>
              <a:gd name="connsiteX0" fmla="*/ 31031 w 6892602"/>
              <a:gd name="connsiteY0" fmla="*/ 0 h 12297944"/>
              <a:gd name="connsiteX1" fmla="*/ 1296488 w 6892602"/>
              <a:gd name="connsiteY1" fmla="*/ 11941 h 12297944"/>
              <a:gd name="connsiteX2" fmla="*/ 6812931 w 6892602"/>
              <a:gd name="connsiteY2" fmla="*/ 5671225 h 12297944"/>
              <a:gd name="connsiteX3" fmla="*/ 6892602 w 6892602"/>
              <a:gd name="connsiteY3" fmla="*/ 12297944 h 12297944"/>
              <a:gd name="connsiteX4" fmla="*/ 0 w 6892602"/>
              <a:gd name="connsiteY4" fmla="*/ 12278489 h 12297944"/>
              <a:gd name="connsiteX5" fmla="*/ 31031 w 6892602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074208 h 12297944"/>
              <a:gd name="connsiteX5" fmla="*/ 40759 w 6902330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220123 h 12297944"/>
              <a:gd name="connsiteX5" fmla="*/ 40759 w 6902330"/>
              <a:gd name="connsiteY5" fmla="*/ 0 h 12297944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22659 w 6912058"/>
              <a:gd name="connsiteY2" fmla="*/ 567122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61575 w 6912058"/>
              <a:gd name="connsiteY2" fmla="*/ 6429982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21303 w 6912058"/>
              <a:gd name="connsiteY0" fmla="*/ 17243 h 12247094"/>
              <a:gd name="connsiteX1" fmla="*/ 887927 w 6912058"/>
              <a:gd name="connsiteY1" fmla="*/ 0 h 12247094"/>
              <a:gd name="connsiteX2" fmla="*/ 6861575 w 6912058"/>
              <a:gd name="connsiteY2" fmla="*/ 6427771 h 12247094"/>
              <a:gd name="connsiteX3" fmla="*/ 6912058 w 6912058"/>
              <a:gd name="connsiteY3" fmla="*/ 12247094 h 12247094"/>
              <a:gd name="connsiteX4" fmla="*/ 0 w 6912058"/>
              <a:gd name="connsiteY4" fmla="*/ 12217912 h 12247094"/>
              <a:gd name="connsiteX5" fmla="*/ 21303 w 6912058"/>
              <a:gd name="connsiteY5" fmla="*/ 17243 h 12247094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861575 w 6944715"/>
              <a:gd name="connsiteY2" fmla="*/ 6427771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916007 w 6944715"/>
              <a:gd name="connsiteY2" fmla="*/ 6830543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6 h 12217915"/>
              <a:gd name="connsiteX1" fmla="*/ 920584 w 6944715"/>
              <a:gd name="connsiteY1" fmla="*/ 0 h 12217915"/>
              <a:gd name="connsiteX2" fmla="*/ 6916007 w 6944715"/>
              <a:gd name="connsiteY2" fmla="*/ 6830546 h 12217915"/>
              <a:gd name="connsiteX3" fmla="*/ 6944715 w 6944715"/>
              <a:gd name="connsiteY3" fmla="*/ 12214440 h 12217915"/>
              <a:gd name="connsiteX4" fmla="*/ 0 w 6944715"/>
              <a:gd name="connsiteY4" fmla="*/ 12217915 h 12217915"/>
              <a:gd name="connsiteX5" fmla="*/ 21303 w 6944715"/>
              <a:gd name="connsiteY5" fmla="*/ 17246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919409 w 6948117"/>
              <a:gd name="connsiteY2" fmla="*/ 683054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888929 w 6948117"/>
              <a:gd name="connsiteY2" fmla="*/ 680006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19920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21444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37300"/>
              <a:gd name="connsiteX1" fmla="*/ 923986 w 6888929"/>
              <a:gd name="connsiteY1" fmla="*/ 0 h 12237300"/>
              <a:gd name="connsiteX2" fmla="*/ 6888929 w 6888929"/>
              <a:gd name="connsiteY2" fmla="*/ 6800066 h 12237300"/>
              <a:gd name="connsiteX3" fmla="*/ 6887157 w 6888929"/>
              <a:gd name="connsiteY3" fmla="*/ 12237300 h 12237300"/>
              <a:gd name="connsiteX4" fmla="*/ 3402 w 6888929"/>
              <a:gd name="connsiteY4" fmla="*/ 12217915 h 12237300"/>
              <a:gd name="connsiteX5" fmla="*/ 2933 w 6888929"/>
              <a:gd name="connsiteY5" fmla="*/ 28132 h 12237300"/>
              <a:gd name="connsiteX0" fmla="*/ 2933 w 6986222"/>
              <a:gd name="connsiteY0" fmla="*/ 28132 h 12217915"/>
              <a:gd name="connsiteX1" fmla="*/ 923986 w 6986222"/>
              <a:gd name="connsiteY1" fmla="*/ 0 h 12217915"/>
              <a:gd name="connsiteX2" fmla="*/ 6888929 w 6986222"/>
              <a:gd name="connsiteY2" fmla="*/ 6800066 h 12217915"/>
              <a:gd name="connsiteX3" fmla="*/ 6986220 w 6986222"/>
              <a:gd name="connsiteY3" fmla="*/ 12199200 h 12217915"/>
              <a:gd name="connsiteX4" fmla="*/ 3402 w 6986222"/>
              <a:gd name="connsiteY4" fmla="*/ 12217915 h 12217915"/>
              <a:gd name="connsiteX5" fmla="*/ 2933 w 6986222"/>
              <a:gd name="connsiteY5" fmla="*/ 28132 h 12217915"/>
              <a:gd name="connsiteX0" fmla="*/ 2933 w 6940507"/>
              <a:gd name="connsiteY0" fmla="*/ 28132 h 12217915"/>
              <a:gd name="connsiteX1" fmla="*/ 923986 w 6940507"/>
              <a:gd name="connsiteY1" fmla="*/ 0 h 12217915"/>
              <a:gd name="connsiteX2" fmla="*/ 6888929 w 6940507"/>
              <a:gd name="connsiteY2" fmla="*/ 6800066 h 12217915"/>
              <a:gd name="connsiteX3" fmla="*/ 6940503 w 6940507"/>
              <a:gd name="connsiteY3" fmla="*/ 12191580 h 12217915"/>
              <a:gd name="connsiteX4" fmla="*/ 3402 w 6940507"/>
              <a:gd name="connsiteY4" fmla="*/ 12217915 h 12217915"/>
              <a:gd name="connsiteX5" fmla="*/ 2933 w 6940507"/>
              <a:gd name="connsiteY5" fmla="*/ 28132 h 12217915"/>
              <a:gd name="connsiteX0" fmla="*/ 2933 w 6932888"/>
              <a:gd name="connsiteY0" fmla="*/ 28132 h 12217915"/>
              <a:gd name="connsiteX1" fmla="*/ 923986 w 6932888"/>
              <a:gd name="connsiteY1" fmla="*/ 0 h 12217915"/>
              <a:gd name="connsiteX2" fmla="*/ 6888929 w 6932888"/>
              <a:gd name="connsiteY2" fmla="*/ 6800066 h 12217915"/>
              <a:gd name="connsiteX3" fmla="*/ 6932883 w 6932888"/>
              <a:gd name="connsiteY3" fmla="*/ 12191580 h 12217915"/>
              <a:gd name="connsiteX4" fmla="*/ 3402 w 6932888"/>
              <a:gd name="connsiteY4" fmla="*/ 12217915 h 12217915"/>
              <a:gd name="connsiteX5" fmla="*/ 2933 w 6932888"/>
              <a:gd name="connsiteY5" fmla="*/ 28132 h 12217915"/>
              <a:gd name="connsiteX0" fmla="*/ 2933 w 6932889"/>
              <a:gd name="connsiteY0" fmla="*/ 28132 h 12217915"/>
              <a:gd name="connsiteX1" fmla="*/ 923986 w 6932889"/>
              <a:gd name="connsiteY1" fmla="*/ 0 h 12217915"/>
              <a:gd name="connsiteX2" fmla="*/ 6896552 w 6932889"/>
              <a:gd name="connsiteY2" fmla="*/ 6853406 h 12217915"/>
              <a:gd name="connsiteX3" fmla="*/ 6932883 w 6932889"/>
              <a:gd name="connsiteY3" fmla="*/ 12191580 h 12217915"/>
              <a:gd name="connsiteX4" fmla="*/ 3402 w 6932889"/>
              <a:gd name="connsiteY4" fmla="*/ 12217915 h 12217915"/>
              <a:gd name="connsiteX5" fmla="*/ 2933 w 6932889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8396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9158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0 h 12222440"/>
              <a:gd name="connsiteX1" fmla="*/ 923986 w 6925271"/>
              <a:gd name="connsiteY1" fmla="*/ 4525 h 12222440"/>
              <a:gd name="connsiteX2" fmla="*/ 6896552 w 6925271"/>
              <a:gd name="connsiteY2" fmla="*/ 6857931 h 12222440"/>
              <a:gd name="connsiteX3" fmla="*/ 6925263 w 6925271"/>
              <a:gd name="connsiteY3" fmla="*/ 12196105 h 12222440"/>
              <a:gd name="connsiteX4" fmla="*/ 3402 w 6925271"/>
              <a:gd name="connsiteY4" fmla="*/ 12222440 h 12222440"/>
              <a:gd name="connsiteX5" fmla="*/ 2933 w 6925271"/>
              <a:gd name="connsiteY5" fmla="*/ 0 h 12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71" h="12222440">
                <a:moveTo>
                  <a:pt x="2933" y="0"/>
                </a:moveTo>
                <a:lnTo>
                  <a:pt x="923986" y="4525"/>
                </a:lnTo>
                <a:lnTo>
                  <a:pt x="6896552" y="6857931"/>
                </a:lnTo>
                <a:cubicBezTo>
                  <a:pt x="6895961" y="8657642"/>
                  <a:pt x="6925854" y="10396394"/>
                  <a:pt x="6925263" y="12196105"/>
                </a:cubicBezTo>
                <a:lnTo>
                  <a:pt x="3402" y="12222440"/>
                </a:lnTo>
                <a:cubicBezTo>
                  <a:pt x="13746" y="8129610"/>
                  <a:pt x="-7411" y="4092830"/>
                  <a:pt x="293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17" y="2537496"/>
            <a:ext cx="5428034" cy="110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Conclusions – a new approach?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D6892-7BFF-4C32-AC3F-1F4B11B2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3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176781" y="531176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1027152" y="300344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 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23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1027151" y="643423"/>
            <a:ext cx="7367955" cy="3428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DFAEADD-A74E-4613-B3A6-B930815D7B97}"/>
              </a:ext>
            </a:extLst>
          </p:cNvPr>
          <p:cNvSpPr txBox="1">
            <a:spLocks/>
          </p:cNvSpPr>
          <p:nvPr/>
        </p:nvSpPr>
        <p:spPr>
          <a:xfrm>
            <a:off x="1027151" y="762008"/>
            <a:ext cx="7560001" cy="51127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Definitions and measures are complicated, but they matter. They steer policy, planning and funding.  </a:t>
            </a:r>
            <a:r>
              <a:rPr lang="en-US" sz="2400" i="1" dirty="0">
                <a:solidFill>
                  <a:schemeClr val="bg1"/>
                </a:solidFill>
              </a:rPr>
              <a:t>“If you can’t measure it you can’t manage it”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Of course, no measure is perfect: these measures for example exclude ‘hidden households’, adults renting together, and homeless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But AHC is attempting to address shortcomings in current system by offering a matrix on affordability by range of household types - </a:t>
            </a:r>
            <a:r>
              <a:rPr lang="en-US" sz="2400" dirty="0" err="1">
                <a:solidFill>
                  <a:schemeClr val="bg1"/>
                </a:solidFill>
              </a:rPr>
              <a:t>centred</a:t>
            </a:r>
            <a:r>
              <a:rPr lang="en-US" sz="2400" dirty="0">
                <a:solidFill>
                  <a:schemeClr val="bg1"/>
                </a:solidFill>
              </a:rPr>
              <a:t> on incomes and household circumstances and differences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AHC believes this is a much-better alternative to market-based definitions like ‘Affordable Rent’ </a:t>
            </a:r>
          </a:p>
        </p:txBody>
      </p:sp>
    </p:spTree>
    <p:extLst>
      <p:ext uri="{BB962C8B-B14F-4D97-AF65-F5344CB8AC3E}">
        <p14:creationId xmlns:p14="http://schemas.microsoft.com/office/powerpoint/2010/main" val="395390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176781" y="736646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983872" y="466599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 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24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1087571" y="764183"/>
            <a:ext cx="7395881" cy="4661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Final observations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DFAEADD-A74E-4613-B3A6-B930815D7B97}"/>
              </a:ext>
            </a:extLst>
          </p:cNvPr>
          <p:cNvSpPr txBox="1">
            <a:spLocks/>
          </p:cNvSpPr>
          <p:nvPr/>
        </p:nvSpPr>
        <p:spPr>
          <a:xfrm>
            <a:off x="216131" y="1257899"/>
            <a:ext cx="8678487" cy="55252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This is a new, evidence-based approach. However, affordability questions are normative: what should the affordability threshold be? (25% rent to incomes used to be the norm)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And, the definitions and measures you chose will to varying degrees reflect political priorities and who you want to help   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So, if you want to intervene in the market to support </a:t>
            </a:r>
            <a:r>
              <a:rPr lang="en-US" sz="2400" i="1" dirty="0">
                <a:solidFill>
                  <a:schemeClr val="bg1"/>
                </a:solidFill>
              </a:rPr>
              <a:t>genuinely </a:t>
            </a:r>
            <a:r>
              <a:rPr lang="en-US" sz="2400" dirty="0">
                <a:solidFill>
                  <a:schemeClr val="bg1"/>
                </a:solidFill>
              </a:rPr>
              <a:t>affordable housing you need a set of definitions and measures that enable you to do that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The definitions and measures can be used to support a particular housing product, but a more useful approach is to identify and capture the dynamics around those most suffering housing stress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To do that you need to look much deeper at what people experience not where markets lead you </a:t>
            </a:r>
          </a:p>
        </p:txBody>
      </p:sp>
    </p:spTree>
    <p:extLst>
      <p:ext uri="{BB962C8B-B14F-4D97-AF65-F5344CB8AC3E}">
        <p14:creationId xmlns:p14="http://schemas.microsoft.com/office/powerpoint/2010/main" val="2686387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3">
            <a:extLst>
              <a:ext uri="{FF2B5EF4-FFF2-40B4-BE49-F238E27FC236}">
                <a16:creationId xmlns:a16="http://schemas.microsoft.com/office/drawing/2014/main" id="{5793EE2E-6715-486E-A9BF-EA1D99F5FC6D}"/>
              </a:ext>
            </a:extLst>
          </p:cNvPr>
          <p:cNvSpPr/>
          <p:nvPr/>
        </p:nvSpPr>
        <p:spPr>
          <a:xfrm rot="5400000">
            <a:off x="1989454" y="-1989453"/>
            <a:ext cx="5165095" cy="9144002"/>
          </a:xfrm>
          <a:custGeom>
            <a:avLst/>
            <a:gdLst>
              <a:gd name="connsiteX0" fmla="*/ 12 w 11246921"/>
              <a:gd name="connsiteY0" fmla="*/ 5279905 h 13823005"/>
              <a:gd name="connsiteX1" fmla="*/ 5623461 w 11246921"/>
              <a:gd name="connsiteY1" fmla="*/ 0 h 13823005"/>
              <a:gd name="connsiteX2" fmla="*/ 11246909 w 11246921"/>
              <a:gd name="connsiteY2" fmla="*/ 5279905 h 13823005"/>
              <a:gd name="connsiteX3" fmla="*/ 9098943 w 11246921"/>
              <a:gd name="connsiteY3" fmla="*/ 13822970 h 13823005"/>
              <a:gd name="connsiteX4" fmla="*/ 2147978 w 11246921"/>
              <a:gd name="connsiteY4" fmla="*/ 13822970 h 13823005"/>
              <a:gd name="connsiteX5" fmla="*/ 12 w 11246921"/>
              <a:gd name="connsiteY5" fmla="*/ 5279905 h 13823005"/>
              <a:gd name="connsiteX0" fmla="*/ 0 w 11042616"/>
              <a:gd name="connsiteY0" fmla="*/ 1525029 h 13822970"/>
              <a:gd name="connsiteX1" fmla="*/ 5419168 w 11042616"/>
              <a:gd name="connsiteY1" fmla="*/ 0 h 13822970"/>
              <a:gd name="connsiteX2" fmla="*/ 11042616 w 11042616"/>
              <a:gd name="connsiteY2" fmla="*/ 5279905 h 13822970"/>
              <a:gd name="connsiteX3" fmla="*/ 8894650 w 11042616"/>
              <a:gd name="connsiteY3" fmla="*/ 13822970 h 13822970"/>
              <a:gd name="connsiteX4" fmla="*/ 1943685 w 11042616"/>
              <a:gd name="connsiteY4" fmla="*/ 13822970 h 13822970"/>
              <a:gd name="connsiteX5" fmla="*/ 0 w 11042616"/>
              <a:gd name="connsiteY5" fmla="*/ 1525029 h 13822970"/>
              <a:gd name="connsiteX0" fmla="*/ 0 w 11042616"/>
              <a:gd name="connsiteY0" fmla="*/ 0 h 12297941"/>
              <a:gd name="connsiteX1" fmla="*/ 1265457 w 11042616"/>
              <a:gd name="connsiteY1" fmla="*/ 11941 h 12297941"/>
              <a:gd name="connsiteX2" fmla="*/ 11042616 w 11042616"/>
              <a:gd name="connsiteY2" fmla="*/ 3754876 h 12297941"/>
              <a:gd name="connsiteX3" fmla="*/ 8894650 w 11042616"/>
              <a:gd name="connsiteY3" fmla="*/ 12297941 h 12297941"/>
              <a:gd name="connsiteX4" fmla="*/ 1943685 w 11042616"/>
              <a:gd name="connsiteY4" fmla="*/ 12297941 h 12297941"/>
              <a:gd name="connsiteX5" fmla="*/ 0 w 11042616"/>
              <a:gd name="connsiteY5" fmla="*/ 0 h 12297941"/>
              <a:gd name="connsiteX0" fmla="*/ 0 w 8894650"/>
              <a:gd name="connsiteY0" fmla="*/ 0 h 12297941"/>
              <a:gd name="connsiteX1" fmla="*/ 1265457 w 8894650"/>
              <a:gd name="connsiteY1" fmla="*/ 11941 h 12297941"/>
              <a:gd name="connsiteX2" fmla="*/ 6781900 w 8894650"/>
              <a:gd name="connsiteY2" fmla="*/ 5671225 h 12297941"/>
              <a:gd name="connsiteX3" fmla="*/ 8894650 w 8894650"/>
              <a:gd name="connsiteY3" fmla="*/ 12297941 h 12297941"/>
              <a:gd name="connsiteX4" fmla="*/ 1943685 w 8894650"/>
              <a:gd name="connsiteY4" fmla="*/ 12297941 h 12297941"/>
              <a:gd name="connsiteX5" fmla="*/ 0 w 8894650"/>
              <a:gd name="connsiteY5" fmla="*/ 0 h 12297941"/>
              <a:gd name="connsiteX0" fmla="*/ 0 w 6861571"/>
              <a:gd name="connsiteY0" fmla="*/ 0 h 12297944"/>
              <a:gd name="connsiteX1" fmla="*/ 1265457 w 6861571"/>
              <a:gd name="connsiteY1" fmla="*/ 11941 h 12297944"/>
              <a:gd name="connsiteX2" fmla="*/ 6781900 w 6861571"/>
              <a:gd name="connsiteY2" fmla="*/ 5671225 h 12297944"/>
              <a:gd name="connsiteX3" fmla="*/ 6861571 w 6861571"/>
              <a:gd name="connsiteY3" fmla="*/ 12297944 h 12297944"/>
              <a:gd name="connsiteX4" fmla="*/ 1943685 w 6861571"/>
              <a:gd name="connsiteY4" fmla="*/ 12297941 h 12297944"/>
              <a:gd name="connsiteX5" fmla="*/ 0 w 6861571"/>
              <a:gd name="connsiteY5" fmla="*/ 0 h 12297944"/>
              <a:gd name="connsiteX0" fmla="*/ 31031 w 6892602"/>
              <a:gd name="connsiteY0" fmla="*/ 0 h 12297944"/>
              <a:gd name="connsiteX1" fmla="*/ 1296488 w 6892602"/>
              <a:gd name="connsiteY1" fmla="*/ 11941 h 12297944"/>
              <a:gd name="connsiteX2" fmla="*/ 6812931 w 6892602"/>
              <a:gd name="connsiteY2" fmla="*/ 5671225 h 12297944"/>
              <a:gd name="connsiteX3" fmla="*/ 6892602 w 6892602"/>
              <a:gd name="connsiteY3" fmla="*/ 12297944 h 12297944"/>
              <a:gd name="connsiteX4" fmla="*/ 0 w 6892602"/>
              <a:gd name="connsiteY4" fmla="*/ 12278489 h 12297944"/>
              <a:gd name="connsiteX5" fmla="*/ 31031 w 6892602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074208 h 12297944"/>
              <a:gd name="connsiteX5" fmla="*/ 40759 w 6902330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220123 h 12297944"/>
              <a:gd name="connsiteX5" fmla="*/ 40759 w 6902330"/>
              <a:gd name="connsiteY5" fmla="*/ 0 h 12297944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22659 w 6912058"/>
              <a:gd name="connsiteY2" fmla="*/ 567122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61575 w 6912058"/>
              <a:gd name="connsiteY2" fmla="*/ 6429982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21303 w 6912058"/>
              <a:gd name="connsiteY0" fmla="*/ 17243 h 12247094"/>
              <a:gd name="connsiteX1" fmla="*/ 887927 w 6912058"/>
              <a:gd name="connsiteY1" fmla="*/ 0 h 12247094"/>
              <a:gd name="connsiteX2" fmla="*/ 6861575 w 6912058"/>
              <a:gd name="connsiteY2" fmla="*/ 6427771 h 12247094"/>
              <a:gd name="connsiteX3" fmla="*/ 6912058 w 6912058"/>
              <a:gd name="connsiteY3" fmla="*/ 12247094 h 12247094"/>
              <a:gd name="connsiteX4" fmla="*/ 0 w 6912058"/>
              <a:gd name="connsiteY4" fmla="*/ 12217912 h 12247094"/>
              <a:gd name="connsiteX5" fmla="*/ 21303 w 6912058"/>
              <a:gd name="connsiteY5" fmla="*/ 17243 h 12247094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861575 w 6944715"/>
              <a:gd name="connsiteY2" fmla="*/ 6427771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916007 w 6944715"/>
              <a:gd name="connsiteY2" fmla="*/ 6830543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6 h 12217915"/>
              <a:gd name="connsiteX1" fmla="*/ 920584 w 6944715"/>
              <a:gd name="connsiteY1" fmla="*/ 0 h 12217915"/>
              <a:gd name="connsiteX2" fmla="*/ 6916007 w 6944715"/>
              <a:gd name="connsiteY2" fmla="*/ 6830546 h 12217915"/>
              <a:gd name="connsiteX3" fmla="*/ 6944715 w 6944715"/>
              <a:gd name="connsiteY3" fmla="*/ 12214440 h 12217915"/>
              <a:gd name="connsiteX4" fmla="*/ 0 w 6944715"/>
              <a:gd name="connsiteY4" fmla="*/ 12217915 h 12217915"/>
              <a:gd name="connsiteX5" fmla="*/ 21303 w 6944715"/>
              <a:gd name="connsiteY5" fmla="*/ 17246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919409 w 6948117"/>
              <a:gd name="connsiteY2" fmla="*/ 683054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888929 w 6948117"/>
              <a:gd name="connsiteY2" fmla="*/ 680006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19920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21444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37300"/>
              <a:gd name="connsiteX1" fmla="*/ 923986 w 6888929"/>
              <a:gd name="connsiteY1" fmla="*/ 0 h 12237300"/>
              <a:gd name="connsiteX2" fmla="*/ 6888929 w 6888929"/>
              <a:gd name="connsiteY2" fmla="*/ 6800066 h 12237300"/>
              <a:gd name="connsiteX3" fmla="*/ 6887157 w 6888929"/>
              <a:gd name="connsiteY3" fmla="*/ 12237300 h 12237300"/>
              <a:gd name="connsiteX4" fmla="*/ 3402 w 6888929"/>
              <a:gd name="connsiteY4" fmla="*/ 12217915 h 12237300"/>
              <a:gd name="connsiteX5" fmla="*/ 2933 w 6888929"/>
              <a:gd name="connsiteY5" fmla="*/ 28132 h 12237300"/>
              <a:gd name="connsiteX0" fmla="*/ 2933 w 6986222"/>
              <a:gd name="connsiteY0" fmla="*/ 28132 h 12217915"/>
              <a:gd name="connsiteX1" fmla="*/ 923986 w 6986222"/>
              <a:gd name="connsiteY1" fmla="*/ 0 h 12217915"/>
              <a:gd name="connsiteX2" fmla="*/ 6888929 w 6986222"/>
              <a:gd name="connsiteY2" fmla="*/ 6800066 h 12217915"/>
              <a:gd name="connsiteX3" fmla="*/ 6986220 w 6986222"/>
              <a:gd name="connsiteY3" fmla="*/ 12199200 h 12217915"/>
              <a:gd name="connsiteX4" fmla="*/ 3402 w 6986222"/>
              <a:gd name="connsiteY4" fmla="*/ 12217915 h 12217915"/>
              <a:gd name="connsiteX5" fmla="*/ 2933 w 6986222"/>
              <a:gd name="connsiteY5" fmla="*/ 28132 h 12217915"/>
              <a:gd name="connsiteX0" fmla="*/ 2933 w 6940507"/>
              <a:gd name="connsiteY0" fmla="*/ 28132 h 12217915"/>
              <a:gd name="connsiteX1" fmla="*/ 923986 w 6940507"/>
              <a:gd name="connsiteY1" fmla="*/ 0 h 12217915"/>
              <a:gd name="connsiteX2" fmla="*/ 6888929 w 6940507"/>
              <a:gd name="connsiteY2" fmla="*/ 6800066 h 12217915"/>
              <a:gd name="connsiteX3" fmla="*/ 6940503 w 6940507"/>
              <a:gd name="connsiteY3" fmla="*/ 12191580 h 12217915"/>
              <a:gd name="connsiteX4" fmla="*/ 3402 w 6940507"/>
              <a:gd name="connsiteY4" fmla="*/ 12217915 h 12217915"/>
              <a:gd name="connsiteX5" fmla="*/ 2933 w 6940507"/>
              <a:gd name="connsiteY5" fmla="*/ 28132 h 12217915"/>
              <a:gd name="connsiteX0" fmla="*/ 2933 w 6932888"/>
              <a:gd name="connsiteY0" fmla="*/ 28132 h 12217915"/>
              <a:gd name="connsiteX1" fmla="*/ 923986 w 6932888"/>
              <a:gd name="connsiteY1" fmla="*/ 0 h 12217915"/>
              <a:gd name="connsiteX2" fmla="*/ 6888929 w 6932888"/>
              <a:gd name="connsiteY2" fmla="*/ 6800066 h 12217915"/>
              <a:gd name="connsiteX3" fmla="*/ 6932883 w 6932888"/>
              <a:gd name="connsiteY3" fmla="*/ 12191580 h 12217915"/>
              <a:gd name="connsiteX4" fmla="*/ 3402 w 6932888"/>
              <a:gd name="connsiteY4" fmla="*/ 12217915 h 12217915"/>
              <a:gd name="connsiteX5" fmla="*/ 2933 w 6932888"/>
              <a:gd name="connsiteY5" fmla="*/ 28132 h 12217915"/>
              <a:gd name="connsiteX0" fmla="*/ 2933 w 6932889"/>
              <a:gd name="connsiteY0" fmla="*/ 28132 h 12217915"/>
              <a:gd name="connsiteX1" fmla="*/ 923986 w 6932889"/>
              <a:gd name="connsiteY1" fmla="*/ 0 h 12217915"/>
              <a:gd name="connsiteX2" fmla="*/ 6896552 w 6932889"/>
              <a:gd name="connsiteY2" fmla="*/ 6853406 h 12217915"/>
              <a:gd name="connsiteX3" fmla="*/ 6932883 w 6932889"/>
              <a:gd name="connsiteY3" fmla="*/ 12191580 h 12217915"/>
              <a:gd name="connsiteX4" fmla="*/ 3402 w 6932889"/>
              <a:gd name="connsiteY4" fmla="*/ 12217915 h 12217915"/>
              <a:gd name="connsiteX5" fmla="*/ 2933 w 6932889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8396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9158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0 h 12222440"/>
              <a:gd name="connsiteX1" fmla="*/ 923986 w 6925271"/>
              <a:gd name="connsiteY1" fmla="*/ 4525 h 12222440"/>
              <a:gd name="connsiteX2" fmla="*/ 6896552 w 6925271"/>
              <a:gd name="connsiteY2" fmla="*/ 6857931 h 12222440"/>
              <a:gd name="connsiteX3" fmla="*/ 6925263 w 6925271"/>
              <a:gd name="connsiteY3" fmla="*/ 12196105 h 12222440"/>
              <a:gd name="connsiteX4" fmla="*/ 3402 w 6925271"/>
              <a:gd name="connsiteY4" fmla="*/ 12222440 h 12222440"/>
              <a:gd name="connsiteX5" fmla="*/ 2933 w 6925271"/>
              <a:gd name="connsiteY5" fmla="*/ 0 h 12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71" h="12222440">
                <a:moveTo>
                  <a:pt x="2933" y="0"/>
                </a:moveTo>
                <a:lnTo>
                  <a:pt x="923986" y="4525"/>
                </a:lnTo>
                <a:lnTo>
                  <a:pt x="6896552" y="6857931"/>
                </a:lnTo>
                <a:cubicBezTo>
                  <a:pt x="6895961" y="8657642"/>
                  <a:pt x="6925854" y="10396394"/>
                  <a:pt x="6925263" y="12196105"/>
                </a:cubicBezTo>
                <a:lnTo>
                  <a:pt x="3402" y="12222440"/>
                </a:lnTo>
                <a:cubicBezTo>
                  <a:pt x="13746" y="8129610"/>
                  <a:pt x="-7411" y="4092830"/>
                  <a:pt x="293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2" y="912360"/>
            <a:ext cx="5968575" cy="129676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	Thanks for listening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B6A99-0E59-4ADC-A5BC-B6D3100B20D3}"/>
              </a:ext>
            </a:extLst>
          </p:cNvPr>
          <p:cNvSpPr txBox="1"/>
          <p:nvPr/>
        </p:nvSpPr>
        <p:spPr>
          <a:xfrm>
            <a:off x="423949" y="1241903"/>
            <a:ext cx="6938342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25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8E9AC-01B5-45E1-B4EB-A4653FF3B9DC}"/>
              </a:ext>
            </a:extLst>
          </p:cNvPr>
          <p:cNvSpPr txBox="1"/>
          <p:nvPr/>
        </p:nvSpPr>
        <p:spPr>
          <a:xfrm>
            <a:off x="3749040" y="3431687"/>
            <a:ext cx="5272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/>
              <a:t>Contact</a:t>
            </a:r>
          </a:p>
          <a:p>
            <a:pPr algn="r"/>
            <a:r>
              <a:rPr lang="en-US" sz="2400" dirty="0"/>
              <a:t>If you would like to know </a:t>
            </a:r>
          </a:p>
          <a:p>
            <a:pPr algn="r"/>
            <a:r>
              <a:rPr lang="en-US" sz="2400" dirty="0"/>
              <a:t>more or contribute to the </a:t>
            </a:r>
          </a:p>
          <a:p>
            <a:pPr algn="r"/>
            <a:r>
              <a:rPr lang="en-US" sz="2400" dirty="0"/>
              <a:t>AHC’s work, please get in touch: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@</a:t>
            </a:r>
            <a:r>
              <a:rPr lang="en-US" sz="2400" dirty="0" err="1"/>
              <a:t>AHC_Housing</a:t>
            </a:r>
            <a:endParaRPr lang="en-US" sz="2400" dirty="0"/>
          </a:p>
          <a:p>
            <a:pPr algn="r"/>
            <a:r>
              <a:rPr lang="en-US" sz="2400" dirty="0"/>
              <a:t>info@affordablehousingcommission.org</a:t>
            </a:r>
          </a:p>
          <a:p>
            <a:pPr algn="r"/>
            <a:r>
              <a:rPr lang="en-US" sz="2400" dirty="0"/>
              <a:t>www.affordablehousingcommission.org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EE3E0-B2A0-4E1D-84AF-8DDC8E46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1" y="5650536"/>
            <a:ext cx="1631648" cy="89495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B9F48FA-866E-4D80-BC3B-15AB90847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223"/>
          <a:stretch/>
        </p:blipFill>
        <p:spPr>
          <a:xfrm>
            <a:off x="784160" y="2566562"/>
            <a:ext cx="2874509" cy="32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3">
            <a:extLst>
              <a:ext uri="{FF2B5EF4-FFF2-40B4-BE49-F238E27FC236}">
                <a16:creationId xmlns:a16="http://schemas.microsoft.com/office/drawing/2014/main" id="{5B6FEF7B-0CFA-47A1-B44A-BFC17B408CD3}"/>
              </a:ext>
            </a:extLst>
          </p:cNvPr>
          <p:cNvSpPr/>
          <p:nvPr/>
        </p:nvSpPr>
        <p:spPr>
          <a:xfrm rot="5400000">
            <a:off x="1967735" y="-1147711"/>
            <a:ext cx="5193953" cy="9166830"/>
          </a:xfrm>
          <a:custGeom>
            <a:avLst/>
            <a:gdLst>
              <a:gd name="connsiteX0" fmla="*/ 12 w 11246921"/>
              <a:gd name="connsiteY0" fmla="*/ 5279905 h 13823005"/>
              <a:gd name="connsiteX1" fmla="*/ 5623461 w 11246921"/>
              <a:gd name="connsiteY1" fmla="*/ 0 h 13823005"/>
              <a:gd name="connsiteX2" fmla="*/ 11246909 w 11246921"/>
              <a:gd name="connsiteY2" fmla="*/ 5279905 h 13823005"/>
              <a:gd name="connsiteX3" fmla="*/ 9098943 w 11246921"/>
              <a:gd name="connsiteY3" fmla="*/ 13822970 h 13823005"/>
              <a:gd name="connsiteX4" fmla="*/ 2147978 w 11246921"/>
              <a:gd name="connsiteY4" fmla="*/ 13822970 h 13823005"/>
              <a:gd name="connsiteX5" fmla="*/ 12 w 11246921"/>
              <a:gd name="connsiteY5" fmla="*/ 5279905 h 13823005"/>
              <a:gd name="connsiteX0" fmla="*/ 0 w 11042616"/>
              <a:gd name="connsiteY0" fmla="*/ 1525029 h 13822970"/>
              <a:gd name="connsiteX1" fmla="*/ 5419168 w 11042616"/>
              <a:gd name="connsiteY1" fmla="*/ 0 h 13822970"/>
              <a:gd name="connsiteX2" fmla="*/ 11042616 w 11042616"/>
              <a:gd name="connsiteY2" fmla="*/ 5279905 h 13822970"/>
              <a:gd name="connsiteX3" fmla="*/ 8894650 w 11042616"/>
              <a:gd name="connsiteY3" fmla="*/ 13822970 h 13822970"/>
              <a:gd name="connsiteX4" fmla="*/ 1943685 w 11042616"/>
              <a:gd name="connsiteY4" fmla="*/ 13822970 h 13822970"/>
              <a:gd name="connsiteX5" fmla="*/ 0 w 11042616"/>
              <a:gd name="connsiteY5" fmla="*/ 1525029 h 13822970"/>
              <a:gd name="connsiteX0" fmla="*/ 0 w 11042616"/>
              <a:gd name="connsiteY0" fmla="*/ 0 h 12297941"/>
              <a:gd name="connsiteX1" fmla="*/ 1265457 w 11042616"/>
              <a:gd name="connsiteY1" fmla="*/ 11941 h 12297941"/>
              <a:gd name="connsiteX2" fmla="*/ 11042616 w 11042616"/>
              <a:gd name="connsiteY2" fmla="*/ 3754876 h 12297941"/>
              <a:gd name="connsiteX3" fmla="*/ 8894650 w 11042616"/>
              <a:gd name="connsiteY3" fmla="*/ 12297941 h 12297941"/>
              <a:gd name="connsiteX4" fmla="*/ 1943685 w 11042616"/>
              <a:gd name="connsiteY4" fmla="*/ 12297941 h 12297941"/>
              <a:gd name="connsiteX5" fmla="*/ 0 w 11042616"/>
              <a:gd name="connsiteY5" fmla="*/ 0 h 12297941"/>
              <a:gd name="connsiteX0" fmla="*/ 0 w 8894650"/>
              <a:gd name="connsiteY0" fmla="*/ 0 h 12297941"/>
              <a:gd name="connsiteX1" fmla="*/ 1265457 w 8894650"/>
              <a:gd name="connsiteY1" fmla="*/ 11941 h 12297941"/>
              <a:gd name="connsiteX2" fmla="*/ 6781900 w 8894650"/>
              <a:gd name="connsiteY2" fmla="*/ 5671225 h 12297941"/>
              <a:gd name="connsiteX3" fmla="*/ 8894650 w 8894650"/>
              <a:gd name="connsiteY3" fmla="*/ 12297941 h 12297941"/>
              <a:gd name="connsiteX4" fmla="*/ 1943685 w 8894650"/>
              <a:gd name="connsiteY4" fmla="*/ 12297941 h 12297941"/>
              <a:gd name="connsiteX5" fmla="*/ 0 w 8894650"/>
              <a:gd name="connsiteY5" fmla="*/ 0 h 12297941"/>
              <a:gd name="connsiteX0" fmla="*/ 0 w 6861571"/>
              <a:gd name="connsiteY0" fmla="*/ 0 h 12297944"/>
              <a:gd name="connsiteX1" fmla="*/ 1265457 w 6861571"/>
              <a:gd name="connsiteY1" fmla="*/ 11941 h 12297944"/>
              <a:gd name="connsiteX2" fmla="*/ 6781900 w 6861571"/>
              <a:gd name="connsiteY2" fmla="*/ 5671225 h 12297944"/>
              <a:gd name="connsiteX3" fmla="*/ 6861571 w 6861571"/>
              <a:gd name="connsiteY3" fmla="*/ 12297944 h 12297944"/>
              <a:gd name="connsiteX4" fmla="*/ 1943685 w 6861571"/>
              <a:gd name="connsiteY4" fmla="*/ 12297941 h 12297944"/>
              <a:gd name="connsiteX5" fmla="*/ 0 w 6861571"/>
              <a:gd name="connsiteY5" fmla="*/ 0 h 12297944"/>
              <a:gd name="connsiteX0" fmla="*/ 31031 w 6892602"/>
              <a:gd name="connsiteY0" fmla="*/ 0 h 12297944"/>
              <a:gd name="connsiteX1" fmla="*/ 1296488 w 6892602"/>
              <a:gd name="connsiteY1" fmla="*/ 11941 h 12297944"/>
              <a:gd name="connsiteX2" fmla="*/ 6812931 w 6892602"/>
              <a:gd name="connsiteY2" fmla="*/ 5671225 h 12297944"/>
              <a:gd name="connsiteX3" fmla="*/ 6892602 w 6892602"/>
              <a:gd name="connsiteY3" fmla="*/ 12297944 h 12297944"/>
              <a:gd name="connsiteX4" fmla="*/ 0 w 6892602"/>
              <a:gd name="connsiteY4" fmla="*/ 12278489 h 12297944"/>
              <a:gd name="connsiteX5" fmla="*/ 31031 w 6892602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074208 h 12297944"/>
              <a:gd name="connsiteX5" fmla="*/ 40759 w 6902330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220123 h 12297944"/>
              <a:gd name="connsiteX5" fmla="*/ 40759 w 6902330"/>
              <a:gd name="connsiteY5" fmla="*/ 0 h 12297944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22659 w 6912058"/>
              <a:gd name="connsiteY2" fmla="*/ 567122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61575 w 6912058"/>
              <a:gd name="connsiteY2" fmla="*/ 6429982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21303 w 6912058"/>
              <a:gd name="connsiteY0" fmla="*/ 17243 h 12247094"/>
              <a:gd name="connsiteX1" fmla="*/ 887927 w 6912058"/>
              <a:gd name="connsiteY1" fmla="*/ 0 h 12247094"/>
              <a:gd name="connsiteX2" fmla="*/ 6861575 w 6912058"/>
              <a:gd name="connsiteY2" fmla="*/ 6427771 h 12247094"/>
              <a:gd name="connsiteX3" fmla="*/ 6912058 w 6912058"/>
              <a:gd name="connsiteY3" fmla="*/ 12247094 h 12247094"/>
              <a:gd name="connsiteX4" fmla="*/ 0 w 6912058"/>
              <a:gd name="connsiteY4" fmla="*/ 12217912 h 12247094"/>
              <a:gd name="connsiteX5" fmla="*/ 21303 w 6912058"/>
              <a:gd name="connsiteY5" fmla="*/ 17243 h 12247094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861575 w 6944715"/>
              <a:gd name="connsiteY2" fmla="*/ 6427771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916007 w 6944715"/>
              <a:gd name="connsiteY2" fmla="*/ 6830543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6 h 12217915"/>
              <a:gd name="connsiteX1" fmla="*/ 920584 w 6944715"/>
              <a:gd name="connsiteY1" fmla="*/ 0 h 12217915"/>
              <a:gd name="connsiteX2" fmla="*/ 6916007 w 6944715"/>
              <a:gd name="connsiteY2" fmla="*/ 6830546 h 12217915"/>
              <a:gd name="connsiteX3" fmla="*/ 6944715 w 6944715"/>
              <a:gd name="connsiteY3" fmla="*/ 12214440 h 12217915"/>
              <a:gd name="connsiteX4" fmla="*/ 0 w 6944715"/>
              <a:gd name="connsiteY4" fmla="*/ 12217915 h 12217915"/>
              <a:gd name="connsiteX5" fmla="*/ 21303 w 6944715"/>
              <a:gd name="connsiteY5" fmla="*/ 17246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919409 w 6948117"/>
              <a:gd name="connsiteY2" fmla="*/ 683054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888929 w 6948117"/>
              <a:gd name="connsiteY2" fmla="*/ 680006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19920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21444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37300"/>
              <a:gd name="connsiteX1" fmla="*/ 923986 w 6888929"/>
              <a:gd name="connsiteY1" fmla="*/ 0 h 12237300"/>
              <a:gd name="connsiteX2" fmla="*/ 6888929 w 6888929"/>
              <a:gd name="connsiteY2" fmla="*/ 6800066 h 12237300"/>
              <a:gd name="connsiteX3" fmla="*/ 6887157 w 6888929"/>
              <a:gd name="connsiteY3" fmla="*/ 12237300 h 12237300"/>
              <a:gd name="connsiteX4" fmla="*/ 3402 w 6888929"/>
              <a:gd name="connsiteY4" fmla="*/ 12217915 h 12237300"/>
              <a:gd name="connsiteX5" fmla="*/ 2933 w 6888929"/>
              <a:gd name="connsiteY5" fmla="*/ 28132 h 12237300"/>
              <a:gd name="connsiteX0" fmla="*/ 2933 w 6986222"/>
              <a:gd name="connsiteY0" fmla="*/ 28132 h 12217915"/>
              <a:gd name="connsiteX1" fmla="*/ 923986 w 6986222"/>
              <a:gd name="connsiteY1" fmla="*/ 0 h 12217915"/>
              <a:gd name="connsiteX2" fmla="*/ 6888929 w 6986222"/>
              <a:gd name="connsiteY2" fmla="*/ 6800066 h 12217915"/>
              <a:gd name="connsiteX3" fmla="*/ 6986220 w 6986222"/>
              <a:gd name="connsiteY3" fmla="*/ 12199200 h 12217915"/>
              <a:gd name="connsiteX4" fmla="*/ 3402 w 6986222"/>
              <a:gd name="connsiteY4" fmla="*/ 12217915 h 12217915"/>
              <a:gd name="connsiteX5" fmla="*/ 2933 w 6986222"/>
              <a:gd name="connsiteY5" fmla="*/ 28132 h 12217915"/>
              <a:gd name="connsiteX0" fmla="*/ 2933 w 6940507"/>
              <a:gd name="connsiteY0" fmla="*/ 28132 h 12217915"/>
              <a:gd name="connsiteX1" fmla="*/ 923986 w 6940507"/>
              <a:gd name="connsiteY1" fmla="*/ 0 h 12217915"/>
              <a:gd name="connsiteX2" fmla="*/ 6888929 w 6940507"/>
              <a:gd name="connsiteY2" fmla="*/ 6800066 h 12217915"/>
              <a:gd name="connsiteX3" fmla="*/ 6940503 w 6940507"/>
              <a:gd name="connsiteY3" fmla="*/ 12191580 h 12217915"/>
              <a:gd name="connsiteX4" fmla="*/ 3402 w 6940507"/>
              <a:gd name="connsiteY4" fmla="*/ 12217915 h 12217915"/>
              <a:gd name="connsiteX5" fmla="*/ 2933 w 6940507"/>
              <a:gd name="connsiteY5" fmla="*/ 28132 h 12217915"/>
              <a:gd name="connsiteX0" fmla="*/ 2933 w 6932888"/>
              <a:gd name="connsiteY0" fmla="*/ 28132 h 12217915"/>
              <a:gd name="connsiteX1" fmla="*/ 923986 w 6932888"/>
              <a:gd name="connsiteY1" fmla="*/ 0 h 12217915"/>
              <a:gd name="connsiteX2" fmla="*/ 6888929 w 6932888"/>
              <a:gd name="connsiteY2" fmla="*/ 6800066 h 12217915"/>
              <a:gd name="connsiteX3" fmla="*/ 6932883 w 6932888"/>
              <a:gd name="connsiteY3" fmla="*/ 12191580 h 12217915"/>
              <a:gd name="connsiteX4" fmla="*/ 3402 w 6932888"/>
              <a:gd name="connsiteY4" fmla="*/ 12217915 h 12217915"/>
              <a:gd name="connsiteX5" fmla="*/ 2933 w 6932888"/>
              <a:gd name="connsiteY5" fmla="*/ 28132 h 12217915"/>
              <a:gd name="connsiteX0" fmla="*/ 2933 w 6932889"/>
              <a:gd name="connsiteY0" fmla="*/ 28132 h 12217915"/>
              <a:gd name="connsiteX1" fmla="*/ 923986 w 6932889"/>
              <a:gd name="connsiteY1" fmla="*/ 0 h 12217915"/>
              <a:gd name="connsiteX2" fmla="*/ 6896552 w 6932889"/>
              <a:gd name="connsiteY2" fmla="*/ 6853406 h 12217915"/>
              <a:gd name="connsiteX3" fmla="*/ 6932883 w 6932889"/>
              <a:gd name="connsiteY3" fmla="*/ 12191580 h 12217915"/>
              <a:gd name="connsiteX4" fmla="*/ 3402 w 6932889"/>
              <a:gd name="connsiteY4" fmla="*/ 12217915 h 12217915"/>
              <a:gd name="connsiteX5" fmla="*/ 2933 w 6932889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8396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9158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0 h 12222440"/>
              <a:gd name="connsiteX1" fmla="*/ 923986 w 6925271"/>
              <a:gd name="connsiteY1" fmla="*/ 4525 h 12222440"/>
              <a:gd name="connsiteX2" fmla="*/ 6896552 w 6925271"/>
              <a:gd name="connsiteY2" fmla="*/ 6857931 h 12222440"/>
              <a:gd name="connsiteX3" fmla="*/ 6925263 w 6925271"/>
              <a:gd name="connsiteY3" fmla="*/ 12196105 h 12222440"/>
              <a:gd name="connsiteX4" fmla="*/ 3402 w 6925271"/>
              <a:gd name="connsiteY4" fmla="*/ 12222440 h 12222440"/>
              <a:gd name="connsiteX5" fmla="*/ 2933 w 6925271"/>
              <a:gd name="connsiteY5" fmla="*/ 0 h 12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71" h="12222440">
                <a:moveTo>
                  <a:pt x="2933" y="0"/>
                </a:moveTo>
                <a:lnTo>
                  <a:pt x="923986" y="4525"/>
                </a:lnTo>
                <a:lnTo>
                  <a:pt x="6896552" y="6857931"/>
                </a:lnTo>
                <a:cubicBezTo>
                  <a:pt x="6895961" y="8657642"/>
                  <a:pt x="6925854" y="10396394"/>
                  <a:pt x="6925263" y="12196105"/>
                </a:cubicBezTo>
                <a:lnTo>
                  <a:pt x="3402" y="12222440"/>
                </a:lnTo>
                <a:cubicBezTo>
                  <a:pt x="13746" y="8129610"/>
                  <a:pt x="-7411" y="4092830"/>
                  <a:pt x="293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17" y="2537495"/>
            <a:ext cx="5489206" cy="166669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Background: Affordable housing in England and Northern Ireland?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86F37-DD1C-41B3-8EEE-01AE1820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2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42E430D-D599-46F0-8BEC-8D28D4C0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39" y="855080"/>
            <a:ext cx="8373173" cy="518669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Broken housing markets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F36E57C-B810-4E47-8BF2-5FFBC6BB4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153" y="2065221"/>
            <a:ext cx="5093801" cy="3827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14FA8A-711E-4687-AB7F-F47CCE0F8B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0043" r="30520"/>
          <a:stretch/>
        </p:blipFill>
        <p:spPr>
          <a:xfrm>
            <a:off x="6377354" y="1965082"/>
            <a:ext cx="2373924" cy="38270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E63662-BFC9-41EE-8926-7109419EEE4A}"/>
              </a:ext>
            </a:extLst>
          </p:cNvPr>
          <p:cNvCxnSpPr/>
          <p:nvPr/>
        </p:nvCxnSpPr>
        <p:spPr>
          <a:xfrm>
            <a:off x="1005512" y="827597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12EF1D-6051-4BB7-9DC0-CA90E7137634}"/>
              </a:ext>
            </a:extLst>
          </p:cNvPr>
          <p:cNvSpPr txBox="1"/>
          <p:nvPr/>
        </p:nvSpPr>
        <p:spPr>
          <a:xfrm>
            <a:off x="983872" y="574176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 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53330704-4820-4609-98BF-CCE8F96F81E5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4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F21E5-EB8D-49ED-AB34-3737E5AB53EE}"/>
              </a:ext>
            </a:extLst>
          </p:cNvPr>
          <p:cNvSpPr/>
          <p:nvPr/>
        </p:nvSpPr>
        <p:spPr>
          <a:xfrm>
            <a:off x="192339" y="1595021"/>
            <a:ext cx="61163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/>
              <a:t>Lots of ‘broken housing markets’ since crash in 2008. NI one of the worst hit – many areas are still recovering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/>
              <a:t>More negative equity in NI, but also housing affordability problems and high levels of homelessness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/>
              <a:t>In part driven by flat incomes, but also due to welfare reform and austerity (and shortages of social rented)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/>
              <a:t>In England and NI, low income hit the hardest, especially those pushed into the PRS because of the lack of social housing or priced out of homeownership (deposits)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/>
              <a:t>Affordability crisis now presents a big challenge everywhere - nearly 5m households in England under housing stress (of which nearly a quarter are in the PRS are paying over 40% of incomes in rent) </a:t>
            </a:r>
          </a:p>
          <a:p>
            <a:endParaRPr lang="en-GB" sz="2000" dirty="0"/>
          </a:p>
          <a:p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58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B20A92-356E-43AA-9F4A-7EF549C45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5782" y="1795718"/>
            <a:ext cx="3408218" cy="420503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950" dirty="0">
                <a:solidFill>
                  <a:schemeClr val="bg1"/>
                </a:solidFill>
              </a:rPr>
              <a:t>Current affordability definitions and measures ignore the problem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950" dirty="0">
                <a:solidFill>
                  <a:schemeClr val="bg1"/>
                </a:solidFill>
              </a:rPr>
              <a:t>Affordability in England defined and measured differently in ad hoc ways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950" dirty="0">
                <a:solidFill>
                  <a:schemeClr val="bg1"/>
                </a:solidFill>
              </a:rPr>
              <a:t>Some reference incomes, others the market and others no definition at all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sz="1950" dirty="0">
                <a:solidFill>
                  <a:schemeClr val="bg1"/>
                </a:solidFill>
              </a:rPr>
              <a:t>Main measure is ‘Affordable Rent’ model (80% mkt rent), which is a stretch too far in most places?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027152" y="1460691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983872" y="1214744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 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5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808893" y="1306156"/>
            <a:ext cx="7778260" cy="60179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Confused policy landscape, with myriad of measures?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294B7D-19BD-45F9-9B21-F310A4748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21924"/>
              </p:ext>
            </p:extLst>
          </p:nvPr>
        </p:nvGraphicFramePr>
        <p:xfrm>
          <a:off x="-1" y="1795718"/>
          <a:ext cx="5667202" cy="4516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106">
                  <a:extLst>
                    <a:ext uri="{9D8B030D-6E8A-4147-A177-3AD203B41FA5}">
                      <a16:colId xmlns:a16="http://schemas.microsoft.com/office/drawing/2014/main" val="1512542684"/>
                    </a:ext>
                  </a:extLst>
                </a:gridCol>
                <a:gridCol w="1380686">
                  <a:extLst>
                    <a:ext uri="{9D8B030D-6E8A-4147-A177-3AD203B41FA5}">
                      <a16:colId xmlns:a16="http://schemas.microsoft.com/office/drawing/2014/main" val="3949181075"/>
                    </a:ext>
                  </a:extLst>
                </a:gridCol>
                <a:gridCol w="2715410">
                  <a:extLst>
                    <a:ext uri="{9D8B030D-6E8A-4147-A177-3AD203B41FA5}">
                      <a16:colId xmlns:a16="http://schemas.microsoft.com/office/drawing/2014/main" val="1604260040"/>
                    </a:ext>
                  </a:extLst>
                </a:gridCol>
              </a:tblGrid>
              <a:tr h="271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Product/programme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Target/eligibility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Affordability measure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1812764222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Social rents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Low income households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Based in part on local earnings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1890877176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Affordable rent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Low income households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Rents set as a proportion of market rents not income affordability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1516309914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London Living Rent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Middle income households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Proportion of local median incomes adjusted for neighbourhood differences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2823201316"/>
                  </a:ext>
                </a:extLst>
              </a:tr>
              <a:tr h="587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Rent controls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All renters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Based on ‘fair rent’ – generally submarket but not based on affordability for individual/local community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3664662161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Housing benefit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Low income renters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Based on household incomes taking into consideration housing costs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1990624324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Right to Buy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Council tenants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Sub-market prices, not shaped by income affordability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3594741378"/>
                  </a:ext>
                </a:extLst>
              </a:tr>
              <a:tr h="587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Help to Buy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Middle income households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 affordability limit to prices; 45% of income limit on housing costs (including services charges and fees)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1654491002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Shared Ownership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Low-middle income households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Market-led; no overarching measure of affordability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889711082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NPPF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Low-middle income households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Mainly market-led; sub-market prices not shaped by income affordability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2517750825"/>
                  </a:ext>
                </a:extLst>
              </a:tr>
              <a:tr h="331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Mortgage regulation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Mortgagor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Based in part on income to loan ratio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7" marR="47167" marT="0" marB="0"/>
                </a:tc>
                <a:extLst>
                  <a:ext uri="{0D108BD9-81ED-4DB2-BD59-A6C34878D82A}">
                    <a16:rowId xmlns:a16="http://schemas.microsoft.com/office/drawing/2014/main" val="16460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42E430D-D599-46F0-8BEC-8D28D4C0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4" y="830291"/>
            <a:ext cx="8298836" cy="518669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0C0"/>
                </a:solidFill>
              </a:rPr>
              <a:t>A new definition in Northern Ireland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F36E57C-B810-4E47-8BF2-5FFBC6BB4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524" y="1348960"/>
            <a:ext cx="5804430" cy="3791294"/>
          </a:xfrm>
        </p:spPr>
        <p:txBody>
          <a:bodyPr>
            <a:noAutofit/>
          </a:bodyPr>
          <a:lstStyle/>
          <a:p>
            <a:r>
              <a:rPr lang="en-GB" sz="2400" dirty="0"/>
              <a:t>As you know, </a:t>
            </a:r>
            <a:r>
              <a:rPr lang="en-GB" sz="2400" dirty="0" err="1"/>
              <a:t>DfC</a:t>
            </a:r>
            <a:r>
              <a:rPr lang="en-GB" sz="2400" dirty="0"/>
              <a:t> wants to redefine affordable housing in NI, in order to offer more intermediate mid-market rent housing products</a:t>
            </a:r>
          </a:p>
          <a:p>
            <a:r>
              <a:rPr lang="en-GB" sz="2400" dirty="0"/>
              <a:t>Its recent consultation paper concluded that the current definition is too narrow  </a:t>
            </a:r>
          </a:p>
          <a:p>
            <a:r>
              <a:rPr lang="en-GB" sz="2400" dirty="0"/>
              <a:t>Seeking to broaden it for those who can’t currently access social rented housing </a:t>
            </a:r>
          </a:p>
          <a:p>
            <a:r>
              <a:rPr lang="en-GB" sz="2400" dirty="0"/>
              <a:t>Tough call given the long waiting list and shortages of social housing (and absence of S106 agreements)</a:t>
            </a:r>
          </a:p>
          <a:p>
            <a:r>
              <a:rPr lang="en-GB" sz="2400" dirty="0"/>
              <a:t>Maybe better to take a completely different approach to affordability?</a:t>
            </a:r>
            <a:endParaRPr lang="en-GB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E63662-BFC9-41EE-8926-7109419EEE4A}"/>
              </a:ext>
            </a:extLst>
          </p:cNvPr>
          <p:cNvCxnSpPr/>
          <p:nvPr/>
        </p:nvCxnSpPr>
        <p:spPr>
          <a:xfrm>
            <a:off x="1004768" y="744470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12EF1D-6051-4BB7-9DC0-CA90E7137634}"/>
              </a:ext>
            </a:extLst>
          </p:cNvPr>
          <p:cNvSpPr txBox="1"/>
          <p:nvPr/>
        </p:nvSpPr>
        <p:spPr>
          <a:xfrm>
            <a:off x="961488" y="507674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 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53330704-4820-4609-98BF-CCE8F96F81E5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6</a:t>
            </a:fld>
            <a:endParaRPr lang="en-GB" sz="9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0D8FB0-5490-47E1-99B1-C156BBE6A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16" t="5465" r="31339" b="1"/>
          <a:stretch/>
        </p:blipFill>
        <p:spPr>
          <a:xfrm>
            <a:off x="6178576" y="1528123"/>
            <a:ext cx="2436784" cy="34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3">
            <a:extLst>
              <a:ext uri="{FF2B5EF4-FFF2-40B4-BE49-F238E27FC236}">
                <a16:creationId xmlns:a16="http://schemas.microsoft.com/office/drawing/2014/main" id="{DADD2F48-D30C-48AE-A125-702CB587C67C}"/>
              </a:ext>
            </a:extLst>
          </p:cNvPr>
          <p:cNvSpPr/>
          <p:nvPr/>
        </p:nvSpPr>
        <p:spPr>
          <a:xfrm rot="5400000">
            <a:off x="1967735" y="-1147711"/>
            <a:ext cx="5193953" cy="9166830"/>
          </a:xfrm>
          <a:custGeom>
            <a:avLst/>
            <a:gdLst>
              <a:gd name="connsiteX0" fmla="*/ 12 w 11246921"/>
              <a:gd name="connsiteY0" fmla="*/ 5279905 h 13823005"/>
              <a:gd name="connsiteX1" fmla="*/ 5623461 w 11246921"/>
              <a:gd name="connsiteY1" fmla="*/ 0 h 13823005"/>
              <a:gd name="connsiteX2" fmla="*/ 11246909 w 11246921"/>
              <a:gd name="connsiteY2" fmla="*/ 5279905 h 13823005"/>
              <a:gd name="connsiteX3" fmla="*/ 9098943 w 11246921"/>
              <a:gd name="connsiteY3" fmla="*/ 13822970 h 13823005"/>
              <a:gd name="connsiteX4" fmla="*/ 2147978 w 11246921"/>
              <a:gd name="connsiteY4" fmla="*/ 13822970 h 13823005"/>
              <a:gd name="connsiteX5" fmla="*/ 12 w 11246921"/>
              <a:gd name="connsiteY5" fmla="*/ 5279905 h 13823005"/>
              <a:gd name="connsiteX0" fmla="*/ 0 w 11042616"/>
              <a:gd name="connsiteY0" fmla="*/ 1525029 h 13822970"/>
              <a:gd name="connsiteX1" fmla="*/ 5419168 w 11042616"/>
              <a:gd name="connsiteY1" fmla="*/ 0 h 13822970"/>
              <a:gd name="connsiteX2" fmla="*/ 11042616 w 11042616"/>
              <a:gd name="connsiteY2" fmla="*/ 5279905 h 13822970"/>
              <a:gd name="connsiteX3" fmla="*/ 8894650 w 11042616"/>
              <a:gd name="connsiteY3" fmla="*/ 13822970 h 13822970"/>
              <a:gd name="connsiteX4" fmla="*/ 1943685 w 11042616"/>
              <a:gd name="connsiteY4" fmla="*/ 13822970 h 13822970"/>
              <a:gd name="connsiteX5" fmla="*/ 0 w 11042616"/>
              <a:gd name="connsiteY5" fmla="*/ 1525029 h 13822970"/>
              <a:gd name="connsiteX0" fmla="*/ 0 w 11042616"/>
              <a:gd name="connsiteY0" fmla="*/ 0 h 12297941"/>
              <a:gd name="connsiteX1" fmla="*/ 1265457 w 11042616"/>
              <a:gd name="connsiteY1" fmla="*/ 11941 h 12297941"/>
              <a:gd name="connsiteX2" fmla="*/ 11042616 w 11042616"/>
              <a:gd name="connsiteY2" fmla="*/ 3754876 h 12297941"/>
              <a:gd name="connsiteX3" fmla="*/ 8894650 w 11042616"/>
              <a:gd name="connsiteY3" fmla="*/ 12297941 h 12297941"/>
              <a:gd name="connsiteX4" fmla="*/ 1943685 w 11042616"/>
              <a:gd name="connsiteY4" fmla="*/ 12297941 h 12297941"/>
              <a:gd name="connsiteX5" fmla="*/ 0 w 11042616"/>
              <a:gd name="connsiteY5" fmla="*/ 0 h 12297941"/>
              <a:gd name="connsiteX0" fmla="*/ 0 w 8894650"/>
              <a:gd name="connsiteY0" fmla="*/ 0 h 12297941"/>
              <a:gd name="connsiteX1" fmla="*/ 1265457 w 8894650"/>
              <a:gd name="connsiteY1" fmla="*/ 11941 h 12297941"/>
              <a:gd name="connsiteX2" fmla="*/ 6781900 w 8894650"/>
              <a:gd name="connsiteY2" fmla="*/ 5671225 h 12297941"/>
              <a:gd name="connsiteX3" fmla="*/ 8894650 w 8894650"/>
              <a:gd name="connsiteY3" fmla="*/ 12297941 h 12297941"/>
              <a:gd name="connsiteX4" fmla="*/ 1943685 w 8894650"/>
              <a:gd name="connsiteY4" fmla="*/ 12297941 h 12297941"/>
              <a:gd name="connsiteX5" fmla="*/ 0 w 8894650"/>
              <a:gd name="connsiteY5" fmla="*/ 0 h 12297941"/>
              <a:gd name="connsiteX0" fmla="*/ 0 w 6861571"/>
              <a:gd name="connsiteY0" fmla="*/ 0 h 12297944"/>
              <a:gd name="connsiteX1" fmla="*/ 1265457 w 6861571"/>
              <a:gd name="connsiteY1" fmla="*/ 11941 h 12297944"/>
              <a:gd name="connsiteX2" fmla="*/ 6781900 w 6861571"/>
              <a:gd name="connsiteY2" fmla="*/ 5671225 h 12297944"/>
              <a:gd name="connsiteX3" fmla="*/ 6861571 w 6861571"/>
              <a:gd name="connsiteY3" fmla="*/ 12297944 h 12297944"/>
              <a:gd name="connsiteX4" fmla="*/ 1943685 w 6861571"/>
              <a:gd name="connsiteY4" fmla="*/ 12297941 h 12297944"/>
              <a:gd name="connsiteX5" fmla="*/ 0 w 6861571"/>
              <a:gd name="connsiteY5" fmla="*/ 0 h 12297944"/>
              <a:gd name="connsiteX0" fmla="*/ 31031 w 6892602"/>
              <a:gd name="connsiteY0" fmla="*/ 0 h 12297944"/>
              <a:gd name="connsiteX1" fmla="*/ 1296488 w 6892602"/>
              <a:gd name="connsiteY1" fmla="*/ 11941 h 12297944"/>
              <a:gd name="connsiteX2" fmla="*/ 6812931 w 6892602"/>
              <a:gd name="connsiteY2" fmla="*/ 5671225 h 12297944"/>
              <a:gd name="connsiteX3" fmla="*/ 6892602 w 6892602"/>
              <a:gd name="connsiteY3" fmla="*/ 12297944 h 12297944"/>
              <a:gd name="connsiteX4" fmla="*/ 0 w 6892602"/>
              <a:gd name="connsiteY4" fmla="*/ 12278489 h 12297944"/>
              <a:gd name="connsiteX5" fmla="*/ 31031 w 6892602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074208 h 12297944"/>
              <a:gd name="connsiteX5" fmla="*/ 40759 w 6902330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220123 h 12297944"/>
              <a:gd name="connsiteX5" fmla="*/ 40759 w 6902330"/>
              <a:gd name="connsiteY5" fmla="*/ 0 h 12297944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22659 w 6912058"/>
              <a:gd name="connsiteY2" fmla="*/ 567122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61575 w 6912058"/>
              <a:gd name="connsiteY2" fmla="*/ 6429982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21303 w 6912058"/>
              <a:gd name="connsiteY0" fmla="*/ 17243 h 12247094"/>
              <a:gd name="connsiteX1" fmla="*/ 887927 w 6912058"/>
              <a:gd name="connsiteY1" fmla="*/ 0 h 12247094"/>
              <a:gd name="connsiteX2" fmla="*/ 6861575 w 6912058"/>
              <a:gd name="connsiteY2" fmla="*/ 6427771 h 12247094"/>
              <a:gd name="connsiteX3" fmla="*/ 6912058 w 6912058"/>
              <a:gd name="connsiteY3" fmla="*/ 12247094 h 12247094"/>
              <a:gd name="connsiteX4" fmla="*/ 0 w 6912058"/>
              <a:gd name="connsiteY4" fmla="*/ 12217912 h 12247094"/>
              <a:gd name="connsiteX5" fmla="*/ 21303 w 6912058"/>
              <a:gd name="connsiteY5" fmla="*/ 17243 h 12247094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861575 w 6944715"/>
              <a:gd name="connsiteY2" fmla="*/ 6427771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916007 w 6944715"/>
              <a:gd name="connsiteY2" fmla="*/ 6830543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6 h 12217915"/>
              <a:gd name="connsiteX1" fmla="*/ 920584 w 6944715"/>
              <a:gd name="connsiteY1" fmla="*/ 0 h 12217915"/>
              <a:gd name="connsiteX2" fmla="*/ 6916007 w 6944715"/>
              <a:gd name="connsiteY2" fmla="*/ 6830546 h 12217915"/>
              <a:gd name="connsiteX3" fmla="*/ 6944715 w 6944715"/>
              <a:gd name="connsiteY3" fmla="*/ 12214440 h 12217915"/>
              <a:gd name="connsiteX4" fmla="*/ 0 w 6944715"/>
              <a:gd name="connsiteY4" fmla="*/ 12217915 h 12217915"/>
              <a:gd name="connsiteX5" fmla="*/ 21303 w 6944715"/>
              <a:gd name="connsiteY5" fmla="*/ 17246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919409 w 6948117"/>
              <a:gd name="connsiteY2" fmla="*/ 683054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888929 w 6948117"/>
              <a:gd name="connsiteY2" fmla="*/ 680006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19920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21444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37300"/>
              <a:gd name="connsiteX1" fmla="*/ 923986 w 6888929"/>
              <a:gd name="connsiteY1" fmla="*/ 0 h 12237300"/>
              <a:gd name="connsiteX2" fmla="*/ 6888929 w 6888929"/>
              <a:gd name="connsiteY2" fmla="*/ 6800066 h 12237300"/>
              <a:gd name="connsiteX3" fmla="*/ 6887157 w 6888929"/>
              <a:gd name="connsiteY3" fmla="*/ 12237300 h 12237300"/>
              <a:gd name="connsiteX4" fmla="*/ 3402 w 6888929"/>
              <a:gd name="connsiteY4" fmla="*/ 12217915 h 12237300"/>
              <a:gd name="connsiteX5" fmla="*/ 2933 w 6888929"/>
              <a:gd name="connsiteY5" fmla="*/ 28132 h 12237300"/>
              <a:gd name="connsiteX0" fmla="*/ 2933 w 6986222"/>
              <a:gd name="connsiteY0" fmla="*/ 28132 h 12217915"/>
              <a:gd name="connsiteX1" fmla="*/ 923986 w 6986222"/>
              <a:gd name="connsiteY1" fmla="*/ 0 h 12217915"/>
              <a:gd name="connsiteX2" fmla="*/ 6888929 w 6986222"/>
              <a:gd name="connsiteY2" fmla="*/ 6800066 h 12217915"/>
              <a:gd name="connsiteX3" fmla="*/ 6986220 w 6986222"/>
              <a:gd name="connsiteY3" fmla="*/ 12199200 h 12217915"/>
              <a:gd name="connsiteX4" fmla="*/ 3402 w 6986222"/>
              <a:gd name="connsiteY4" fmla="*/ 12217915 h 12217915"/>
              <a:gd name="connsiteX5" fmla="*/ 2933 w 6986222"/>
              <a:gd name="connsiteY5" fmla="*/ 28132 h 12217915"/>
              <a:gd name="connsiteX0" fmla="*/ 2933 w 6940507"/>
              <a:gd name="connsiteY0" fmla="*/ 28132 h 12217915"/>
              <a:gd name="connsiteX1" fmla="*/ 923986 w 6940507"/>
              <a:gd name="connsiteY1" fmla="*/ 0 h 12217915"/>
              <a:gd name="connsiteX2" fmla="*/ 6888929 w 6940507"/>
              <a:gd name="connsiteY2" fmla="*/ 6800066 h 12217915"/>
              <a:gd name="connsiteX3" fmla="*/ 6940503 w 6940507"/>
              <a:gd name="connsiteY3" fmla="*/ 12191580 h 12217915"/>
              <a:gd name="connsiteX4" fmla="*/ 3402 w 6940507"/>
              <a:gd name="connsiteY4" fmla="*/ 12217915 h 12217915"/>
              <a:gd name="connsiteX5" fmla="*/ 2933 w 6940507"/>
              <a:gd name="connsiteY5" fmla="*/ 28132 h 12217915"/>
              <a:gd name="connsiteX0" fmla="*/ 2933 w 6932888"/>
              <a:gd name="connsiteY0" fmla="*/ 28132 h 12217915"/>
              <a:gd name="connsiteX1" fmla="*/ 923986 w 6932888"/>
              <a:gd name="connsiteY1" fmla="*/ 0 h 12217915"/>
              <a:gd name="connsiteX2" fmla="*/ 6888929 w 6932888"/>
              <a:gd name="connsiteY2" fmla="*/ 6800066 h 12217915"/>
              <a:gd name="connsiteX3" fmla="*/ 6932883 w 6932888"/>
              <a:gd name="connsiteY3" fmla="*/ 12191580 h 12217915"/>
              <a:gd name="connsiteX4" fmla="*/ 3402 w 6932888"/>
              <a:gd name="connsiteY4" fmla="*/ 12217915 h 12217915"/>
              <a:gd name="connsiteX5" fmla="*/ 2933 w 6932888"/>
              <a:gd name="connsiteY5" fmla="*/ 28132 h 12217915"/>
              <a:gd name="connsiteX0" fmla="*/ 2933 w 6932889"/>
              <a:gd name="connsiteY0" fmla="*/ 28132 h 12217915"/>
              <a:gd name="connsiteX1" fmla="*/ 923986 w 6932889"/>
              <a:gd name="connsiteY1" fmla="*/ 0 h 12217915"/>
              <a:gd name="connsiteX2" fmla="*/ 6896552 w 6932889"/>
              <a:gd name="connsiteY2" fmla="*/ 6853406 h 12217915"/>
              <a:gd name="connsiteX3" fmla="*/ 6932883 w 6932889"/>
              <a:gd name="connsiteY3" fmla="*/ 12191580 h 12217915"/>
              <a:gd name="connsiteX4" fmla="*/ 3402 w 6932889"/>
              <a:gd name="connsiteY4" fmla="*/ 12217915 h 12217915"/>
              <a:gd name="connsiteX5" fmla="*/ 2933 w 6932889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8396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9158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0 h 12222440"/>
              <a:gd name="connsiteX1" fmla="*/ 923986 w 6925271"/>
              <a:gd name="connsiteY1" fmla="*/ 4525 h 12222440"/>
              <a:gd name="connsiteX2" fmla="*/ 6896552 w 6925271"/>
              <a:gd name="connsiteY2" fmla="*/ 6857931 h 12222440"/>
              <a:gd name="connsiteX3" fmla="*/ 6925263 w 6925271"/>
              <a:gd name="connsiteY3" fmla="*/ 12196105 h 12222440"/>
              <a:gd name="connsiteX4" fmla="*/ 3402 w 6925271"/>
              <a:gd name="connsiteY4" fmla="*/ 12222440 h 12222440"/>
              <a:gd name="connsiteX5" fmla="*/ 2933 w 6925271"/>
              <a:gd name="connsiteY5" fmla="*/ 0 h 12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71" h="12222440">
                <a:moveTo>
                  <a:pt x="2933" y="0"/>
                </a:moveTo>
                <a:lnTo>
                  <a:pt x="923986" y="4525"/>
                </a:lnTo>
                <a:lnTo>
                  <a:pt x="6896552" y="6857931"/>
                </a:lnTo>
                <a:cubicBezTo>
                  <a:pt x="6895961" y="8657642"/>
                  <a:pt x="6925854" y="10396394"/>
                  <a:pt x="6925263" y="12196105"/>
                </a:cubicBezTo>
                <a:lnTo>
                  <a:pt x="3402" y="12222440"/>
                </a:lnTo>
                <a:cubicBezTo>
                  <a:pt x="13746" y="8129610"/>
                  <a:pt x="-7411" y="4092830"/>
                  <a:pt x="293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17" y="2537495"/>
            <a:ext cx="5428034" cy="191287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What would an alternative approach look like?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D6892-7BFF-4C32-AC3F-1F4B11B2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82FBCA-7BED-4AD4-8332-2A0B5B1ACC07}"/>
              </a:ext>
            </a:extLst>
          </p:cNvPr>
          <p:cNvCxnSpPr/>
          <p:nvPr/>
        </p:nvCxnSpPr>
        <p:spPr>
          <a:xfrm>
            <a:off x="1143530" y="589365"/>
            <a:ext cx="756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56C3C0-F7A5-48BA-A4ED-A58EAB253FFF}"/>
              </a:ext>
            </a:extLst>
          </p:cNvPr>
          <p:cNvSpPr txBox="1"/>
          <p:nvPr/>
        </p:nvSpPr>
        <p:spPr>
          <a:xfrm>
            <a:off x="1100250" y="358533"/>
            <a:ext cx="760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</a:rPr>
              <a:t>Affordable Housing Commission</a:t>
            </a:r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41E8700-7AAF-4EF5-9460-EA8981AA577B}"/>
              </a:ext>
            </a:extLst>
          </p:cNvPr>
          <p:cNvSpPr txBox="1">
            <a:spLocks/>
          </p:cNvSpPr>
          <p:nvPr/>
        </p:nvSpPr>
        <p:spPr>
          <a:xfrm>
            <a:off x="961488" y="551193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A751B6-F045-4C9F-8816-37C4CD4B8B86}" type="slidenum">
              <a:rPr lang="en-GB" sz="900">
                <a:solidFill>
                  <a:schemeClr val="accent1"/>
                </a:solidFill>
              </a:rPr>
              <a:pPr/>
              <a:t>8</a:t>
            </a:fld>
            <a:endParaRPr lang="en-GB" sz="900" dirty="0">
              <a:solidFill>
                <a:schemeClr val="accent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10AE5E-5CD3-4537-BCDA-CF9B2540DEAC}"/>
              </a:ext>
            </a:extLst>
          </p:cNvPr>
          <p:cNvSpPr txBox="1">
            <a:spLocks/>
          </p:cNvSpPr>
          <p:nvPr/>
        </p:nvSpPr>
        <p:spPr>
          <a:xfrm>
            <a:off x="728655" y="608208"/>
            <a:ext cx="8118954" cy="6154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AHC’s alternative definition: household types (England)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3151EF5-F6C8-4B40-A056-6A7E1B87CAB0}"/>
              </a:ext>
            </a:extLst>
          </p:cNvPr>
          <p:cNvSpPr txBox="1">
            <a:spLocks/>
          </p:cNvSpPr>
          <p:nvPr/>
        </p:nvSpPr>
        <p:spPr>
          <a:xfrm>
            <a:off x="512524" y="1242504"/>
            <a:ext cx="8074628" cy="45315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AHC offering a different approach, focusing on 4 key groups (in bottom half of the income distribution):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1. Struggling renters of working age, where rents above a third of incomes (largely in the PRS where most acute, but also social housing)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2. Low income older households (mainly owner occupiers in non decent homes – often “income poor and asset poor”)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3. Frustrated first-time buyers (tenants who could buy but can’t afford the deposit)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4. Struggling homeowners (who can’t meet mortgage payments) 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3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3">
            <a:extLst>
              <a:ext uri="{FF2B5EF4-FFF2-40B4-BE49-F238E27FC236}">
                <a16:creationId xmlns:a16="http://schemas.microsoft.com/office/drawing/2014/main" id="{DADD2F48-D30C-48AE-A125-702CB587C67C}"/>
              </a:ext>
            </a:extLst>
          </p:cNvPr>
          <p:cNvSpPr/>
          <p:nvPr/>
        </p:nvSpPr>
        <p:spPr>
          <a:xfrm rot="5400000">
            <a:off x="1967735" y="-1147711"/>
            <a:ext cx="5193953" cy="9166830"/>
          </a:xfrm>
          <a:custGeom>
            <a:avLst/>
            <a:gdLst>
              <a:gd name="connsiteX0" fmla="*/ 12 w 11246921"/>
              <a:gd name="connsiteY0" fmla="*/ 5279905 h 13823005"/>
              <a:gd name="connsiteX1" fmla="*/ 5623461 w 11246921"/>
              <a:gd name="connsiteY1" fmla="*/ 0 h 13823005"/>
              <a:gd name="connsiteX2" fmla="*/ 11246909 w 11246921"/>
              <a:gd name="connsiteY2" fmla="*/ 5279905 h 13823005"/>
              <a:gd name="connsiteX3" fmla="*/ 9098943 w 11246921"/>
              <a:gd name="connsiteY3" fmla="*/ 13822970 h 13823005"/>
              <a:gd name="connsiteX4" fmla="*/ 2147978 w 11246921"/>
              <a:gd name="connsiteY4" fmla="*/ 13822970 h 13823005"/>
              <a:gd name="connsiteX5" fmla="*/ 12 w 11246921"/>
              <a:gd name="connsiteY5" fmla="*/ 5279905 h 13823005"/>
              <a:gd name="connsiteX0" fmla="*/ 0 w 11042616"/>
              <a:gd name="connsiteY0" fmla="*/ 1525029 h 13822970"/>
              <a:gd name="connsiteX1" fmla="*/ 5419168 w 11042616"/>
              <a:gd name="connsiteY1" fmla="*/ 0 h 13822970"/>
              <a:gd name="connsiteX2" fmla="*/ 11042616 w 11042616"/>
              <a:gd name="connsiteY2" fmla="*/ 5279905 h 13822970"/>
              <a:gd name="connsiteX3" fmla="*/ 8894650 w 11042616"/>
              <a:gd name="connsiteY3" fmla="*/ 13822970 h 13822970"/>
              <a:gd name="connsiteX4" fmla="*/ 1943685 w 11042616"/>
              <a:gd name="connsiteY4" fmla="*/ 13822970 h 13822970"/>
              <a:gd name="connsiteX5" fmla="*/ 0 w 11042616"/>
              <a:gd name="connsiteY5" fmla="*/ 1525029 h 13822970"/>
              <a:gd name="connsiteX0" fmla="*/ 0 w 11042616"/>
              <a:gd name="connsiteY0" fmla="*/ 0 h 12297941"/>
              <a:gd name="connsiteX1" fmla="*/ 1265457 w 11042616"/>
              <a:gd name="connsiteY1" fmla="*/ 11941 h 12297941"/>
              <a:gd name="connsiteX2" fmla="*/ 11042616 w 11042616"/>
              <a:gd name="connsiteY2" fmla="*/ 3754876 h 12297941"/>
              <a:gd name="connsiteX3" fmla="*/ 8894650 w 11042616"/>
              <a:gd name="connsiteY3" fmla="*/ 12297941 h 12297941"/>
              <a:gd name="connsiteX4" fmla="*/ 1943685 w 11042616"/>
              <a:gd name="connsiteY4" fmla="*/ 12297941 h 12297941"/>
              <a:gd name="connsiteX5" fmla="*/ 0 w 11042616"/>
              <a:gd name="connsiteY5" fmla="*/ 0 h 12297941"/>
              <a:gd name="connsiteX0" fmla="*/ 0 w 8894650"/>
              <a:gd name="connsiteY0" fmla="*/ 0 h 12297941"/>
              <a:gd name="connsiteX1" fmla="*/ 1265457 w 8894650"/>
              <a:gd name="connsiteY1" fmla="*/ 11941 h 12297941"/>
              <a:gd name="connsiteX2" fmla="*/ 6781900 w 8894650"/>
              <a:gd name="connsiteY2" fmla="*/ 5671225 h 12297941"/>
              <a:gd name="connsiteX3" fmla="*/ 8894650 w 8894650"/>
              <a:gd name="connsiteY3" fmla="*/ 12297941 h 12297941"/>
              <a:gd name="connsiteX4" fmla="*/ 1943685 w 8894650"/>
              <a:gd name="connsiteY4" fmla="*/ 12297941 h 12297941"/>
              <a:gd name="connsiteX5" fmla="*/ 0 w 8894650"/>
              <a:gd name="connsiteY5" fmla="*/ 0 h 12297941"/>
              <a:gd name="connsiteX0" fmla="*/ 0 w 6861571"/>
              <a:gd name="connsiteY0" fmla="*/ 0 h 12297944"/>
              <a:gd name="connsiteX1" fmla="*/ 1265457 w 6861571"/>
              <a:gd name="connsiteY1" fmla="*/ 11941 h 12297944"/>
              <a:gd name="connsiteX2" fmla="*/ 6781900 w 6861571"/>
              <a:gd name="connsiteY2" fmla="*/ 5671225 h 12297944"/>
              <a:gd name="connsiteX3" fmla="*/ 6861571 w 6861571"/>
              <a:gd name="connsiteY3" fmla="*/ 12297944 h 12297944"/>
              <a:gd name="connsiteX4" fmla="*/ 1943685 w 6861571"/>
              <a:gd name="connsiteY4" fmla="*/ 12297941 h 12297944"/>
              <a:gd name="connsiteX5" fmla="*/ 0 w 6861571"/>
              <a:gd name="connsiteY5" fmla="*/ 0 h 12297944"/>
              <a:gd name="connsiteX0" fmla="*/ 31031 w 6892602"/>
              <a:gd name="connsiteY0" fmla="*/ 0 h 12297944"/>
              <a:gd name="connsiteX1" fmla="*/ 1296488 w 6892602"/>
              <a:gd name="connsiteY1" fmla="*/ 11941 h 12297944"/>
              <a:gd name="connsiteX2" fmla="*/ 6812931 w 6892602"/>
              <a:gd name="connsiteY2" fmla="*/ 5671225 h 12297944"/>
              <a:gd name="connsiteX3" fmla="*/ 6892602 w 6892602"/>
              <a:gd name="connsiteY3" fmla="*/ 12297944 h 12297944"/>
              <a:gd name="connsiteX4" fmla="*/ 0 w 6892602"/>
              <a:gd name="connsiteY4" fmla="*/ 12278489 h 12297944"/>
              <a:gd name="connsiteX5" fmla="*/ 31031 w 6892602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074208 h 12297944"/>
              <a:gd name="connsiteX5" fmla="*/ 40759 w 6902330"/>
              <a:gd name="connsiteY5" fmla="*/ 0 h 12297944"/>
              <a:gd name="connsiteX0" fmla="*/ 40759 w 6902330"/>
              <a:gd name="connsiteY0" fmla="*/ 0 h 12297944"/>
              <a:gd name="connsiteX1" fmla="*/ 1306216 w 6902330"/>
              <a:gd name="connsiteY1" fmla="*/ 11941 h 12297944"/>
              <a:gd name="connsiteX2" fmla="*/ 6822659 w 6902330"/>
              <a:gd name="connsiteY2" fmla="*/ 5671225 h 12297944"/>
              <a:gd name="connsiteX3" fmla="*/ 6902330 w 6902330"/>
              <a:gd name="connsiteY3" fmla="*/ 12297944 h 12297944"/>
              <a:gd name="connsiteX4" fmla="*/ 0 w 6902330"/>
              <a:gd name="connsiteY4" fmla="*/ 12220123 h 12297944"/>
              <a:gd name="connsiteX5" fmla="*/ 40759 w 6902330"/>
              <a:gd name="connsiteY5" fmla="*/ 0 h 12297944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22659 w 6912058"/>
              <a:gd name="connsiteY2" fmla="*/ 567122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1306216 w 6912058"/>
              <a:gd name="connsiteY1" fmla="*/ 1194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32389 w 6912058"/>
              <a:gd name="connsiteY2" fmla="*/ 6293795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40759 w 6912058"/>
              <a:gd name="connsiteY0" fmla="*/ 0 h 12249305"/>
              <a:gd name="connsiteX1" fmla="*/ 887927 w 6912058"/>
              <a:gd name="connsiteY1" fmla="*/ 2211 h 12249305"/>
              <a:gd name="connsiteX2" fmla="*/ 6861575 w 6912058"/>
              <a:gd name="connsiteY2" fmla="*/ 6429982 h 12249305"/>
              <a:gd name="connsiteX3" fmla="*/ 6912058 w 6912058"/>
              <a:gd name="connsiteY3" fmla="*/ 12249305 h 12249305"/>
              <a:gd name="connsiteX4" fmla="*/ 0 w 6912058"/>
              <a:gd name="connsiteY4" fmla="*/ 12220123 h 12249305"/>
              <a:gd name="connsiteX5" fmla="*/ 40759 w 6912058"/>
              <a:gd name="connsiteY5" fmla="*/ 0 h 12249305"/>
              <a:gd name="connsiteX0" fmla="*/ 21303 w 6912058"/>
              <a:gd name="connsiteY0" fmla="*/ 17243 h 12247094"/>
              <a:gd name="connsiteX1" fmla="*/ 887927 w 6912058"/>
              <a:gd name="connsiteY1" fmla="*/ 0 h 12247094"/>
              <a:gd name="connsiteX2" fmla="*/ 6861575 w 6912058"/>
              <a:gd name="connsiteY2" fmla="*/ 6427771 h 12247094"/>
              <a:gd name="connsiteX3" fmla="*/ 6912058 w 6912058"/>
              <a:gd name="connsiteY3" fmla="*/ 12247094 h 12247094"/>
              <a:gd name="connsiteX4" fmla="*/ 0 w 6912058"/>
              <a:gd name="connsiteY4" fmla="*/ 12217912 h 12247094"/>
              <a:gd name="connsiteX5" fmla="*/ 21303 w 6912058"/>
              <a:gd name="connsiteY5" fmla="*/ 17243 h 12247094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861575 w 6944715"/>
              <a:gd name="connsiteY2" fmla="*/ 6427771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3 h 12217912"/>
              <a:gd name="connsiteX1" fmla="*/ 887927 w 6944715"/>
              <a:gd name="connsiteY1" fmla="*/ 0 h 12217912"/>
              <a:gd name="connsiteX2" fmla="*/ 6916007 w 6944715"/>
              <a:gd name="connsiteY2" fmla="*/ 6830543 h 12217912"/>
              <a:gd name="connsiteX3" fmla="*/ 6944715 w 6944715"/>
              <a:gd name="connsiteY3" fmla="*/ 12214437 h 12217912"/>
              <a:gd name="connsiteX4" fmla="*/ 0 w 6944715"/>
              <a:gd name="connsiteY4" fmla="*/ 12217912 h 12217912"/>
              <a:gd name="connsiteX5" fmla="*/ 21303 w 6944715"/>
              <a:gd name="connsiteY5" fmla="*/ 17243 h 12217912"/>
              <a:gd name="connsiteX0" fmla="*/ 21303 w 6944715"/>
              <a:gd name="connsiteY0" fmla="*/ 17246 h 12217915"/>
              <a:gd name="connsiteX1" fmla="*/ 920584 w 6944715"/>
              <a:gd name="connsiteY1" fmla="*/ 0 h 12217915"/>
              <a:gd name="connsiteX2" fmla="*/ 6916007 w 6944715"/>
              <a:gd name="connsiteY2" fmla="*/ 6830546 h 12217915"/>
              <a:gd name="connsiteX3" fmla="*/ 6944715 w 6944715"/>
              <a:gd name="connsiteY3" fmla="*/ 12214440 h 12217915"/>
              <a:gd name="connsiteX4" fmla="*/ 0 w 6944715"/>
              <a:gd name="connsiteY4" fmla="*/ 12217915 h 12217915"/>
              <a:gd name="connsiteX5" fmla="*/ 21303 w 6944715"/>
              <a:gd name="connsiteY5" fmla="*/ 17246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919409 w 6948117"/>
              <a:gd name="connsiteY2" fmla="*/ 683054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948117"/>
              <a:gd name="connsiteY0" fmla="*/ 28132 h 12217915"/>
              <a:gd name="connsiteX1" fmla="*/ 923986 w 6948117"/>
              <a:gd name="connsiteY1" fmla="*/ 0 h 12217915"/>
              <a:gd name="connsiteX2" fmla="*/ 6888929 w 6948117"/>
              <a:gd name="connsiteY2" fmla="*/ 6800066 h 12217915"/>
              <a:gd name="connsiteX3" fmla="*/ 6948117 w 6948117"/>
              <a:gd name="connsiteY3" fmla="*/ 12214440 h 12217915"/>
              <a:gd name="connsiteX4" fmla="*/ 3402 w 6948117"/>
              <a:gd name="connsiteY4" fmla="*/ 12217915 h 12217915"/>
              <a:gd name="connsiteX5" fmla="*/ 2933 w 6948117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19920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17915"/>
              <a:gd name="connsiteX1" fmla="*/ 923986 w 6888929"/>
              <a:gd name="connsiteY1" fmla="*/ 0 h 12217915"/>
              <a:gd name="connsiteX2" fmla="*/ 6888929 w 6888929"/>
              <a:gd name="connsiteY2" fmla="*/ 6800066 h 12217915"/>
              <a:gd name="connsiteX3" fmla="*/ 6887157 w 6888929"/>
              <a:gd name="connsiteY3" fmla="*/ 12214440 h 12217915"/>
              <a:gd name="connsiteX4" fmla="*/ 3402 w 6888929"/>
              <a:gd name="connsiteY4" fmla="*/ 12217915 h 12217915"/>
              <a:gd name="connsiteX5" fmla="*/ 2933 w 6888929"/>
              <a:gd name="connsiteY5" fmla="*/ 28132 h 12217915"/>
              <a:gd name="connsiteX0" fmla="*/ 2933 w 6888929"/>
              <a:gd name="connsiteY0" fmla="*/ 28132 h 12237300"/>
              <a:gd name="connsiteX1" fmla="*/ 923986 w 6888929"/>
              <a:gd name="connsiteY1" fmla="*/ 0 h 12237300"/>
              <a:gd name="connsiteX2" fmla="*/ 6888929 w 6888929"/>
              <a:gd name="connsiteY2" fmla="*/ 6800066 h 12237300"/>
              <a:gd name="connsiteX3" fmla="*/ 6887157 w 6888929"/>
              <a:gd name="connsiteY3" fmla="*/ 12237300 h 12237300"/>
              <a:gd name="connsiteX4" fmla="*/ 3402 w 6888929"/>
              <a:gd name="connsiteY4" fmla="*/ 12217915 h 12237300"/>
              <a:gd name="connsiteX5" fmla="*/ 2933 w 6888929"/>
              <a:gd name="connsiteY5" fmla="*/ 28132 h 12237300"/>
              <a:gd name="connsiteX0" fmla="*/ 2933 w 6986222"/>
              <a:gd name="connsiteY0" fmla="*/ 28132 h 12217915"/>
              <a:gd name="connsiteX1" fmla="*/ 923986 w 6986222"/>
              <a:gd name="connsiteY1" fmla="*/ 0 h 12217915"/>
              <a:gd name="connsiteX2" fmla="*/ 6888929 w 6986222"/>
              <a:gd name="connsiteY2" fmla="*/ 6800066 h 12217915"/>
              <a:gd name="connsiteX3" fmla="*/ 6986220 w 6986222"/>
              <a:gd name="connsiteY3" fmla="*/ 12199200 h 12217915"/>
              <a:gd name="connsiteX4" fmla="*/ 3402 w 6986222"/>
              <a:gd name="connsiteY4" fmla="*/ 12217915 h 12217915"/>
              <a:gd name="connsiteX5" fmla="*/ 2933 w 6986222"/>
              <a:gd name="connsiteY5" fmla="*/ 28132 h 12217915"/>
              <a:gd name="connsiteX0" fmla="*/ 2933 w 6940507"/>
              <a:gd name="connsiteY0" fmla="*/ 28132 h 12217915"/>
              <a:gd name="connsiteX1" fmla="*/ 923986 w 6940507"/>
              <a:gd name="connsiteY1" fmla="*/ 0 h 12217915"/>
              <a:gd name="connsiteX2" fmla="*/ 6888929 w 6940507"/>
              <a:gd name="connsiteY2" fmla="*/ 6800066 h 12217915"/>
              <a:gd name="connsiteX3" fmla="*/ 6940503 w 6940507"/>
              <a:gd name="connsiteY3" fmla="*/ 12191580 h 12217915"/>
              <a:gd name="connsiteX4" fmla="*/ 3402 w 6940507"/>
              <a:gd name="connsiteY4" fmla="*/ 12217915 h 12217915"/>
              <a:gd name="connsiteX5" fmla="*/ 2933 w 6940507"/>
              <a:gd name="connsiteY5" fmla="*/ 28132 h 12217915"/>
              <a:gd name="connsiteX0" fmla="*/ 2933 w 6932888"/>
              <a:gd name="connsiteY0" fmla="*/ 28132 h 12217915"/>
              <a:gd name="connsiteX1" fmla="*/ 923986 w 6932888"/>
              <a:gd name="connsiteY1" fmla="*/ 0 h 12217915"/>
              <a:gd name="connsiteX2" fmla="*/ 6888929 w 6932888"/>
              <a:gd name="connsiteY2" fmla="*/ 6800066 h 12217915"/>
              <a:gd name="connsiteX3" fmla="*/ 6932883 w 6932888"/>
              <a:gd name="connsiteY3" fmla="*/ 12191580 h 12217915"/>
              <a:gd name="connsiteX4" fmla="*/ 3402 w 6932888"/>
              <a:gd name="connsiteY4" fmla="*/ 12217915 h 12217915"/>
              <a:gd name="connsiteX5" fmla="*/ 2933 w 6932888"/>
              <a:gd name="connsiteY5" fmla="*/ 28132 h 12217915"/>
              <a:gd name="connsiteX0" fmla="*/ 2933 w 6932889"/>
              <a:gd name="connsiteY0" fmla="*/ 28132 h 12217915"/>
              <a:gd name="connsiteX1" fmla="*/ 923986 w 6932889"/>
              <a:gd name="connsiteY1" fmla="*/ 0 h 12217915"/>
              <a:gd name="connsiteX2" fmla="*/ 6896552 w 6932889"/>
              <a:gd name="connsiteY2" fmla="*/ 6853406 h 12217915"/>
              <a:gd name="connsiteX3" fmla="*/ 6932883 w 6932889"/>
              <a:gd name="connsiteY3" fmla="*/ 12191580 h 12217915"/>
              <a:gd name="connsiteX4" fmla="*/ 3402 w 6932889"/>
              <a:gd name="connsiteY4" fmla="*/ 12217915 h 12217915"/>
              <a:gd name="connsiteX5" fmla="*/ 2933 w 6932889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8396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28132 h 12217915"/>
              <a:gd name="connsiteX1" fmla="*/ 923986 w 6925271"/>
              <a:gd name="connsiteY1" fmla="*/ 0 h 12217915"/>
              <a:gd name="connsiteX2" fmla="*/ 6896552 w 6925271"/>
              <a:gd name="connsiteY2" fmla="*/ 6853406 h 12217915"/>
              <a:gd name="connsiteX3" fmla="*/ 6925263 w 6925271"/>
              <a:gd name="connsiteY3" fmla="*/ 12191580 h 12217915"/>
              <a:gd name="connsiteX4" fmla="*/ 3402 w 6925271"/>
              <a:gd name="connsiteY4" fmla="*/ 12217915 h 12217915"/>
              <a:gd name="connsiteX5" fmla="*/ 2933 w 6925271"/>
              <a:gd name="connsiteY5" fmla="*/ 28132 h 12217915"/>
              <a:gd name="connsiteX0" fmla="*/ 2933 w 6925271"/>
              <a:gd name="connsiteY0" fmla="*/ 0 h 12222440"/>
              <a:gd name="connsiteX1" fmla="*/ 923986 w 6925271"/>
              <a:gd name="connsiteY1" fmla="*/ 4525 h 12222440"/>
              <a:gd name="connsiteX2" fmla="*/ 6896552 w 6925271"/>
              <a:gd name="connsiteY2" fmla="*/ 6857931 h 12222440"/>
              <a:gd name="connsiteX3" fmla="*/ 6925263 w 6925271"/>
              <a:gd name="connsiteY3" fmla="*/ 12196105 h 12222440"/>
              <a:gd name="connsiteX4" fmla="*/ 3402 w 6925271"/>
              <a:gd name="connsiteY4" fmla="*/ 12222440 h 12222440"/>
              <a:gd name="connsiteX5" fmla="*/ 2933 w 6925271"/>
              <a:gd name="connsiteY5" fmla="*/ 0 h 122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5271" h="12222440">
                <a:moveTo>
                  <a:pt x="2933" y="0"/>
                </a:moveTo>
                <a:lnTo>
                  <a:pt x="923986" y="4525"/>
                </a:lnTo>
                <a:lnTo>
                  <a:pt x="6896552" y="6857931"/>
                </a:lnTo>
                <a:cubicBezTo>
                  <a:pt x="6895961" y="8657642"/>
                  <a:pt x="6925854" y="10396394"/>
                  <a:pt x="6925263" y="12196105"/>
                </a:cubicBezTo>
                <a:lnTo>
                  <a:pt x="3402" y="12222440"/>
                </a:lnTo>
                <a:cubicBezTo>
                  <a:pt x="13746" y="8129610"/>
                  <a:pt x="-7411" y="4092830"/>
                  <a:pt x="2933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18" y="2064727"/>
            <a:ext cx="5067175" cy="2590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Measuring affordability of the four groups</a:t>
            </a: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Prices to earnings or rent to income?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D6892-7BFF-4C32-AC3F-1F4B11B2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576" y="4973206"/>
            <a:ext cx="1631648" cy="8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10215</TotalTime>
  <Words>1794</Words>
  <Application>Microsoft Office PowerPoint</Application>
  <PresentationFormat>On-screen Show (4:3)</PresentationFormat>
  <Paragraphs>232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Defining and measuring housing affordability - an alternative approach </vt:lpstr>
      <vt:lpstr>PowerPoint Presentation</vt:lpstr>
      <vt:lpstr>Background: Affordable housing in England and Northern Ireland?</vt:lpstr>
      <vt:lpstr>Broken housing markets</vt:lpstr>
      <vt:lpstr>PowerPoint Presentation</vt:lpstr>
      <vt:lpstr>A new definition in Northern Ireland</vt:lpstr>
      <vt:lpstr>What would an alternative approach look like?</vt:lpstr>
      <vt:lpstr>PowerPoint Presentation</vt:lpstr>
      <vt:lpstr>Measuring affordability of the four groups  Prices to earnings or rent to income?</vt:lpstr>
      <vt:lpstr>PowerPoint Presentation</vt:lpstr>
      <vt:lpstr>PowerPoint Presentation</vt:lpstr>
      <vt:lpstr>PowerPoint Presentation</vt:lpstr>
      <vt:lpstr>Convergence to create a new set of affordability measures</vt:lpstr>
      <vt:lpstr>PowerPoint Presentation</vt:lpstr>
      <vt:lpstr>PowerPoint Presentation</vt:lpstr>
      <vt:lpstr>PowerPoint Presentation</vt:lpstr>
      <vt:lpstr>Affordability measures for: FTBs; low income older households; and struggling homeowners </vt:lpstr>
      <vt:lpstr>PowerPoint Presentation</vt:lpstr>
      <vt:lpstr>PowerPoint Presentation</vt:lpstr>
      <vt:lpstr>PowerPoint Presentation</vt:lpstr>
      <vt:lpstr>PowerPoint Presentation</vt:lpstr>
      <vt:lpstr>Conclusions – a new approach?</vt:lpstr>
      <vt:lpstr>PowerPoint Presentation</vt:lpstr>
      <vt:lpstr>PowerPoint Presentation</vt:lpstr>
      <vt:lpstr> 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Housing Commission</dc:title>
  <dc:creator>Joe Caluori</dc:creator>
  <cp:lastModifiedBy>Taryn Robinson</cp:lastModifiedBy>
  <cp:revision>141</cp:revision>
  <dcterms:created xsi:type="dcterms:W3CDTF">2018-10-12T09:42:52Z</dcterms:created>
  <dcterms:modified xsi:type="dcterms:W3CDTF">2019-10-11T12:26:44Z</dcterms:modified>
</cp:coreProperties>
</file>