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emf" ContentType="image/x-emf"/>
  <Default Extension="xlsx" ContentType="application/vnd.openxmlformats-officedocument.spreadsheetml.sheet"/>
  <Default Extension="rels" ContentType="application/vnd.openxmlformats-package.relationships+xml"/>
  <Default Extension="gif" ContentType="image/gif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rts/chart1.xml" ContentType="application/vnd.openxmlformats-officedocument.drawingml.chart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charts/chart2.xml" ContentType="application/vnd.openxmlformats-officedocument.drawingml.chart+xml"/>
  <Override PartName="/ppt/notesSlides/notesSlide12.xml" ContentType="application/vnd.openxmlformats-officedocument.presentationml.notesSlide+xml"/>
  <Override PartName="/ppt/charts/chart3.xml" ContentType="application/vnd.openxmlformats-officedocument.drawingml.chart+xml"/>
  <Override PartName="/ppt/drawings/drawing1.xml" ContentType="application/vnd.openxmlformats-officedocument.drawingml.chartshapes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charts/chart4.xml" ContentType="application/vnd.openxmlformats-officedocument.drawingml.char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charts/chart5.xml" ContentType="application/vnd.openxmlformats-officedocument.drawingml.chart+xml"/>
  <Override PartName="/ppt/notesSlides/notesSlide26.xml" ContentType="application/vnd.openxmlformats-officedocument.presentationml.notesSlide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notesSlides/notesSlide27.xml" ContentType="application/vnd.openxmlformats-officedocument.presentationml.notesSlide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  <p:sldMasterId id="2147483684" r:id="rId4"/>
    <p:sldMasterId id="2147483696" r:id="rId5"/>
  </p:sldMasterIdLst>
  <p:notesMasterIdLst>
    <p:notesMasterId r:id="rId54"/>
  </p:notesMasterIdLst>
  <p:handoutMasterIdLst>
    <p:handoutMasterId r:id="rId55"/>
  </p:handoutMasterIdLst>
  <p:sldIdLst>
    <p:sldId id="289" r:id="rId6"/>
    <p:sldId id="409" r:id="rId7"/>
    <p:sldId id="290" r:id="rId8"/>
    <p:sldId id="359" r:id="rId9"/>
    <p:sldId id="292" r:id="rId10"/>
    <p:sldId id="378" r:id="rId11"/>
    <p:sldId id="376" r:id="rId12"/>
    <p:sldId id="379" r:id="rId13"/>
    <p:sldId id="374" r:id="rId14"/>
    <p:sldId id="358" r:id="rId15"/>
    <p:sldId id="367" r:id="rId16"/>
    <p:sldId id="341" r:id="rId17"/>
    <p:sldId id="320" r:id="rId18"/>
    <p:sldId id="329" r:id="rId19"/>
    <p:sldId id="370" r:id="rId20"/>
    <p:sldId id="327" r:id="rId21"/>
    <p:sldId id="326" r:id="rId22"/>
    <p:sldId id="328" r:id="rId23"/>
    <p:sldId id="385" r:id="rId24"/>
    <p:sldId id="394" r:id="rId25"/>
    <p:sldId id="386" r:id="rId26"/>
    <p:sldId id="395" r:id="rId27"/>
    <p:sldId id="365" r:id="rId28"/>
    <p:sldId id="371" r:id="rId29"/>
    <p:sldId id="375" r:id="rId30"/>
    <p:sldId id="388" r:id="rId31"/>
    <p:sldId id="381" r:id="rId32"/>
    <p:sldId id="382" r:id="rId33"/>
    <p:sldId id="396" r:id="rId34"/>
    <p:sldId id="391" r:id="rId35"/>
    <p:sldId id="366" r:id="rId36"/>
    <p:sldId id="405" r:id="rId37"/>
    <p:sldId id="390" r:id="rId38"/>
    <p:sldId id="403" r:id="rId39"/>
    <p:sldId id="404" r:id="rId40"/>
    <p:sldId id="406" r:id="rId41"/>
    <p:sldId id="360" r:id="rId42"/>
    <p:sldId id="368" r:id="rId43"/>
    <p:sldId id="373" r:id="rId44"/>
    <p:sldId id="400" r:id="rId45"/>
    <p:sldId id="408" r:id="rId46"/>
    <p:sldId id="401" r:id="rId47"/>
    <p:sldId id="402" r:id="rId48"/>
    <p:sldId id="361" r:id="rId49"/>
    <p:sldId id="291" r:id="rId50"/>
    <p:sldId id="337" r:id="rId51"/>
    <p:sldId id="322" r:id="rId52"/>
    <p:sldId id="279" r:id="rId53"/>
  </p:sldIdLst>
  <p:sldSz cx="9144000" cy="6858000" type="screen4x3"/>
  <p:notesSz cx="7023100" cy="93091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2" frameSlides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F1766"/>
    <a:srgbClr val="B61459"/>
    <a:srgbClr val="F7903B"/>
    <a:srgbClr val="242490"/>
    <a:srgbClr val="D41293"/>
    <a:srgbClr val="564FB7"/>
    <a:srgbClr val="0092D2"/>
    <a:srgbClr val="60BDE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965" autoAdjust="0"/>
    <p:restoredTop sz="71281" autoAdjust="0"/>
  </p:normalViewPr>
  <p:slideViewPr>
    <p:cSldViewPr snapToGrid="0" snapToObjects="1">
      <p:cViewPr varScale="1">
        <p:scale>
          <a:sx n="60" d="100"/>
          <a:sy n="60" d="100"/>
        </p:scale>
        <p:origin x="-219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4" Type="http://schemas.openxmlformats.org/officeDocument/2006/relationships/slide" Target="slides/slide9.xml"/><Relationship Id="rId15" Type="http://schemas.openxmlformats.org/officeDocument/2006/relationships/slide" Target="slides/slide10.xml"/><Relationship Id="rId16" Type="http://schemas.openxmlformats.org/officeDocument/2006/relationships/slide" Target="slides/slide11.xml"/><Relationship Id="rId17" Type="http://schemas.openxmlformats.org/officeDocument/2006/relationships/slide" Target="slides/slide12.xml"/><Relationship Id="rId18" Type="http://schemas.openxmlformats.org/officeDocument/2006/relationships/slide" Target="slides/slide13.xml"/><Relationship Id="rId19" Type="http://schemas.openxmlformats.org/officeDocument/2006/relationships/slide" Target="slides/slide14.xml"/><Relationship Id="rId50" Type="http://schemas.openxmlformats.org/officeDocument/2006/relationships/slide" Target="slides/slide45.xml"/><Relationship Id="rId51" Type="http://schemas.openxmlformats.org/officeDocument/2006/relationships/slide" Target="slides/slide46.xml"/><Relationship Id="rId52" Type="http://schemas.openxmlformats.org/officeDocument/2006/relationships/slide" Target="slides/slide47.xml"/><Relationship Id="rId53" Type="http://schemas.openxmlformats.org/officeDocument/2006/relationships/slide" Target="slides/slide48.xml"/><Relationship Id="rId54" Type="http://schemas.openxmlformats.org/officeDocument/2006/relationships/notesMaster" Target="notesMasters/notesMaster1.xml"/><Relationship Id="rId55" Type="http://schemas.openxmlformats.org/officeDocument/2006/relationships/handoutMaster" Target="handoutMasters/handoutMaster1.xml"/><Relationship Id="rId56" Type="http://schemas.openxmlformats.org/officeDocument/2006/relationships/printerSettings" Target="printerSettings/printerSettings1.bin"/><Relationship Id="rId57" Type="http://schemas.openxmlformats.org/officeDocument/2006/relationships/presProps" Target="presProps.xml"/><Relationship Id="rId58" Type="http://schemas.openxmlformats.org/officeDocument/2006/relationships/viewProps" Target="viewProps.xml"/><Relationship Id="rId59" Type="http://schemas.openxmlformats.org/officeDocument/2006/relationships/theme" Target="theme/theme1.xml"/><Relationship Id="rId40" Type="http://schemas.openxmlformats.org/officeDocument/2006/relationships/slide" Target="slides/slide35.xml"/><Relationship Id="rId41" Type="http://schemas.openxmlformats.org/officeDocument/2006/relationships/slide" Target="slides/slide36.xml"/><Relationship Id="rId42" Type="http://schemas.openxmlformats.org/officeDocument/2006/relationships/slide" Target="slides/slide37.xml"/><Relationship Id="rId43" Type="http://schemas.openxmlformats.org/officeDocument/2006/relationships/slide" Target="slides/slide38.xml"/><Relationship Id="rId44" Type="http://schemas.openxmlformats.org/officeDocument/2006/relationships/slide" Target="slides/slide39.xml"/><Relationship Id="rId45" Type="http://schemas.openxmlformats.org/officeDocument/2006/relationships/slide" Target="slides/slide40.xml"/><Relationship Id="rId46" Type="http://schemas.openxmlformats.org/officeDocument/2006/relationships/slide" Target="slides/slide41.xml"/><Relationship Id="rId47" Type="http://schemas.openxmlformats.org/officeDocument/2006/relationships/slide" Target="slides/slide42.xml"/><Relationship Id="rId48" Type="http://schemas.openxmlformats.org/officeDocument/2006/relationships/slide" Target="slides/slide43.xml"/><Relationship Id="rId49" Type="http://schemas.openxmlformats.org/officeDocument/2006/relationships/slide" Target="slides/slide44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Master" Target="slideMasters/slideMaster5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9" Type="http://schemas.openxmlformats.org/officeDocument/2006/relationships/slide" Target="slides/slide4.xml"/><Relationship Id="rId30" Type="http://schemas.openxmlformats.org/officeDocument/2006/relationships/slide" Target="slides/slide25.xml"/><Relationship Id="rId31" Type="http://schemas.openxmlformats.org/officeDocument/2006/relationships/slide" Target="slides/slide26.xml"/><Relationship Id="rId32" Type="http://schemas.openxmlformats.org/officeDocument/2006/relationships/slide" Target="slides/slide27.xml"/><Relationship Id="rId33" Type="http://schemas.openxmlformats.org/officeDocument/2006/relationships/slide" Target="slides/slide28.xml"/><Relationship Id="rId34" Type="http://schemas.openxmlformats.org/officeDocument/2006/relationships/slide" Target="slides/slide29.xml"/><Relationship Id="rId35" Type="http://schemas.openxmlformats.org/officeDocument/2006/relationships/slide" Target="slides/slide30.xml"/><Relationship Id="rId36" Type="http://schemas.openxmlformats.org/officeDocument/2006/relationships/slide" Target="slides/slide31.xml"/><Relationship Id="rId37" Type="http://schemas.openxmlformats.org/officeDocument/2006/relationships/slide" Target="slides/slide32.xml"/><Relationship Id="rId38" Type="http://schemas.openxmlformats.org/officeDocument/2006/relationships/slide" Target="slides/slide33.xml"/><Relationship Id="rId39" Type="http://schemas.openxmlformats.org/officeDocument/2006/relationships/slide" Target="slides/slide34.xml"/><Relationship Id="rId20" Type="http://schemas.openxmlformats.org/officeDocument/2006/relationships/slide" Target="slides/slide15.xml"/><Relationship Id="rId21" Type="http://schemas.openxmlformats.org/officeDocument/2006/relationships/slide" Target="slides/slide16.xml"/><Relationship Id="rId22" Type="http://schemas.openxmlformats.org/officeDocument/2006/relationships/slide" Target="slides/slide17.xml"/><Relationship Id="rId23" Type="http://schemas.openxmlformats.org/officeDocument/2006/relationships/slide" Target="slides/slide18.xml"/><Relationship Id="rId24" Type="http://schemas.openxmlformats.org/officeDocument/2006/relationships/slide" Target="slides/slide19.xml"/><Relationship Id="rId25" Type="http://schemas.openxmlformats.org/officeDocument/2006/relationships/slide" Target="slides/slide20.xml"/><Relationship Id="rId26" Type="http://schemas.openxmlformats.org/officeDocument/2006/relationships/slide" Target="slides/slide21.xml"/><Relationship Id="rId27" Type="http://schemas.openxmlformats.org/officeDocument/2006/relationships/slide" Target="slides/slide22.xml"/><Relationship Id="rId28" Type="http://schemas.openxmlformats.org/officeDocument/2006/relationships/slide" Target="slides/slide23.xml"/><Relationship Id="rId29" Type="http://schemas.openxmlformats.org/officeDocument/2006/relationships/slide" Target="slides/slide24.xml"/><Relationship Id="rId60" Type="http://schemas.openxmlformats.org/officeDocument/2006/relationships/tableStyles" Target="tableStyles.xml"/><Relationship Id="rId10" Type="http://schemas.openxmlformats.org/officeDocument/2006/relationships/slide" Target="slides/slide5.xml"/><Relationship Id="rId11" Type="http://schemas.openxmlformats.org/officeDocument/2006/relationships/slide" Target="slides/slide6.xml"/><Relationship Id="rId12" Type="http://schemas.openxmlformats.org/officeDocument/2006/relationships/slide" Target="slides/slide7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D:\Main%20pen%20drive%20back%20up%20Nov%2017\Property%20Indices%20usb\Rental%20Report\H2%202017\Copy%20of%20MASTER%20DATA%20for%20Rental%20Report%20-%20H2%202017%20(Recovered).xlsx" TargetMode="External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7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8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sv151dc1\users\greene_k\BRMA%20table.xlsx" TargetMode="External"/><Relationship Id="rId2" Type="http://schemas.openxmlformats.org/officeDocument/2006/relationships/chartUserShapes" Target="../drawings/drawing1.xm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greene_k\AppData\Local\Microsoft\Windows\INetCache\Content.Outlook\SCHX5SZA\Update%20Report%20Tables%20(2).xlsx" TargetMode="Externa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2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3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4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5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Sheet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03149248955744"/>
          <c:y val="0.0443298700820658"/>
          <c:w val="0.866155664433356"/>
          <c:h val="0.860112128868233"/>
        </c:manualLayout>
      </c:layout>
      <c:barChart>
        <c:barDir val="col"/>
        <c:grouping val="clustered"/>
        <c:varyColors val="0"/>
        <c:ser>
          <c:idx val="0"/>
          <c:order val="0"/>
          <c:tx>
            <c:strRef>
              <c:f>Sheet1!$B$7</c:f>
              <c:strCache>
                <c:ptCount val="1"/>
                <c:pt idx="0">
                  <c:v>NI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26,388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BD84-4675-B607-E3DCD0E028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23,395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BD84-4675-B607-E3DCD0E0284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21,879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BD84-4675-B607-E3DCD0E0284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19,842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BD84-4675-B607-E3DCD0E0284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18,103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BD84-4675-B607-E3DCD0E0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Sheet1!$A$19:$A$23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Sheet1!$B$19:$B$23</c:f>
              <c:numCache>
                <c:formatCode>General</c:formatCode>
                <c:ptCount val="5"/>
                <c:pt idx="0">
                  <c:v>26388.0</c:v>
                </c:pt>
                <c:pt idx="1">
                  <c:v>23395.0</c:v>
                </c:pt>
                <c:pt idx="2">
                  <c:v>21879.0</c:v>
                </c:pt>
                <c:pt idx="3">
                  <c:v>19842.0</c:v>
                </c:pt>
                <c:pt idx="4">
                  <c:v>18103.0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8D90-4E0B-8020-C3C3C8316494}"/>
            </c:ext>
          </c:extLst>
        </c:ser>
        <c:ser>
          <c:idx val="1"/>
          <c:order val="1"/>
          <c:tx>
            <c:strRef>
              <c:f>Sheet1!$C$7</c:f>
              <c:strCache>
                <c:ptCount val="1"/>
                <c:pt idx="0">
                  <c:v>BCCA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10,531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5-BD84-4675-B607-E3DCD0E028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9,585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BD84-4675-B607-E3DCD0E0284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9,676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BD84-4675-B607-E3DCD0E0284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9,005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BD84-4675-B607-E3DCD0E0284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7,267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BD84-4675-B607-E3DCD0E0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Sheet1!$A$19:$A$23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Sheet1!$C$19:$C$23</c:f>
              <c:numCache>
                <c:formatCode>General</c:formatCode>
                <c:ptCount val="5"/>
                <c:pt idx="0">
                  <c:v>10531.0</c:v>
                </c:pt>
                <c:pt idx="1">
                  <c:v>9585.0</c:v>
                </c:pt>
                <c:pt idx="2">
                  <c:v>9676.0</c:v>
                </c:pt>
                <c:pt idx="3">
                  <c:v>9005.0</c:v>
                </c:pt>
                <c:pt idx="4">
                  <c:v>7267.0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1-8D90-4E0B-8020-C3C3C8316494}"/>
            </c:ext>
          </c:extLst>
        </c:ser>
        <c:ser>
          <c:idx val="2"/>
          <c:order val="2"/>
          <c:tx>
            <c:strRef>
              <c:f>Sheet1!$D$7</c:f>
              <c:strCache>
                <c:ptCount val="1"/>
                <c:pt idx="0">
                  <c:v>LGD</c:v>
                </c:pt>
              </c:strCache>
            </c:strRef>
          </c:tx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15,857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A-BD84-4675-B607-E3DCD0E028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13,810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BD84-4675-B607-E3DCD0E0284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12,203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BD84-4675-B607-E3DCD0E02844}"/>
                </c:ext>
              </c:extLst>
            </c:dLbl>
            <c:dLbl>
              <c:idx val="3"/>
              <c:tx>
                <c:rich>
                  <a:bodyPr/>
                  <a:lstStyle/>
                  <a:p>
                    <a:r>
                      <a:rPr lang="en-US"/>
                      <a:t>10,837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BD84-4675-B607-E3DCD0E02844}"/>
                </c:ext>
              </c:extLst>
            </c:dLbl>
            <c:dLbl>
              <c:idx val="4"/>
              <c:tx>
                <c:rich>
                  <a:bodyPr/>
                  <a:lstStyle/>
                  <a:p>
                    <a:r>
                      <a:rPr lang="en-US"/>
                      <a:t>10,835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 xmlns:c16r2="http://schemas.microsoft.com/office/drawing/2015/06/chart"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BD84-4675-B607-E3DCD0E028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vert="horz"/>
              <a:lstStyle/>
              <a:p>
                <a:pPr>
                  <a:defRPr sz="1400"/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numRef>
              <c:f>Sheet1!$A$19:$A$23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Sheet1!$D$19:$D$23</c:f>
              <c:numCache>
                <c:formatCode>General</c:formatCode>
                <c:ptCount val="5"/>
                <c:pt idx="0">
                  <c:v>15857.0</c:v>
                </c:pt>
                <c:pt idx="1">
                  <c:v>13810.0</c:v>
                </c:pt>
                <c:pt idx="2">
                  <c:v>12203.0</c:v>
                </c:pt>
                <c:pt idx="3">
                  <c:v>10837.0</c:v>
                </c:pt>
                <c:pt idx="4">
                  <c:v>10835.0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2-8D90-4E0B-8020-C3C3C831649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60"/>
        <c:overlap val="-25"/>
        <c:axId val="2146778392"/>
        <c:axId val="2146775320"/>
      </c:barChart>
      <c:catAx>
        <c:axId val="214677839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2146775320"/>
        <c:crosses val="autoZero"/>
        <c:auto val="1"/>
        <c:lblAlgn val="ctr"/>
        <c:lblOffset val="100"/>
        <c:noMultiLvlLbl val="0"/>
      </c:catAx>
      <c:valAx>
        <c:axId val="2146775320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txPr>
          <a:bodyPr rot="-60000000" vert="horz"/>
          <a:lstStyle/>
          <a:p>
            <a:pPr>
              <a:defRPr sz="1400"/>
            </a:pPr>
            <a:endParaRPr lang="en-US"/>
          </a:p>
        </c:txPr>
        <c:crossAx val="2146778392"/>
        <c:crosses val="autoZero"/>
        <c:crossBetween val="between"/>
      </c:valAx>
    </c:plotArea>
    <c:legend>
      <c:legendPos val="r"/>
      <c:legendEntry>
        <c:idx val="0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1"/>
        <c:txPr>
          <a:bodyPr rot="0" vert="horz"/>
          <a:lstStyle/>
          <a:p>
            <a:pPr>
              <a:defRPr/>
            </a:pPr>
            <a:endParaRPr lang="en-US"/>
          </a:p>
        </c:txPr>
      </c:legendEntry>
      <c:legendEntry>
        <c:idx val="2"/>
        <c:txPr>
          <a:bodyPr rot="0" vert="horz"/>
          <a:lstStyle/>
          <a:p>
            <a:pPr>
              <a:defRPr/>
            </a:pPr>
            <a:endParaRPr lang="en-US"/>
          </a:p>
        </c:txPr>
      </c:legendEntry>
      <c:layout>
        <c:manualLayout>
          <c:xMode val="edge"/>
          <c:yMode val="edge"/>
          <c:x val="0.677748417950824"/>
          <c:y val="0.046500030768343"/>
          <c:w val="0.272667262451089"/>
          <c:h val="0.204019580030806"/>
        </c:manualLayout>
      </c:layout>
      <c:overlay val="0"/>
      <c:txPr>
        <a:bodyPr rot="0" vert="horz"/>
        <a:lstStyle/>
        <a:p>
          <a:pPr>
            <a:defRPr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57.0</c:v>
                </c:pt>
                <c:pt idx="1">
                  <c:v>43.0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1DA9-4C1A-AB70-A18EAB1E4FA2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65.0</c:v>
                </c:pt>
                <c:pt idx="1">
                  <c:v>35.0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A6FD-400C-8653-3577407FB0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94784945882601"/>
          <c:y val="0.283148329407145"/>
          <c:w val="0.376985633183974"/>
          <c:h val="0.832285165640909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Sam</c:v>
                </c:pt>
                <c:pt idx="1">
                  <c:v>UC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72.0</c:v>
                </c:pt>
                <c:pt idx="1">
                  <c:v>28.0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9A2B-4F10-96C1-3BA6FC35CF4B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/>
              <a:t>Housing Benefit by Tenure</a:t>
            </a:r>
          </a:p>
        </c:rich>
      </c:tx>
      <c:overlay val="0"/>
    </c:title>
    <c:autoTitleDeleted val="0"/>
    <c:plotArea>
      <c:layout/>
      <c:barChart>
        <c:barDir val="bar"/>
        <c:grouping val="clustered"/>
        <c:varyColors val="0"/>
        <c:ser>
          <c:idx val="0"/>
          <c:order val="0"/>
          <c:tx>
            <c:strRef>
              <c:f>Sheet3!$C$8</c:f>
              <c:strCache>
                <c:ptCount val="1"/>
                <c:pt idx="0">
                  <c:v>% of total</c:v>
                </c:pt>
              </c:strCache>
            </c:strRef>
          </c:tx>
          <c:invertIfNegative val="0"/>
          <c:cat>
            <c:multiLvlStrRef>
              <c:f>Sheet3!$A$9:$B$15</c:f>
              <c:multiLvlStrCache>
                <c:ptCount val="7"/>
                <c:lvl>
                  <c:pt idx="0">
                    <c:v>PRS</c:v>
                  </c:pt>
                  <c:pt idx="1">
                    <c:v>NIHE</c:v>
                  </c:pt>
                  <c:pt idx="2">
                    <c:v>Housing Association</c:v>
                  </c:pt>
                  <c:pt idx="3">
                    <c:v>PRS</c:v>
                  </c:pt>
                  <c:pt idx="4">
                    <c:v>NIHE</c:v>
                  </c:pt>
                  <c:pt idx="5">
                    <c:v>Housing Association</c:v>
                  </c:pt>
                  <c:pt idx="6">
                    <c:v>Other/Not known</c:v>
                  </c:pt>
                </c:lvl>
                <c:lvl>
                  <c:pt idx="0">
                    <c:v>With bedroom size criteria:</c:v>
                  </c:pt>
                  <c:pt idx="3">
                    <c:v>Without bedroom size criteria:</c:v>
                  </c:pt>
                </c:lvl>
              </c:multiLvlStrCache>
            </c:multiLvlStrRef>
          </c:cat>
          <c:val>
            <c:numRef>
              <c:f>Sheet3!$C$9:$C$15</c:f>
              <c:numCache>
                <c:formatCode>General</c:formatCode>
                <c:ptCount val="7"/>
                <c:pt idx="0">
                  <c:v>33.0</c:v>
                </c:pt>
                <c:pt idx="1">
                  <c:v>28.0</c:v>
                </c:pt>
                <c:pt idx="2">
                  <c:v>13.0</c:v>
                </c:pt>
                <c:pt idx="3">
                  <c:v>5.0</c:v>
                </c:pt>
                <c:pt idx="4">
                  <c:v>13.0</c:v>
                </c:pt>
                <c:pt idx="5">
                  <c:v>7.0</c:v>
                </c:pt>
                <c:pt idx="6">
                  <c:v>1.0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65A5-4D53-8356-59F5FFC2D659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-2144606824"/>
        <c:axId val="-2144603800"/>
      </c:barChart>
      <c:catAx>
        <c:axId val="-2144606824"/>
        <c:scaling>
          <c:orientation val="maxMin"/>
        </c:scaling>
        <c:delete val="0"/>
        <c:axPos val="l"/>
        <c:numFmt formatCode="General" sourceLinked="0"/>
        <c:majorTickMark val="out"/>
        <c:minorTickMark val="none"/>
        <c:tickLblPos val="nextTo"/>
        <c:crossAx val="-2144603800"/>
        <c:crosses val="autoZero"/>
        <c:auto val="1"/>
        <c:lblAlgn val="ctr"/>
        <c:lblOffset val="100"/>
        <c:noMultiLvlLbl val="0"/>
      </c:catAx>
      <c:valAx>
        <c:axId val="-2144603800"/>
        <c:scaling>
          <c:orientation val="minMax"/>
        </c:scaling>
        <c:delete val="0"/>
        <c:axPos val="t"/>
        <c:numFmt formatCode="General" sourceLinked="1"/>
        <c:majorTickMark val="out"/>
        <c:minorTickMark val="none"/>
        <c:tickLblPos val="nextTo"/>
        <c:crossAx val="-2144606824"/>
        <c:crosses val="autoZero"/>
        <c:crossBetween val="between"/>
      </c:valAx>
    </c:plotArea>
    <c:legend>
      <c:legendPos val="r"/>
      <c:layout>
        <c:manualLayout>
          <c:xMode val="edge"/>
          <c:yMode val="edge"/>
          <c:x val="0.781474450703082"/>
          <c:y val="0.908795586992304"/>
          <c:w val="0.203724440651148"/>
          <c:h val="0.0817306819698385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400">
          <a:solidFill>
            <a:schemeClr val="bg1"/>
          </a:solidFill>
        </a:defRPr>
      </a:pPr>
      <a:endParaRPr lang="en-US"/>
    </a:p>
  </c:txPr>
  <c:externalData r:id="rId1">
    <c:autoUpdate val="0"/>
  </c:externalData>
  <c:userShapes r:id="rId2"/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ndard"/>
        <c:varyColors val="0"/>
        <c:ser>
          <c:idx val="0"/>
          <c:order val="0"/>
          <c:tx>
            <c:v>Belfast</c:v>
          </c:tx>
          <c:spPr>
            <a:ln w="44450"/>
          </c:spPr>
          <c:marker>
            <c:symbol val="none"/>
          </c:marker>
          <c:cat>
            <c:strRef>
              <c:f>'[Update Report Tables (2).xlsx]PRS Rents'!$B$8:$B$12</c:f>
              <c:strCache>
                <c:ptCount val="5"/>
                <c:pt idx="0">
                  <c:v>Shared room category</c:v>
                </c:pt>
                <c:pt idx="1">
                  <c:v>1 bedroom category</c:v>
                </c:pt>
                <c:pt idx="2">
                  <c:v>2 bedroom category</c:v>
                </c:pt>
                <c:pt idx="3">
                  <c:v>3 bedroom category</c:v>
                </c:pt>
                <c:pt idx="4">
                  <c:v>4 bedroom category</c:v>
                </c:pt>
              </c:strCache>
            </c:strRef>
          </c:cat>
          <c:val>
            <c:numRef>
              <c:f>'[Update Report Tables (2).xlsx]PRS Rents'!$K$8:$K$12</c:f>
              <c:numCache>
                <c:formatCode>0%</c:formatCode>
                <c:ptCount val="5"/>
                <c:pt idx="0">
                  <c:v>0.929140127388535</c:v>
                </c:pt>
                <c:pt idx="1">
                  <c:v>0.8261076703192</c:v>
                </c:pt>
                <c:pt idx="2">
                  <c:v>0.870108516935219</c:v>
                </c:pt>
                <c:pt idx="3">
                  <c:v>0.837209302325582</c:v>
                </c:pt>
                <c:pt idx="4">
                  <c:v>0.577127659574468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A55E-4AF6-868E-C611E3E55484}"/>
            </c:ext>
          </c:extLst>
        </c:ser>
        <c:ser>
          <c:idx val="1"/>
          <c:order val="1"/>
          <c:tx>
            <c:v>Lough Neagh Upper</c:v>
          </c:tx>
          <c:spPr>
            <a:ln w="44450"/>
          </c:spPr>
          <c:marker>
            <c:symbol val="none"/>
          </c:marker>
          <c:val>
            <c:numRef>
              <c:f>'[Update Report Tables (2).xlsx]PRS Rents'!$K$13:$K$17</c:f>
              <c:numCache>
                <c:formatCode>0%</c:formatCode>
                <c:ptCount val="5"/>
                <c:pt idx="0">
                  <c:v>0.804949053857351</c:v>
                </c:pt>
                <c:pt idx="1">
                  <c:v>0.910876575784227</c:v>
                </c:pt>
                <c:pt idx="2">
                  <c:v>0.88926693473554</c:v>
                </c:pt>
                <c:pt idx="3">
                  <c:v>0.833783783783784</c:v>
                </c:pt>
                <c:pt idx="4">
                  <c:v>0.61965811965812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1-A55E-4AF6-868E-C611E3E55484}"/>
            </c:ext>
          </c:extLst>
        </c:ser>
        <c:ser>
          <c:idx val="2"/>
          <c:order val="2"/>
          <c:tx>
            <c:v>Lough Neagh Lower</c:v>
          </c:tx>
          <c:spPr>
            <a:ln w="44450"/>
          </c:spPr>
          <c:marker>
            <c:symbol val="none"/>
          </c:marker>
          <c:val>
            <c:numRef>
              <c:f>'[Update Report Tables (2).xlsx]PRS Rents'!$K$18:$K$22</c:f>
              <c:numCache>
                <c:formatCode>0%</c:formatCode>
                <c:ptCount val="5"/>
                <c:pt idx="0">
                  <c:v>0.890625</c:v>
                </c:pt>
                <c:pt idx="1">
                  <c:v>0.938775510204082</c:v>
                </c:pt>
                <c:pt idx="2">
                  <c:v>0.939593629873696</c:v>
                </c:pt>
                <c:pt idx="3">
                  <c:v>0.856382978723404</c:v>
                </c:pt>
                <c:pt idx="4">
                  <c:v>0.606936416184971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2-A55E-4AF6-868E-C611E3E55484}"/>
            </c:ext>
          </c:extLst>
        </c:ser>
        <c:ser>
          <c:idx val="3"/>
          <c:order val="3"/>
          <c:tx>
            <c:v>North</c:v>
          </c:tx>
          <c:spPr>
            <a:ln w="44450"/>
          </c:spPr>
          <c:marker>
            <c:symbol val="none"/>
          </c:marker>
          <c:val>
            <c:numRef>
              <c:f>'[Update Report Tables (2).xlsx]PRS Rents'!$K$23:$K$27</c:f>
              <c:numCache>
                <c:formatCode>0%</c:formatCode>
                <c:ptCount val="5"/>
                <c:pt idx="0">
                  <c:v>0.935064935064935</c:v>
                </c:pt>
                <c:pt idx="1">
                  <c:v>0.902542372881356</c:v>
                </c:pt>
                <c:pt idx="2">
                  <c:v>0.867631851085833</c:v>
                </c:pt>
                <c:pt idx="3">
                  <c:v>0.784648187633262</c:v>
                </c:pt>
                <c:pt idx="4">
                  <c:v>0.652892561983471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3-A55E-4AF6-868E-C611E3E55484}"/>
            </c:ext>
          </c:extLst>
        </c:ser>
        <c:ser>
          <c:idx val="4"/>
          <c:order val="4"/>
          <c:tx>
            <c:v>North West</c:v>
          </c:tx>
          <c:spPr>
            <a:ln w="44450"/>
          </c:spPr>
          <c:marker>
            <c:symbol val="none"/>
          </c:marker>
          <c:val>
            <c:numRef>
              <c:f>'[Update Report Tables (2).xlsx]PRS Rents'!$K$28:$K$32</c:f>
              <c:numCache>
                <c:formatCode>0%</c:formatCode>
                <c:ptCount val="5"/>
                <c:pt idx="0">
                  <c:v>0.83003300330033</c:v>
                </c:pt>
                <c:pt idx="1">
                  <c:v>0.900765900765901</c:v>
                </c:pt>
                <c:pt idx="2">
                  <c:v>0.905393457117595</c:v>
                </c:pt>
                <c:pt idx="3">
                  <c:v>0.840083073727934</c:v>
                </c:pt>
                <c:pt idx="4">
                  <c:v>0.730038022813688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4-A55E-4AF6-868E-C611E3E55484}"/>
            </c:ext>
          </c:extLst>
        </c:ser>
        <c:ser>
          <c:idx val="5"/>
          <c:order val="5"/>
          <c:tx>
            <c:v>South</c:v>
          </c:tx>
          <c:spPr>
            <a:ln w="44450"/>
          </c:spPr>
          <c:marker>
            <c:symbol val="none"/>
          </c:marker>
          <c:val>
            <c:numRef>
              <c:f>'[Update Report Tables (2).xlsx]PRS Rents'!$K$33:$K$37</c:f>
              <c:numCache>
                <c:formatCode>0%</c:formatCode>
                <c:ptCount val="5"/>
                <c:pt idx="0">
                  <c:v>0.868983957219251</c:v>
                </c:pt>
                <c:pt idx="1">
                  <c:v>0.943089430894309</c:v>
                </c:pt>
                <c:pt idx="2">
                  <c:v>0.918413597733711</c:v>
                </c:pt>
                <c:pt idx="3">
                  <c:v>0.924550898203593</c:v>
                </c:pt>
                <c:pt idx="4">
                  <c:v>0.71656050955414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5-A55E-4AF6-868E-C611E3E55484}"/>
            </c:ext>
          </c:extLst>
        </c:ser>
        <c:ser>
          <c:idx val="6"/>
          <c:order val="6"/>
          <c:tx>
            <c:v>South East</c:v>
          </c:tx>
          <c:spPr>
            <a:ln w="44450"/>
          </c:spPr>
          <c:marker>
            <c:symbol val="none"/>
          </c:marker>
          <c:val>
            <c:numRef>
              <c:f>'[Update Report Tables (2).xlsx]PRS Rents'!$K$38:$K$42</c:f>
              <c:numCache>
                <c:formatCode>0%</c:formatCode>
                <c:ptCount val="5"/>
                <c:pt idx="0">
                  <c:v>0.808080808080808</c:v>
                </c:pt>
                <c:pt idx="1">
                  <c:v>0.832666666666667</c:v>
                </c:pt>
                <c:pt idx="2">
                  <c:v>0.843286420692278</c:v>
                </c:pt>
                <c:pt idx="3">
                  <c:v>0.757727652464495</c:v>
                </c:pt>
                <c:pt idx="4">
                  <c:v>0.482248520710059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6-A55E-4AF6-868E-C611E3E55484}"/>
            </c:ext>
          </c:extLst>
        </c:ser>
        <c:ser>
          <c:idx val="7"/>
          <c:order val="7"/>
          <c:tx>
            <c:v>South West</c:v>
          </c:tx>
          <c:spPr>
            <a:ln w="44450"/>
          </c:spPr>
          <c:marker>
            <c:symbol val="none"/>
          </c:marker>
          <c:val>
            <c:numRef>
              <c:f>'[Update Report Tables (2).xlsx]PRS Rents'!$K$43:$K$47</c:f>
              <c:numCache>
                <c:formatCode>0%</c:formatCode>
                <c:ptCount val="5"/>
                <c:pt idx="0">
                  <c:v>0.896774193548387</c:v>
                </c:pt>
                <c:pt idx="1">
                  <c:v>0.930913348946136</c:v>
                </c:pt>
                <c:pt idx="2">
                  <c:v>0.925360474978796</c:v>
                </c:pt>
                <c:pt idx="3">
                  <c:v>0.850077279752705</c:v>
                </c:pt>
                <c:pt idx="4">
                  <c:v>0.754098360655738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7-A55E-4AF6-868E-C611E3E554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4422264"/>
        <c:axId val="-2144419176"/>
      </c:lineChart>
      <c:catAx>
        <c:axId val="-2144422264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txPr>
          <a:bodyPr/>
          <a:lstStyle/>
          <a:p>
            <a:pPr>
              <a:defRPr sz="1400"/>
            </a:pPr>
            <a:endParaRPr lang="en-US"/>
          </a:p>
        </c:txPr>
        <c:crossAx val="-2144419176"/>
        <c:crosses val="autoZero"/>
        <c:auto val="1"/>
        <c:lblAlgn val="ctr"/>
        <c:lblOffset val="100"/>
        <c:noMultiLvlLbl val="0"/>
      </c:catAx>
      <c:valAx>
        <c:axId val="-2144419176"/>
        <c:scaling>
          <c:orientation val="minMax"/>
          <c:min val="0.4"/>
        </c:scaling>
        <c:delete val="0"/>
        <c:axPos val="l"/>
        <c:numFmt formatCode="0%" sourceLinked="1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n-US"/>
          </a:p>
        </c:txPr>
        <c:crossAx val="-2144422264"/>
        <c:crosses val="autoZero"/>
        <c:crossBetween val="between"/>
      </c:valAx>
    </c:plotArea>
    <c:legend>
      <c:legendPos val="r"/>
      <c:overlay val="0"/>
      <c:txPr>
        <a:bodyPr/>
        <a:lstStyle/>
        <a:p>
          <a:pPr>
            <a:defRPr sz="1800"/>
          </a:pPr>
          <a:endParaRPr lang="en-US"/>
        </a:p>
      </c:txPr>
    </c:legend>
    <c:plotVisOnly val="1"/>
    <c:dispBlanksAs val="gap"/>
    <c:showDLblsOverMax val="0"/>
  </c:chart>
  <c:txPr>
    <a:bodyPr/>
    <a:lstStyle/>
    <a:p>
      <a:pPr>
        <a:defRPr>
          <a:solidFill>
            <a:schemeClr val="bg1"/>
          </a:solidFill>
        </a:defRPr>
      </a:pPr>
      <a:endParaRPr lang="en-US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4"/>
    </mc:Choice>
    <mc:Fallback>
      <c:style val="4"/>
    </mc:Fallback>
  </mc:AlternateContent>
  <c:chart>
    <c:title>
      <c:tx>
        <c:rich>
          <a:bodyPr/>
          <a:lstStyle/>
          <a:p>
            <a:pPr>
              <a:defRPr/>
            </a:pPr>
            <a:r>
              <a:rPr lang="en-US" dirty="0"/>
              <a:t>Percentage CTOS respondents who had access to the internet 2013-2017 </a:t>
            </a:r>
          </a:p>
        </c:rich>
      </c:tx>
      <c:layout>
        <c:manualLayout>
          <c:xMode val="edge"/>
          <c:yMode val="edge"/>
          <c:x val="0.133032346651113"/>
          <c:y val="0.0144665477599975"/>
        </c:manualLayout>
      </c:layout>
      <c:overlay val="0"/>
    </c:title>
    <c:autoTitleDeleted val="0"/>
    <c:plotArea>
      <c:layout/>
      <c:lineChart>
        <c:grouping val="standar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Series 1</c:v>
                </c:pt>
              </c:strCache>
            </c:strRef>
          </c:tx>
          <c:spPr>
            <a:ln w="57150"/>
          </c:spPr>
          <c:marker>
            <c:symbol val="none"/>
          </c:marker>
          <c:dLbls>
            <c:spPr>
              <a:noFill/>
              <a:ln>
                <a:noFill/>
              </a:ln>
              <a:effectLst/>
            </c:spPr>
            <c:dLblPos val="t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Sheet1!$A$2:$A$6</c:f>
              <c:numCache>
                <c:formatCode>General</c:formatCode>
                <c:ptCount val="5"/>
                <c:pt idx="0">
                  <c:v>2013.0</c:v>
                </c:pt>
                <c:pt idx="1">
                  <c:v>2014.0</c:v>
                </c:pt>
                <c:pt idx="2">
                  <c:v>2015.0</c:v>
                </c:pt>
                <c:pt idx="3">
                  <c:v>2016.0</c:v>
                </c:pt>
                <c:pt idx="4">
                  <c:v>2017.0</c:v>
                </c:pt>
              </c:numCache>
            </c:numRef>
          </c:cat>
          <c:val>
            <c:numRef>
              <c:f>Sheet1!$B$2:$B$6</c:f>
              <c:numCache>
                <c:formatCode>0%</c:formatCode>
                <c:ptCount val="5"/>
                <c:pt idx="0">
                  <c:v>0.44</c:v>
                </c:pt>
                <c:pt idx="1">
                  <c:v>0.49</c:v>
                </c:pt>
                <c:pt idx="2">
                  <c:v>0.53</c:v>
                </c:pt>
                <c:pt idx="3">
                  <c:v>0.58</c:v>
                </c:pt>
                <c:pt idx="4">
                  <c:v>0.62</c:v>
                </c:pt>
              </c:numCache>
            </c:numRef>
          </c:val>
          <c:smooth val="0"/>
          <c:extLst xmlns:c16r2="http://schemas.microsoft.com/office/drawing/2015/06/chart">
            <c:ext xmlns:c16="http://schemas.microsoft.com/office/drawing/2014/chart" uri="{C3380CC4-5D6E-409C-BE32-E72D297353CC}">
              <c16:uniqueId val="{00000000-E067-4913-9DF5-D4329F62ACE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-2147107384"/>
        <c:axId val="-2147110456"/>
      </c:lineChart>
      <c:catAx>
        <c:axId val="-21471073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-2147110456"/>
        <c:crosses val="autoZero"/>
        <c:auto val="1"/>
        <c:lblAlgn val="ctr"/>
        <c:lblOffset val="100"/>
        <c:noMultiLvlLbl val="0"/>
      </c:catAx>
      <c:valAx>
        <c:axId val="-2147110456"/>
        <c:scaling>
          <c:orientation val="minMax"/>
          <c:min val="0.2"/>
        </c:scaling>
        <c:delete val="0"/>
        <c:axPos val="l"/>
        <c:majorGridlines/>
        <c:numFmt formatCode="0%" sourceLinked="1"/>
        <c:majorTickMark val="out"/>
        <c:minorTickMark val="none"/>
        <c:tickLblPos val="nextTo"/>
        <c:crossAx val="-214710738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800">
          <a:solidFill>
            <a:schemeClr val="bg2"/>
          </a:solidFill>
        </a:defRPr>
      </a:pPr>
      <a:endParaRPr lang="en-U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75.0</c:v>
                </c:pt>
                <c:pt idx="1">
                  <c:v>35.0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22EB-4F99-AAB6-177C77331EB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64.0</c:v>
                </c:pt>
                <c:pt idx="1">
                  <c:v>36.0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D38-42E7-A6B6-AF6EACC591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17.0</c:v>
                </c:pt>
                <c:pt idx="1">
                  <c:v>83.0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D4B5-488A-B97C-A7B9DA61BDE3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overlay val="0"/>
    </c:title>
    <c:autoTitleDeleted val="0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cat>
            <c:strRef>
              <c:f>Sheet1!$A$2:$A$3</c:f>
              <c:strCache>
                <c:ptCount val="2"/>
                <c:pt idx="0">
                  <c:v>1st Qtr</c:v>
                </c:pt>
                <c:pt idx="1">
                  <c:v>2nd Qtr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12.0</c:v>
                </c:pt>
                <c:pt idx="1">
                  <c:v>88.0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5250-408C-9B74-9105808ED5A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plotVisOnly val="1"/>
    <c:dispBlanksAs val="gap"/>
    <c:showDLblsOverMax val="0"/>
  </c:chart>
  <c:txPr>
    <a:bodyPr/>
    <a:lstStyle/>
    <a:p>
      <a:pPr>
        <a:defRPr sz="1800"/>
      </a:pPr>
      <a:endParaRPr lang="en-US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0914536-9F6F-6A46-BC30-D9B9B06620FB}" type="doc">
      <dgm:prSet loTypeId="urn:microsoft.com/office/officeart/2005/8/layout/bProcess3" loCatId="process" qsTypeId="urn:microsoft.com/office/officeart/2005/8/quickstyle/simple4" qsCatId="simple" csTypeId="urn:microsoft.com/office/officeart/2005/8/colors/accent1_2" csCatId="accent1" phldr="1"/>
      <dgm:spPr/>
    </dgm:pt>
    <dgm:pt modelId="{7E1B9180-D0B2-A74B-A944-7DC45C31B240}">
      <dgm:prSet phldrT="[Text]" custT="1"/>
      <dgm:spPr>
        <a:solidFill>
          <a:schemeClr val="bg2">
            <a:lumMod val="40000"/>
            <a:lumOff val="60000"/>
          </a:schemeClr>
        </a:solidFill>
        <a:effectLst/>
      </dgm:spPr>
      <dgm:t>
        <a:bodyPr/>
        <a:lstStyle/>
        <a:p>
          <a:r>
            <a:rPr lang="en-US" sz="2800" b="1" dirty="0"/>
            <a:t>Identify</a:t>
          </a:r>
        </a:p>
      </dgm:t>
    </dgm:pt>
    <dgm:pt modelId="{E7F155BF-110A-7C41-8741-9E801E42A6B9}" type="parTrans" cxnId="{41DFD3CA-8B1B-0D42-B7F6-D43F1DA46B73}">
      <dgm:prSet/>
      <dgm:spPr/>
      <dgm:t>
        <a:bodyPr/>
        <a:lstStyle/>
        <a:p>
          <a:endParaRPr lang="en-US" sz="2400"/>
        </a:p>
      </dgm:t>
    </dgm:pt>
    <dgm:pt modelId="{94D05059-FC9F-C84B-BD60-8101D1B6049F}" type="sibTrans" cxnId="{41DFD3CA-8B1B-0D42-B7F6-D43F1DA46B73}">
      <dgm:prSet custT="1"/>
      <dgm:spPr>
        <a:solidFill>
          <a:schemeClr val="tx1"/>
        </a:solidFill>
        <a:ln w="444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dgm:spPr>
      <dgm:t>
        <a:bodyPr/>
        <a:lstStyle/>
        <a:p>
          <a:endParaRPr lang="en-US" sz="2400" dirty="0"/>
        </a:p>
      </dgm:t>
    </dgm:pt>
    <dgm:pt modelId="{7CCF2C16-40A7-BA4D-94D8-20F1F6951B29}">
      <dgm:prSet phldrT="[Text]" custT="1"/>
      <dgm:spPr>
        <a:solidFill>
          <a:schemeClr val="bg2">
            <a:lumMod val="40000"/>
            <a:lumOff val="60000"/>
          </a:schemeClr>
        </a:solidFill>
        <a:effectLst/>
      </dgm:spPr>
      <dgm:t>
        <a:bodyPr/>
        <a:lstStyle/>
        <a:p>
          <a:r>
            <a:rPr lang="en-US" sz="2800" b="1" dirty="0"/>
            <a:t>Design</a:t>
          </a:r>
        </a:p>
      </dgm:t>
    </dgm:pt>
    <dgm:pt modelId="{75564F6D-DB93-474B-810A-4D76BE71871A}" type="parTrans" cxnId="{BFE6A047-1163-D141-9F76-AA075A7F17AC}">
      <dgm:prSet/>
      <dgm:spPr/>
      <dgm:t>
        <a:bodyPr/>
        <a:lstStyle/>
        <a:p>
          <a:endParaRPr lang="en-US" sz="2400"/>
        </a:p>
      </dgm:t>
    </dgm:pt>
    <dgm:pt modelId="{A1D0486B-FEB3-CA45-BE83-88ACC5C89428}" type="sibTrans" cxnId="{BFE6A047-1163-D141-9F76-AA075A7F17AC}">
      <dgm:prSet custT="1"/>
      <dgm:spPr>
        <a:solidFill>
          <a:schemeClr val="tx1"/>
        </a:solidFill>
        <a:ln w="444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dgm:spPr>
      <dgm:t>
        <a:bodyPr/>
        <a:lstStyle/>
        <a:p>
          <a:endParaRPr lang="en-US" sz="2400" dirty="0"/>
        </a:p>
      </dgm:t>
    </dgm:pt>
    <dgm:pt modelId="{08D6B13E-159F-7C42-B885-89B286353131}">
      <dgm:prSet phldrT="[Text]" custT="1"/>
      <dgm:spPr>
        <a:solidFill>
          <a:schemeClr val="bg2">
            <a:lumMod val="40000"/>
            <a:lumOff val="60000"/>
          </a:schemeClr>
        </a:solidFill>
        <a:effectLst/>
      </dgm:spPr>
      <dgm:t>
        <a:bodyPr/>
        <a:lstStyle/>
        <a:p>
          <a:r>
            <a:rPr lang="en-US" sz="2800" b="1" dirty="0"/>
            <a:t>Insights</a:t>
          </a:r>
        </a:p>
      </dgm:t>
    </dgm:pt>
    <dgm:pt modelId="{3980069B-479D-9B4F-91D6-3A89D5205776}" type="parTrans" cxnId="{53C1C187-687C-1C47-A815-92746FDA32A1}">
      <dgm:prSet/>
      <dgm:spPr/>
      <dgm:t>
        <a:bodyPr/>
        <a:lstStyle/>
        <a:p>
          <a:endParaRPr lang="en-US" sz="2400"/>
        </a:p>
      </dgm:t>
    </dgm:pt>
    <dgm:pt modelId="{3EE7FA05-1D00-0340-B8C7-945EF8F2E233}" type="sibTrans" cxnId="{53C1C187-687C-1C47-A815-92746FDA32A1}">
      <dgm:prSet custT="1"/>
      <dgm:spPr>
        <a:solidFill>
          <a:schemeClr val="tx1"/>
        </a:solidFill>
        <a:ln w="444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dgm:spPr>
      <dgm:t>
        <a:bodyPr/>
        <a:lstStyle/>
        <a:p>
          <a:endParaRPr lang="en-US" sz="2400" dirty="0"/>
        </a:p>
      </dgm:t>
    </dgm:pt>
    <dgm:pt modelId="{5CE108C6-0D91-7A40-8B1A-F434ADA6A3D9}">
      <dgm:prSet custT="1"/>
      <dgm:spPr>
        <a:solidFill>
          <a:schemeClr val="bg2">
            <a:lumMod val="40000"/>
            <a:lumOff val="60000"/>
          </a:schemeClr>
        </a:solidFill>
        <a:effectLst/>
      </dgm:spPr>
      <dgm:t>
        <a:bodyPr/>
        <a:lstStyle/>
        <a:p>
          <a:r>
            <a:rPr lang="en-US" sz="2800" b="1" dirty="0"/>
            <a:t>Action</a:t>
          </a:r>
        </a:p>
      </dgm:t>
    </dgm:pt>
    <dgm:pt modelId="{D88BF859-7659-4942-B65A-7EA22DF7085C}" type="parTrans" cxnId="{5BE18954-5BED-6447-B883-1E31EC0EABA7}">
      <dgm:prSet/>
      <dgm:spPr/>
      <dgm:t>
        <a:bodyPr/>
        <a:lstStyle/>
        <a:p>
          <a:endParaRPr lang="en-US" sz="2400"/>
        </a:p>
      </dgm:t>
    </dgm:pt>
    <dgm:pt modelId="{1E8740CE-E3B7-7343-BAFE-A9C66348DA61}" type="sibTrans" cxnId="{5BE18954-5BED-6447-B883-1E31EC0EABA7}">
      <dgm:prSet custT="1"/>
      <dgm:spPr>
        <a:solidFill>
          <a:schemeClr val="tx1"/>
        </a:solidFill>
        <a:ln w="444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dgm:spPr>
      <dgm:t>
        <a:bodyPr/>
        <a:lstStyle/>
        <a:p>
          <a:endParaRPr lang="en-US" sz="2400" dirty="0"/>
        </a:p>
      </dgm:t>
    </dgm:pt>
    <dgm:pt modelId="{943BF874-B065-0248-ACF6-C29C582F8D67}" type="pres">
      <dgm:prSet presAssocID="{F0914536-9F6F-6A46-BC30-D9B9B06620FB}" presName="Name0" presStyleCnt="0">
        <dgm:presLayoutVars>
          <dgm:dir/>
          <dgm:resizeHandles val="exact"/>
        </dgm:presLayoutVars>
      </dgm:prSet>
      <dgm:spPr/>
    </dgm:pt>
    <dgm:pt modelId="{285AF5AE-C7DF-AD49-A5FA-59B768637B04}" type="pres">
      <dgm:prSet presAssocID="{7E1B9180-D0B2-A74B-A944-7DC45C31B240}" presName="node" presStyleLbl="node1" presStyleIdx="0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262770B-81DE-094D-8C26-A6487C8E8582}" type="pres">
      <dgm:prSet presAssocID="{94D05059-FC9F-C84B-BD60-8101D1B6049F}" presName="sibTrans" presStyleLbl="sibTrans1D1" presStyleIdx="0" presStyleCnt="3"/>
      <dgm:spPr/>
      <dgm:t>
        <a:bodyPr/>
        <a:lstStyle/>
        <a:p>
          <a:endParaRPr lang="en-US"/>
        </a:p>
      </dgm:t>
    </dgm:pt>
    <dgm:pt modelId="{7F6CEF23-C00A-0B41-A59D-178F198D13F2}" type="pres">
      <dgm:prSet presAssocID="{94D05059-FC9F-C84B-BD60-8101D1B6049F}" presName="connectorText" presStyleLbl="sibTrans1D1" presStyleIdx="0" presStyleCnt="3"/>
      <dgm:spPr/>
      <dgm:t>
        <a:bodyPr/>
        <a:lstStyle/>
        <a:p>
          <a:endParaRPr lang="en-US"/>
        </a:p>
      </dgm:t>
    </dgm:pt>
    <dgm:pt modelId="{86EEB2CF-8F80-6B47-BFE2-F15F24E67C9F}" type="pres">
      <dgm:prSet presAssocID="{7CCF2C16-40A7-BA4D-94D8-20F1F6951B29}" presName="node" presStyleLbl="node1" presStyleIdx="1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BD7B34AD-4D64-EC49-98CD-60BB1A6ABB1B}" type="pres">
      <dgm:prSet presAssocID="{A1D0486B-FEB3-CA45-BE83-88ACC5C89428}" presName="sibTrans" presStyleLbl="sibTrans1D1" presStyleIdx="1" presStyleCnt="3"/>
      <dgm:spPr/>
      <dgm:t>
        <a:bodyPr/>
        <a:lstStyle/>
        <a:p>
          <a:endParaRPr lang="en-US"/>
        </a:p>
      </dgm:t>
    </dgm:pt>
    <dgm:pt modelId="{57D99AB0-CC8E-D042-8550-609FD650C352}" type="pres">
      <dgm:prSet presAssocID="{A1D0486B-FEB3-CA45-BE83-88ACC5C89428}" presName="connectorText" presStyleLbl="sibTrans1D1" presStyleIdx="1" presStyleCnt="3"/>
      <dgm:spPr/>
      <dgm:t>
        <a:bodyPr/>
        <a:lstStyle/>
        <a:p>
          <a:endParaRPr lang="en-US"/>
        </a:p>
      </dgm:t>
    </dgm:pt>
    <dgm:pt modelId="{5E7FCAB1-DEDD-2C41-94E0-6C9AA459D674}" type="pres">
      <dgm:prSet presAssocID="{08D6B13E-159F-7C42-B885-89B286353131}" presName="node" presStyleLbl="node1" presStyleIdx="2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  <dgm:pt modelId="{E2809EE3-FC6A-0045-81D3-B810A5F5F767}" type="pres">
      <dgm:prSet presAssocID="{3EE7FA05-1D00-0340-B8C7-945EF8F2E233}" presName="sibTrans" presStyleLbl="sibTrans1D1" presStyleIdx="2" presStyleCnt="3"/>
      <dgm:spPr/>
      <dgm:t>
        <a:bodyPr/>
        <a:lstStyle/>
        <a:p>
          <a:endParaRPr lang="en-US"/>
        </a:p>
      </dgm:t>
    </dgm:pt>
    <dgm:pt modelId="{A54EA657-F85F-DF4D-9002-D3F63E45B06A}" type="pres">
      <dgm:prSet presAssocID="{3EE7FA05-1D00-0340-B8C7-945EF8F2E233}" presName="connectorText" presStyleLbl="sibTrans1D1" presStyleIdx="2" presStyleCnt="3"/>
      <dgm:spPr/>
      <dgm:t>
        <a:bodyPr/>
        <a:lstStyle/>
        <a:p>
          <a:endParaRPr lang="en-US"/>
        </a:p>
      </dgm:t>
    </dgm:pt>
    <dgm:pt modelId="{F9CED3AC-B355-B94E-B57C-DC9336A50158}" type="pres">
      <dgm:prSet presAssocID="{5CE108C6-0D91-7A40-8B1A-F434ADA6A3D9}" presName="node" presStyleLbl="node1" presStyleIdx="3" presStyleCnt="4">
        <dgm:presLayoutVars>
          <dgm:bulletEnabled val="1"/>
        </dgm:presLayoutVars>
      </dgm:prSet>
      <dgm:spPr>
        <a:prstGeom prst="roundRect">
          <a:avLst/>
        </a:prstGeom>
      </dgm:spPr>
      <dgm:t>
        <a:bodyPr/>
        <a:lstStyle/>
        <a:p>
          <a:endParaRPr lang="en-US"/>
        </a:p>
      </dgm:t>
    </dgm:pt>
  </dgm:ptLst>
  <dgm:cxnLst>
    <dgm:cxn modelId="{53C1C187-687C-1C47-A815-92746FDA32A1}" srcId="{F0914536-9F6F-6A46-BC30-D9B9B06620FB}" destId="{08D6B13E-159F-7C42-B885-89B286353131}" srcOrd="2" destOrd="0" parTransId="{3980069B-479D-9B4F-91D6-3A89D5205776}" sibTransId="{3EE7FA05-1D00-0340-B8C7-945EF8F2E233}"/>
    <dgm:cxn modelId="{94F35B78-592F-431E-BBDD-86480F4FD8AC}" type="presOf" srcId="{7CCF2C16-40A7-BA4D-94D8-20F1F6951B29}" destId="{86EEB2CF-8F80-6B47-BFE2-F15F24E67C9F}" srcOrd="0" destOrd="0" presId="urn:microsoft.com/office/officeart/2005/8/layout/bProcess3"/>
    <dgm:cxn modelId="{5BE18954-5BED-6447-B883-1E31EC0EABA7}" srcId="{F0914536-9F6F-6A46-BC30-D9B9B06620FB}" destId="{5CE108C6-0D91-7A40-8B1A-F434ADA6A3D9}" srcOrd="3" destOrd="0" parTransId="{D88BF859-7659-4942-B65A-7EA22DF7085C}" sibTransId="{1E8740CE-E3B7-7343-BAFE-A9C66348DA61}"/>
    <dgm:cxn modelId="{84681AE9-FFA0-4013-9AC0-B970D4D1689E}" type="presOf" srcId="{3EE7FA05-1D00-0340-B8C7-945EF8F2E233}" destId="{A54EA657-F85F-DF4D-9002-D3F63E45B06A}" srcOrd="1" destOrd="0" presId="urn:microsoft.com/office/officeart/2005/8/layout/bProcess3"/>
    <dgm:cxn modelId="{624C9367-F9F4-45A4-B1BF-2D2FA15F346B}" type="presOf" srcId="{7E1B9180-D0B2-A74B-A944-7DC45C31B240}" destId="{285AF5AE-C7DF-AD49-A5FA-59B768637B04}" srcOrd="0" destOrd="0" presId="urn:microsoft.com/office/officeart/2005/8/layout/bProcess3"/>
    <dgm:cxn modelId="{F0850249-464E-4D1B-856A-52E69B14847C}" type="presOf" srcId="{A1D0486B-FEB3-CA45-BE83-88ACC5C89428}" destId="{BD7B34AD-4D64-EC49-98CD-60BB1A6ABB1B}" srcOrd="0" destOrd="0" presId="urn:microsoft.com/office/officeart/2005/8/layout/bProcess3"/>
    <dgm:cxn modelId="{7CF493E3-4495-4D1D-A8B1-04C794CD1C97}" type="presOf" srcId="{94D05059-FC9F-C84B-BD60-8101D1B6049F}" destId="{E262770B-81DE-094D-8C26-A6487C8E8582}" srcOrd="0" destOrd="0" presId="urn:microsoft.com/office/officeart/2005/8/layout/bProcess3"/>
    <dgm:cxn modelId="{69DE3619-F18B-4FA6-8A6C-04A1E6F4914D}" type="presOf" srcId="{94D05059-FC9F-C84B-BD60-8101D1B6049F}" destId="{7F6CEF23-C00A-0B41-A59D-178F198D13F2}" srcOrd="1" destOrd="0" presId="urn:microsoft.com/office/officeart/2005/8/layout/bProcess3"/>
    <dgm:cxn modelId="{5F126411-0B15-43C2-AB5E-A34A7205B85A}" type="presOf" srcId="{08D6B13E-159F-7C42-B885-89B286353131}" destId="{5E7FCAB1-DEDD-2C41-94E0-6C9AA459D674}" srcOrd="0" destOrd="0" presId="urn:microsoft.com/office/officeart/2005/8/layout/bProcess3"/>
    <dgm:cxn modelId="{F8C32519-3652-40E3-AFEF-349F45B09ADA}" type="presOf" srcId="{3EE7FA05-1D00-0340-B8C7-945EF8F2E233}" destId="{E2809EE3-FC6A-0045-81D3-B810A5F5F767}" srcOrd="0" destOrd="0" presId="urn:microsoft.com/office/officeart/2005/8/layout/bProcess3"/>
    <dgm:cxn modelId="{41DFD3CA-8B1B-0D42-B7F6-D43F1DA46B73}" srcId="{F0914536-9F6F-6A46-BC30-D9B9B06620FB}" destId="{7E1B9180-D0B2-A74B-A944-7DC45C31B240}" srcOrd="0" destOrd="0" parTransId="{E7F155BF-110A-7C41-8741-9E801E42A6B9}" sibTransId="{94D05059-FC9F-C84B-BD60-8101D1B6049F}"/>
    <dgm:cxn modelId="{7B8A9D73-9ADA-43FB-A3CC-A25F21C2A976}" type="presOf" srcId="{A1D0486B-FEB3-CA45-BE83-88ACC5C89428}" destId="{57D99AB0-CC8E-D042-8550-609FD650C352}" srcOrd="1" destOrd="0" presId="urn:microsoft.com/office/officeart/2005/8/layout/bProcess3"/>
    <dgm:cxn modelId="{BFE6A047-1163-D141-9F76-AA075A7F17AC}" srcId="{F0914536-9F6F-6A46-BC30-D9B9B06620FB}" destId="{7CCF2C16-40A7-BA4D-94D8-20F1F6951B29}" srcOrd="1" destOrd="0" parTransId="{75564F6D-DB93-474B-810A-4D76BE71871A}" sibTransId="{A1D0486B-FEB3-CA45-BE83-88ACC5C89428}"/>
    <dgm:cxn modelId="{A33AED44-5D14-4351-82F9-7A3BFCA50407}" type="presOf" srcId="{5CE108C6-0D91-7A40-8B1A-F434ADA6A3D9}" destId="{F9CED3AC-B355-B94E-B57C-DC9336A50158}" srcOrd="0" destOrd="0" presId="urn:microsoft.com/office/officeart/2005/8/layout/bProcess3"/>
    <dgm:cxn modelId="{2E485072-91F3-4385-95D9-96FFEF7170C8}" type="presOf" srcId="{F0914536-9F6F-6A46-BC30-D9B9B06620FB}" destId="{943BF874-B065-0248-ACF6-C29C582F8D67}" srcOrd="0" destOrd="0" presId="urn:microsoft.com/office/officeart/2005/8/layout/bProcess3"/>
    <dgm:cxn modelId="{A7966A17-B4DA-4B39-A2F5-F657F82D93EB}" type="presParOf" srcId="{943BF874-B065-0248-ACF6-C29C582F8D67}" destId="{285AF5AE-C7DF-AD49-A5FA-59B768637B04}" srcOrd="0" destOrd="0" presId="urn:microsoft.com/office/officeart/2005/8/layout/bProcess3"/>
    <dgm:cxn modelId="{F7E1F2E3-D92E-4A12-B747-BCFFEB1C98A8}" type="presParOf" srcId="{943BF874-B065-0248-ACF6-C29C582F8D67}" destId="{E262770B-81DE-094D-8C26-A6487C8E8582}" srcOrd="1" destOrd="0" presId="urn:microsoft.com/office/officeart/2005/8/layout/bProcess3"/>
    <dgm:cxn modelId="{AE0FB74E-9A59-42F5-96D9-959EDF2A9A2D}" type="presParOf" srcId="{E262770B-81DE-094D-8C26-A6487C8E8582}" destId="{7F6CEF23-C00A-0B41-A59D-178F198D13F2}" srcOrd="0" destOrd="0" presId="urn:microsoft.com/office/officeart/2005/8/layout/bProcess3"/>
    <dgm:cxn modelId="{1FF6AD10-D252-4EF3-A641-704A381E3AB6}" type="presParOf" srcId="{943BF874-B065-0248-ACF6-C29C582F8D67}" destId="{86EEB2CF-8F80-6B47-BFE2-F15F24E67C9F}" srcOrd="2" destOrd="0" presId="urn:microsoft.com/office/officeart/2005/8/layout/bProcess3"/>
    <dgm:cxn modelId="{5E62B404-0B92-475E-BBA5-1CCBF8C06156}" type="presParOf" srcId="{943BF874-B065-0248-ACF6-C29C582F8D67}" destId="{BD7B34AD-4D64-EC49-98CD-60BB1A6ABB1B}" srcOrd="3" destOrd="0" presId="urn:microsoft.com/office/officeart/2005/8/layout/bProcess3"/>
    <dgm:cxn modelId="{83049866-2AD5-4DBC-9E51-C899A699C154}" type="presParOf" srcId="{BD7B34AD-4D64-EC49-98CD-60BB1A6ABB1B}" destId="{57D99AB0-CC8E-D042-8550-609FD650C352}" srcOrd="0" destOrd="0" presId="urn:microsoft.com/office/officeart/2005/8/layout/bProcess3"/>
    <dgm:cxn modelId="{39634E43-795F-4D45-B207-6A79D637DCA9}" type="presParOf" srcId="{943BF874-B065-0248-ACF6-C29C582F8D67}" destId="{5E7FCAB1-DEDD-2C41-94E0-6C9AA459D674}" srcOrd="4" destOrd="0" presId="urn:microsoft.com/office/officeart/2005/8/layout/bProcess3"/>
    <dgm:cxn modelId="{95936EF7-5881-4BA1-AC93-80BE8411E8B8}" type="presParOf" srcId="{943BF874-B065-0248-ACF6-C29C582F8D67}" destId="{E2809EE3-FC6A-0045-81D3-B810A5F5F767}" srcOrd="5" destOrd="0" presId="urn:microsoft.com/office/officeart/2005/8/layout/bProcess3"/>
    <dgm:cxn modelId="{20F09355-9176-44B8-9C67-914C3F48FFBC}" type="presParOf" srcId="{E2809EE3-FC6A-0045-81D3-B810A5F5F767}" destId="{A54EA657-F85F-DF4D-9002-D3F63E45B06A}" srcOrd="0" destOrd="0" presId="urn:microsoft.com/office/officeart/2005/8/layout/bProcess3"/>
    <dgm:cxn modelId="{06680C2B-DC4F-4662-8A6D-C9B0645B7796}" type="presParOf" srcId="{943BF874-B065-0248-ACF6-C29C582F8D67}" destId="{F9CED3AC-B355-B94E-B57C-DC9336A50158}" srcOrd="6" destOrd="0" presId="urn:microsoft.com/office/officeart/2005/8/layout/bProcess3"/>
  </dgm:cxnLst>
  <dgm:bg>
    <a:effectLst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C350EB8-8AB2-4974-821D-44510960A2D9}" type="doc">
      <dgm:prSet loTypeId="urn:microsoft.com/office/officeart/2005/8/layout/hProcess11" loCatId="process" qsTypeId="urn:microsoft.com/office/officeart/2005/8/quickstyle/simple1" qsCatId="simple" csTypeId="urn:microsoft.com/office/officeart/2005/8/colors/accent1_2" csCatId="accent1" phldr="1"/>
      <dgm:spPr/>
    </dgm:pt>
    <dgm:pt modelId="{F6E8B13C-891C-4DA3-9760-497DA17766AA}">
      <dgm:prSet phldrT="[Text]" custT="1"/>
      <dgm:spPr/>
      <dgm:t>
        <a:bodyPr/>
        <a:lstStyle/>
        <a:p>
          <a:r>
            <a:rPr lang="en-GB" sz="1800" dirty="0"/>
            <a:t>2008</a:t>
          </a:r>
        </a:p>
      </dgm:t>
    </dgm:pt>
    <dgm:pt modelId="{FB52D954-00CC-465F-9D3D-4DF47D8E53FF}" type="parTrans" cxnId="{6EAB15DC-3B89-43AD-8546-97C52B28F71A}">
      <dgm:prSet/>
      <dgm:spPr/>
      <dgm:t>
        <a:bodyPr/>
        <a:lstStyle/>
        <a:p>
          <a:endParaRPr lang="en-GB" sz="2800"/>
        </a:p>
      </dgm:t>
    </dgm:pt>
    <dgm:pt modelId="{92A218C5-EA91-4E15-B116-9C08228F6344}" type="sibTrans" cxnId="{6EAB15DC-3B89-43AD-8546-97C52B28F71A}">
      <dgm:prSet/>
      <dgm:spPr/>
      <dgm:t>
        <a:bodyPr/>
        <a:lstStyle/>
        <a:p>
          <a:endParaRPr lang="en-GB" sz="2800"/>
        </a:p>
      </dgm:t>
    </dgm:pt>
    <dgm:pt modelId="{85E8A9F2-A5D8-4CE0-96D3-67F73F27DCE2}">
      <dgm:prSet phldrT="[Text]" custT="1"/>
      <dgm:spPr/>
      <dgm:t>
        <a:bodyPr/>
        <a:lstStyle/>
        <a:p>
          <a:r>
            <a:rPr lang="en-GB" sz="1800" dirty="0"/>
            <a:t>2011</a:t>
          </a:r>
        </a:p>
      </dgm:t>
    </dgm:pt>
    <dgm:pt modelId="{8DDBD241-403C-47F5-A71F-83A850C172C4}" type="parTrans" cxnId="{930770FB-CE24-48B4-BACD-F8368D7CCD4F}">
      <dgm:prSet/>
      <dgm:spPr/>
      <dgm:t>
        <a:bodyPr/>
        <a:lstStyle/>
        <a:p>
          <a:endParaRPr lang="en-GB" sz="2800"/>
        </a:p>
      </dgm:t>
    </dgm:pt>
    <dgm:pt modelId="{354E896E-EA48-45BB-AB3C-5F4CB595BD4D}" type="sibTrans" cxnId="{930770FB-CE24-48B4-BACD-F8368D7CCD4F}">
      <dgm:prSet/>
      <dgm:spPr/>
      <dgm:t>
        <a:bodyPr/>
        <a:lstStyle/>
        <a:p>
          <a:endParaRPr lang="en-GB" sz="2800"/>
        </a:p>
      </dgm:t>
    </dgm:pt>
    <dgm:pt modelId="{B1B848A6-3DB3-40E4-A87D-1875D85514F2}">
      <dgm:prSet phldrT="[Text]" custT="1"/>
      <dgm:spPr/>
      <dgm:t>
        <a:bodyPr/>
        <a:lstStyle/>
        <a:p>
          <a:r>
            <a:rPr lang="en-GB" sz="1800" dirty="0"/>
            <a:t>2012</a:t>
          </a:r>
        </a:p>
      </dgm:t>
    </dgm:pt>
    <dgm:pt modelId="{619CB376-D56F-4C4B-B875-22D4ABB31A42}" type="parTrans" cxnId="{87C6FD4D-E85D-4332-A03D-F18961B3C0F2}">
      <dgm:prSet/>
      <dgm:spPr/>
      <dgm:t>
        <a:bodyPr/>
        <a:lstStyle/>
        <a:p>
          <a:endParaRPr lang="en-GB" sz="2800"/>
        </a:p>
      </dgm:t>
    </dgm:pt>
    <dgm:pt modelId="{FC5AFF18-CDA9-4725-89AD-C1CA21D34452}" type="sibTrans" cxnId="{87C6FD4D-E85D-4332-A03D-F18961B3C0F2}">
      <dgm:prSet/>
      <dgm:spPr/>
      <dgm:t>
        <a:bodyPr/>
        <a:lstStyle/>
        <a:p>
          <a:endParaRPr lang="en-GB" sz="2800"/>
        </a:p>
      </dgm:t>
    </dgm:pt>
    <dgm:pt modelId="{9E99C49A-4651-4D30-91F8-0536AACDAC01}">
      <dgm:prSet phldrT="[Text]" custT="1"/>
      <dgm:spPr/>
      <dgm:t>
        <a:bodyPr/>
        <a:lstStyle/>
        <a:p>
          <a:r>
            <a:rPr lang="en-GB" sz="1800" dirty="0"/>
            <a:t>2015</a:t>
          </a:r>
        </a:p>
      </dgm:t>
    </dgm:pt>
    <dgm:pt modelId="{BB4B820A-7E67-4C5C-AE1E-634BC947AA17}" type="parTrans" cxnId="{DC97E799-DF99-4BA8-A75F-32117E5EB650}">
      <dgm:prSet/>
      <dgm:spPr/>
      <dgm:t>
        <a:bodyPr/>
        <a:lstStyle/>
        <a:p>
          <a:endParaRPr lang="en-GB" sz="2800"/>
        </a:p>
      </dgm:t>
    </dgm:pt>
    <dgm:pt modelId="{70BB316A-D723-4E5F-BC91-ABA30DB038B9}" type="sibTrans" cxnId="{DC97E799-DF99-4BA8-A75F-32117E5EB650}">
      <dgm:prSet/>
      <dgm:spPr/>
      <dgm:t>
        <a:bodyPr/>
        <a:lstStyle/>
        <a:p>
          <a:endParaRPr lang="en-GB" sz="2800"/>
        </a:p>
      </dgm:t>
    </dgm:pt>
    <dgm:pt modelId="{7D87CBF7-322C-4FC9-89F0-7ED3943B8821}">
      <dgm:prSet phldrT="[Text]" custT="1"/>
      <dgm:spPr/>
      <dgm:t>
        <a:bodyPr/>
        <a:lstStyle/>
        <a:p>
          <a:r>
            <a:rPr lang="en-GB" sz="1800" dirty="0"/>
            <a:t>2017</a:t>
          </a:r>
        </a:p>
      </dgm:t>
    </dgm:pt>
    <dgm:pt modelId="{C397F4AD-FC94-4110-A4E6-F557A1F10020}" type="parTrans" cxnId="{59D2D874-655B-4835-BB52-7A195EAEAA47}">
      <dgm:prSet/>
      <dgm:spPr/>
      <dgm:t>
        <a:bodyPr/>
        <a:lstStyle/>
        <a:p>
          <a:endParaRPr lang="en-GB" sz="2800"/>
        </a:p>
      </dgm:t>
    </dgm:pt>
    <dgm:pt modelId="{86DCD9BD-4335-4B24-AE9F-D7502239023C}" type="sibTrans" cxnId="{59D2D874-655B-4835-BB52-7A195EAEAA47}">
      <dgm:prSet/>
      <dgm:spPr/>
      <dgm:t>
        <a:bodyPr/>
        <a:lstStyle/>
        <a:p>
          <a:endParaRPr lang="en-GB" sz="2800"/>
        </a:p>
      </dgm:t>
    </dgm:pt>
    <dgm:pt modelId="{70811E9D-5552-4A04-BA10-61B26A73B73B}">
      <dgm:prSet phldrT="[Text]" custT="1"/>
      <dgm:spPr/>
      <dgm:t>
        <a:bodyPr/>
        <a:lstStyle/>
        <a:p>
          <a:r>
            <a:rPr lang="en-GB" sz="1800" dirty="0"/>
            <a:t>2019</a:t>
          </a:r>
        </a:p>
      </dgm:t>
    </dgm:pt>
    <dgm:pt modelId="{8275471E-DAD3-4C9C-9B0C-5A70DAF2121A}" type="parTrans" cxnId="{5FBCB7C3-4C7E-49B3-81DE-AB885CFEA80E}">
      <dgm:prSet/>
      <dgm:spPr/>
      <dgm:t>
        <a:bodyPr/>
        <a:lstStyle/>
        <a:p>
          <a:endParaRPr lang="en-GB"/>
        </a:p>
      </dgm:t>
    </dgm:pt>
    <dgm:pt modelId="{98CDC114-67F5-4473-B17B-B3B90DA975D6}" type="sibTrans" cxnId="{5FBCB7C3-4C7E-49B3-81DE-AB885CFEA80E}">
      <dgm:prSet/>
      <dgm:spPr/>
      <dgm:t>
        <a:bodyPr/>
        <a:lstStyle/>
        <a:p>
          <a:endParaRPr lang="en-GB"/>
        </a:p>
      </dgm:t>
    </dgm:pt>
    <dgm:pt modelId="{0D672129-A384-4D4D-B3A7-C2CA71DDEF08}" type="pres">
      <dgm:prSet presAssocID="{4C350EB8-8AB2-4974-821D-44510960A2D9}" presName="Name0" presStyleCnt="0">
        <dgm:presLayoutVars>
          <dgm:dir/>
          <dgm:resizeHandles val="exact"/>
        </dgm:presLayoutVars>
      </dgm:prSet>
      <dgm:spPr/>
    </dgm:pt>
    <dgm:pt modelId="{717AF6B3-5F0E-4718-ADAB-C295E9B7EFE9}" type="pres">
      <dgm:prSet presAssocID="{4C350EB8-8AB2-4974-821D-44510960A2D9}" presName="arrow" presStyleLbl="bgShp" presStyleIdx="0" presStyleCnt="1"/>
      <dgm:spPr/>
    </dgm:pt>
    <dgm:pt modelId="{91FB6FAC-477F-459A-8309-8E5F8CB1610E}" type="pres">
      <dgm:prSet presAssocID="{4C350EB8-8AB2-4974-821D-44510960A2D9}" presName="points" presStyleCnt="0"/>
      <dgm:spPr/>
    </dgm:pt>
    <dgm:pt modelId="{794DCBAE-55F6-4DEA-8BAA-4DB7AA896FC2}" type="pres">
      <dgm:prSet presAssocID="{F6E8B13C-891C-4DA3-9760-497DA17766AA}" presName="compositeA" presStyleCnt="0"/>
      <dgm:spPr/>
    </dgm:pt>
    <dgm:pt modelId="{DCD418D4-CFD3-4753-9211-D400A3F8BEF6}" type="pres">
      <dgm:prSet presAssocID="{F6E8B13C-891C-4DA3-9760-497DA17766AA}" presName="textA" presStyleLbl="revTx" presStyleIdx="0" presStyleCnt="6" custScaleX="2074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CB8C2F3-2D40-4CE0-B221-ABE4EFFDB8D3}" type="pres">
      <dgm:prSet presAssocID="{F6E8B13C-891C-4DA3-9760-497DA17766AA}" presName="circleA" presStyleLbl="node1" presStyleIdx="0" presStyleCnt="6"/>
      <dgm:spPr/>
    </dgm:pt>
    <dgm:pt modelId="{B926F75D-89AB-4621-8379-E135F3D5E33B}" type="pres">
      <dgm:prSet presAssocID="{F6E8B13C-891C-4DA3-9760-497DA17766AA}" presName="spaceA" presStyleCnt="0"/>
      <dgm:spPr/>
    </dgm:pt>
    <dgm:pt modelId="{B34A2FF8-C610-40D0-AF92-2E1A20F77CD6}" type="pres">
      <dgm:prSet presAssocID="{92A218C5-EA91-4E15-B116-9C08228F6344}" presName="space" presStyleCnt="0"/>
      <dgm:spPr/>
    </dgm:pt>
    <dgm:pt modelId="{FF49ACD6-DDEE-4CFB-B0E5-7914D5BDB98C}" type="pres">
      <dgm:prSet presAssocID="{85E8A9F2-A5D8-4CE0-96D3-67F73F27DCE2}" presName="compositeB" presStyleCnt="0"/>
      <dgm:spPr/>
    </dgm:pt>
    <dgm:pt modelId="{639B4AA0-30D4-444F-8FBE-AA0A1F681B4C}" type="pres">
      <dgm:prSet presAssocID="{85E8A9F2-A5D8-4CE0-96D3-67F73F27DCE2}" presName="textB" presStyleLbl="revTx" presStyleIdx="1" presStyleCnt="6" custScaleX="223882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BC07DCF-81FC-4231-8B85-76C08226FA5C}" type="pres">
      <dgm:prSet presAssocID="{85E8A9F2-A5D8-4CE0-96D3-67F73F27DCE2}" presName="circleB" presStyleLbl="node1" presStyleIdx="1" presStyleCnt="6"/>
      <dgm:spPr/>
    </dgm:pt>
    <dgm:pt modelId="{686CB555-E1EE-468A-8644-059C67147C87}" type="pres">
      <dgm:prSet presAssocID="{85E8A9F2-A5D8-4CE0-96D3-67F73F27DCE2}" presName="spaceB" presStyleCnt="0"/>
      <dgm:spPr/>
    </dgm:pt>
    <dgm:pt modelId="{163918E4-35DE-4E92-B4FB-9C0EC43CF238}" type="pres">
      <dgm:prSet presAssocID="{354E896E-EA48-45BB-AB3C-5F4CB595BD4D}" presName="space" presStyleCnt="0"/>
      <dgm:spPr/>
    </dgm:pt>
    <dgm:pt modelId="{7D413C95-9C1B-4E02-ACAB-47F59E117B44}" type="pres">
      <dgm:prSet presAssocID="{B1B848A6-3DB3-40E4-A87D-1875D85514F2}" presName="compositeA" presStyleCnt="0"/>
      <dgm:spPr/>
    </dgm:pt>
    <dgm:pt modelId="{1F9FDC3F-822B-472E-8AFF-4F47499138C4}" type="pres">
      <dgm:prSet presAssocID="{B1B848A6-3DB3-40E4-A87D-1875D85514F2}" presName="textA" presStyleLbl="revTx" presStyleIdx="2" presStyleCnt="6" custScaleX="18015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E4BF3FD-5F36-4CC4-989B-C148D636AC8A}" type="pres">
      <dgm:prSet presAssocID="{B1B848A6-3DB3-40E4-A87D-1875D85514F2}" presName="circleA" presStyleLbl="node1" presStyleIdx="2" presStyleCnt="6"/>
      <dgm:spPr/>
    </dgm:pt>
    <dgm:pt modelId="{1F96949F-FA5E-4D00-A6E6-FEA4F7F2FCC2}" type="pres">
      <dgm:prSet presAssocID="{B1B848A6-3DB3-40E4-A87D-1875D85514F2}" presName="spaceA" presStyleCnt="0"/>
      <dgm:spPr/>
    </dgm:pt>
    <dgm:pt modelId="{9B4D8876-A336-472F-AF6E-9A3D0E24BCF9}" type="pres">
      <dgm:prSet presAssocID="{FC5AFF18-CDA9-4725-89AD-C1CA21D34452}" presName="space" presStyleCnt="0"/>
      <dgm:spPr/>
    </dgm:pt>
    <dgm:pt modelId="{58FF2421-3106-4B41-B665-122D3065F8C4}" type="pres">
      <dgm:prSet presAssocID="{9E99C49A-4651-4D30-91F8-0536AACDAC01}" presName="compositeB" presStyleCnt="0"/>
      <dgm:spPr/>
    </dgm:pt>
    <dgm:pt modelId="{56DDD1F0-ECE8-4F0D-A763-B82CFB312C8E}" type="pres">
      <dgm:prSet presAssocID="{9E99C49A-4651-4D30-91F8-0536AACDAC01}" presName="textB" presStyleLbl="revTx" presStyleIdx="3" presStyleCnt="6" custScaleX="216336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B4BEF80-888D-4FAA-9CBC-3480F30AC076}" type="pres">
      <dgm:prSet presAssocID="{9E99C49A-4651-4D30-91F8-0536AACDAC01}" presName="circleB" presStyleLbl="node1" presStyleIdx="3" presStyleCnt="6"/>
      <dgm:spPr/>
    </dgm:pt>
    <dgm:pt modelId="{57BA2FBE-3B16-4051-8481-7C4DACEB4DCF}" type="pres">
      <dgm:prSet presAssocID="{9E99C49A-4651-4D30-91F8-0536AACDAC01}" presName="spaceB" presStyleCnt="0"/>
      <dgm:spPr/>
    </dgm:pt>
    <dgm:pt modelId="{4EDE0C7D-9146-4897-AC3D-D0B58721DEE9}" type="pres">
      <dgm:prSet presAssocID="{70BB316A-D723-4E5F-BC91-ABA30DB038B9}" presName="space" presStyleCnt="0"/>
      <dgm:spPr/>
    </dgm:pt>
    <dgm:pt modelId="{9D90BE3B-C924-419F-86A2-5CD6628C06F8}" type="pres">
      <dgm:prSet presAssocID="{7D87CBF7-322C-4FC9-89F0-7ED3943B8821}" presName="compositeA" presStyleCnt="0"/>
      <dgm:spPr/>
    </dgm:pt>
    <dgm:pt modelId="{811B7931-0D89-4F04-B244-2ABB3BFFA56D}" type="pres">
      <dgm:prSet presAssocID="{7D87CBF7-322C-4FC9-89F0-7ED3943B8821}" presName="textA" presStyleLbl="revTx" presStyleIdx="4" presStyleCnt="6" custScaleX="182874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A49517-D3FB-4EAE-BC32-71E230648784}" type="pres">
      <dgm:prSet presAssocID="{7D87CBF7-322C-4FC9-89F0-7ED3943B8821}" presName="circleA" presStyleLbl="node1" presStyleIdx="4" presStyleCnt="6"/>
      <dgm:spPr/>
    </dgm:pt>
    <dgm:pt modelId="{A540BA3E-A0AB-40CA-9893-439F64059451}" type="pres">
      <dgm:prSet presAssocID="{7D87CBF7-322C-4FC9-89F0-7ED3943B8821}" presName="spaceA" presStyleCnt="0"/>
      <dgm:spPr/>
    </dgm:pt>
    <dgm:pt modelId="{DAF9917F-234A-485B-AB4F-89423FB461C6}" type="pres">
      <dgm:prSet presAssocID="{86DCD9BD-4335-4B24-AE9F-D7502239023C}" presName="space" presStyleCnt="0"/>
      <dgm:spPr/>
    </dgm:pt>
    <dgm:pt modelId="{367D843E-F5FA-4C55-A1D3-5D2A8181AD39}" type="pres">
      <dgm:prSet presAssocID="{70811E9D-5552-4A04-BA10-61B26A73B73B}" presName="compositeB" presStyleCnt="0"/>
      <dgm:spPr/>
    </dgm:pt>
    <dgm:pt modelId="{E13BE445-C991-4F1E-ADC1-F41B02DA5239}" type="pres">
      <dgm:prSet presAssocID="{70811E9D-5552-4A04-BA10-61B26A73B73B}" presName="textB" presStyleLbl="revTx" presStyleIdx="5" presStyleCnt="6" custScaleX="229099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985C8C0B-6675-4054-AD7C-1BA98F3C9AC6}" type="pres">
      <dgm:prSet presAssocID="{70811E9D-5552-4A04-BA10-61B26A73B73B}" presName="circleB" presStyleLbl="node1" presStyleIdx="5" presStyleCnt="6"/>
      <dgm:spPr/>
    </dgm:pt>
    <dgm:pt modelId="{A002112E-1B24-439A-8218-F7268F30285A}" type="pres">
      <dgm:prSet presAssocID="{70811E9D-5552-4A04-BA10-61B26A73B73B}" presName="spaceB" presStyleCnt="0"/>
      <dgm:spPr/>
    </dgm:pt>
  </dgm:ptLst>
  <dgm:cxnLst>
    <dgm:cxn modelId="{59D2D874-655B-4835-BB52-7A195EAEAA47}" srcId="{4C350EB8-8AB2-4974-821D-44510960A2D9}" destId="{7D87CBF7-322C-4FC9-89F0-7ED3943B8821}" srcOrd="4" destOrd="0" parTransId="{C397F4AD-FC94-4110-A4E6-F557A1F10020}" sibTransId="{86DCD9BD-4335-4B24-AE9F-D7502239023C}"/>
    <dgm:cxn modelId="{E937F23E-6E19-41BD-A819-AC51C4A2527B}" type="presOf" srcId="{B1B848A6-3DB3-40E4-A87D-1875D85514F2}" destId="{1F9FDC3F-822B-472E-8AFF-4F47499138C4}" srcOrd="0" destOrd="0" presId="urn:microsoft.com/office/officeart/2005/8/layout/hProcess11"/>
    <dgm:cxn modelId="{5FBCB7C3-4C7E-49B3-81DE-AB885CFEA80E}" srcId="{4C350EB8-8AB2-4974-821D-44510960A2D9}" destId="{70811E9D-5552-4A04-BA10-61B26A73B73B}" srcOrd="5" destOrd="0" parTransId="{8275471E-DAD3-4C9C-9B0C-5A70DAF2121A}" sibTransId="{98CDC114-67F5-4473-B17B-B3B90DA975D6}"/>
    <dgm:cxn modelId="{DC97E799-DF99-4BA8-A75F-32117E5EB650}" srcId="{4C350EB8-8AB2-4974-821D-44510960A2D9}" destId="{9E99C49A-4651-4D30-91F8-0536AACDAC01}" srcOrd="3" destOrd="0" parTransId="{BB4B820A-7E67-4C5C-AE1E-634BC947AA17}" sibTransId="{70BB316A-D723-4E5F-BC91-ABA30DB038B9}"/>
    <dgm:cxn modelId="{21052468-1DF3-4B68-9FF9-780B83F6837F}" type="presOf" srcId="{70811E9D-5552-4A04-BA10-61B26A73B73B}" destId="{E13BE445-C991-4F1E-ADC1-F41B02DA5239}" srcOrd="0" destOrd="0" presId="urn:microsoft.com/office/officeart/2005/8/layout/hProcess11"/>
    <dgm:cxn modelId="{930770FB-CE24-48B4-BACD-F8368D7CCD4F}" srcId="{4C350EB8-8AB2-4974-821D-44510960A2D9}" destId="{85E8A9F2-A5D8-4CE0-96D3-67F73F27DCE2}" srcOrd="1" destOrd="0" parTransId="{8DDBD241-403C-47F5-A71F-83A850C172C4}" sibTransId="{354E896E-EA48-45BB-AB3C-5F4CB595BD4D}"/>
    <dgm:cxn modelId="{E1E34031-3C09-4D48-8F4C-CE07E31576E5}" type="presOf" srcId="{9E99C49A-4651-4D30-91F8-0536AACDAC01}" destId="{56DDD1F0-ECE8-4F0D-A763-B82CFB312C8E}" srcOrd="0" destOrd="0" presId="urn:microsoft.com/office/officeart/2005/8/layout/hProcess11"/>
    <dgm:cxn modelId="{6EAB15DC-3B89-43AD-8546-97C52B28F71A}" srcId="{4C350EB8-8AB2-4974-821D-44510960A2D9}" destId="{F6E8B13C-891C-4DA3-9760-497DA17766AA}" srcOrd="0" destOrd="0" parTransId="{FB52D954-00CC-465F-9D3D-4DF47D8E53FF}" sibTransId="{92A218C5-EA91-4E15-B116-9C08228F6344}"/>
    <dgm:cxn modelId="{41DFEFBB-6D2E-4CD7-97A2-EC6FAB6D93FC}" type="presOf" srcId="{4C350EB8-8AB2-4974-821D-44510960A2D9}" destId="{0D672129-A384-4D4D-B3A7-C2CA71DDEF08}" srcOrd="0" destOrd="0" presId="urn:microsoft.com/office/officeart/2005/8/layout/hProcess11"/>
    <dgm:cxn modelId="{917689B3-262B-489F-98E8-8B9874E396DA}" type="presOf" srcId="{85E8A9F2-A5D8-4CE0-96D3-67F73F27DCE2}" destId="{639B4AA0-30D4-444F-8FBE-AA0A1F681B4C}" srcOrd="0" destOrd="0" presId="urn:microsoft.com/office/officeart/2005/8/layout/hProcess11"/>
    <dgm:cxn modelId="{87C6FD4D-E85D-4332-A03D-F18961B3C0F2}" srcId="{4C350EB8-8AB2-4974-821D-44510960A2D9}" destId="{B1B848A6-3DB3-40E4-A87D-1875D85514F2}" srcOrd="2" destOrd="0" parTransId="{619CB376-D56F-4C4B-B875-22D4ABB31A42}" sibTransId="{FC5AFF18-CDA9-4725-89AD-C1CA21D34452}"/>
    <dgm:cxn modelId="{038659D1-0218-4E6E-A3B6-EF45D794C3EC}" type="presOf" srcId="{7D87CBF7-322C-4FC9-89F0-7ED3943B8821}" destId="{811B7931-0D89-4F04-B244-2ABB3BFFA56D}" srcOrd="0" destOrd="0" presId="urn:microsoft.com/office/officeart/2005/8/layout/hProcess11"/>
    <dgm:cxn modelId="{F9FE1125-2ABF-4E50-9EA0-842AD5B755B8}" type="presOf" srcId="{F6E8B13C-891C-4DA3-9760-497DA17766AA}" destId="{DCD418D4-CFD3-4753-9211-D400A3F8BEF6}" srcOrd="0" destOrd="0" presId="urn:microsoft.com/office/officeart/2005/8/layout/hProcess11"/>
    <dgm:cxn modelId="{9D80638E-C44A-4EEC-886F-D78D1589038C}" type="presParOf" srcId="{0D672129-A384-4D4D-B3A7-C2CA71DDEF08}" destId="{717AF6B3-5F0E-4718-ADAB-C295E9B7EFE9}" srcOrd="0" destOrd="0" presId="urn:microsoft.com/office/officeart/2005/8/layout/hProcess11"/>
    <dgm:cxn modelId="{6E646AE7-2B57-416D-97BA-4C7C8F7F71BB}" type="presParOf" srcId="{0D672129-A384-4D4D-B3A7-C2CA71DDEF08}" destId="{91FB6FAC-477F-459A-8309-8E5F8CB1610E}" srcOrd="1" destOrd="0" presId="urn:microsoft.com/office/officeart/2005/8/layout/hProcess11"/>
    <dgm:cxn modelId="{24C1D121-841B-4CC1-AE31-6F0A046A1850}" type="presParOf" srcId="{91FB6FAC-477F-459A-8309-8E5F8CB1610E}" destId="{794DCBAE-55F6-4DEA-8BAA-4DB7AA896FC2}" srcOrd="0" destOrd="0" presId="urn:microsoft.com/office/officeart/2005/8/layout/hProcess11"/>
    <dgm:cxn modelId="{7B36E99C-C703-4305-B8E7-EEEAD01F90F7}" type="presParOf" srcId="{794DCBAE-55F6-4DEA-8BAA-4DB7AA896FC2}" destId="{DCD418D4-CFD3-4753-9211-D400A3F8BEF6}" srcOrd="0" destOrd="0" presId="urn:microsoft.com/office/officeart/2005/8/layout/hProcess11"/>
    <dgm:cxn modelId="{38A7CFB8-01C1-451F-9FA9-85FB822E9105}" type="presParOf" srcId="{794DCBAE-55F6-4DEA-8BAA-4DB7AA896FC2}" destId="{CCB8C2F3-2D40-4CE0-B221-ABE4EFFDB8D3}" srcOrd="1" destOrd="0" presId="urn:microsoft.com/office/officeart/2005/8/layout/hProcess11"/>
    <dgm:cxn modelId="{41BF9362-C9B7-4109-AF84-7579084B1D47}" type="presParOf" srcId="{794DCBAE-55F6-4DEA-8BAA-4DB7AA896FC2}" destId="{B926F75D-89AB-4621-8379-E135F3D5E33B}" srcOrd="2" destOrd="0" presId="urn:microsoft.com/office/officeart/2005/8/layout/hProcess11"/>
    <dgm:cxn modelId="{40EDC9EA-AEA5-4CBB-912D-421AEE44F828}" type="presParOf" srcId="{91FB6FAC-477F-459A-8309-8E5F8CB1610E}" destId="{B34A2FF8-C610-40D0-AF92-2E1A20F77CD6}" srcOrd="1" destOrd="0" presId="urn:microsoft.com/office/officeart/2005/8/layout/hProcess11"/>
    <dgm:cxn modelId="{86B1976E-F4DD-45AA-AB8D-63BA164FD214}" type="presParOf" srcId="{91FB6FAC-477F-459A-8309-8E5F8CB1610E}" destId="{FF49ACD6-DDEE-4CFB-B0E5-7914D5BDB98C}" srcOrd="2" destOrd="0" presId="urn:microsoft.com/office/officeart/2005/8/layout/hProcess11"/>
    <dgm:cxn modelId="{12716AF2-42A9-4AB6-BBBB-E2784B92BC2D}" type="presParOf" srcId="{FF49ACD6-DDEE-4CFB-B0E5-7914D5BDB98C}" destId="{639B4AA0-30D4-444F-8FBE-AA0A1F681B4C}" srcOrd="0" destOrd="0" presId="urn:microsoft.com/office/officeart/2005/8/layout/hProcess11"/>
    <dgm:cxn modelId="{93B75259-120B-4D89-853B-4220F2F4354F}" type="presParOf" srcId="{FF49ACD6-DDEE-4CFB-B0E5-7914D5BDB98C}" destId="{CBC07DCF-81FC-4231-8B85-76C08226FA5C}" srcOrd="1" destOrd="0" presId="urn:microsoft.com/office/officeart/2005/8/layout/hProcess11"/>
    <dgm:cxn modelId="{7A54288D-B4B4-4013-AEEC-7910259CDC46}" type="presParOf" srcId="{FF49ACD6-DDEE-4CFB-B0E5-7914D5BDB98C}" destId="{686CB555-E1EE-468A-8644-059C67147C87}" srcOrd="2" destOrd="0" presId="urn:microsoft.com/office/officeart/2005/8/layout/hProcess11"/>
    <dgm:cxn modelId="{18DA9F34-585A-4254-AD38-BACBD5E5361E}" type="presParOf" srcId="{91FB6FAC-477F-459A-8309-8E5F8CB1610E}" destId="{163918E4-35DE-4E92-B4FB-9C0EC43CF238}" srcOrd="3" destOrd="0" presId="urn:microsoft.com/office/officeart/2005/8/layout/hProcess11"/>
    <dgm:cxn modelId="{5FEEA35F-2103-45B1-85FB-39E4305DAC5E}" type="presParOf" srcId="{91FB6FAC-477F-459A-8309-8E5F8CB1610E}" destId="{7D413C95-9C1B-4E02-ACAB-47F59E117B44}" srcOrd="4" destOrd="0" presId="urn:microsoft.com/office/officeart/2005/8/layout/hProcess11"/>
    <dgm:cxn modelId="{1494847C-0BCC-468C-A21E-BE16A75FD6AB}" type="presParOf" srcId="{7D413C95-9C1B-4E02-ACAB-47F59E117B44}" destId="{1F9FDC3F-822B-472E-8AFF-4F47499138C4}" srcOrd="0" destOrd="0" presId="urn:microsoft.com/office/officeart/2005/8/layout/hProcess11"/>
    <dgm:cxn modelId="{3B56CE29-A2F3-454A-8B32-E4593A2F9E02}" type="presParOf" srcId="{7D413C95-9C1B-4E02-ACAB-47F59E117B44}" destId="{EE4BF3FD-5F36-4CC4-989B-C148D636AC8A}" srcOrd="1" destOrd="0" presId="urn:microsoft.com/office/officeart/2005/8/layout/hProcess11"/>
    <dgm:cxn modelId="{6D309EC1-565B-4702-9FB2-3698D3990D57}" type="presParOf" srcId="{7D413C95-9C1B-4E02-ACAB-47F59E117B44}" destId="{1F96949F-FA5E-4D00-A6E6-FEA4F7F2FCC2}" srcOrd="2" destOrd="0" presId="urn:microsoft.com/office/officeart/2005/8/layout/hProcess11"/>
    <dgm:cxn modelId="{93F1BDA5-C178-45F9-91B2-9E276CC43F99}" type="presParOf" srcId="{91FB6FAC-477F-459A-8309-8E5F8CB1610E}" destId="{9B4D8876-A336-472F-AF6E-9A3D0E24BCF9}" srcOrd="5" destOrd="0" presId="urn:microsoft.com/office/officeart/2005/8/layout/hProcess11"/>
    <dgm:cxn modelId="{994B1EF9-66F4-4D8D-87F2-A12B26028D68}" type="presParOf" srcId="{91FB6FAC-477F-459A-8309-8E5F8CB1610E}" destId="{58FF2421-3106-4B41-B665-122D3065F8C4}" srcOrd="6" destOrd="0" presId="urn:microsoft.com/office/officeart/2005/8/layout/hProcess11"/>
    <dgm:cxn modelId="{E50EF9E4-EF7A-4FE2-90F3-6075C91F564B}" type="presParOf" srcId="{58FF2421-3106-4B41-B665-122D3065F8C4}" destId="{56DDD1F0-ECE8-4F0D-A763-B82CFB312C8E}" srcOrd="0" destOrd="0" presId="urn:microsoft.com/office/officeart/2005/8/layout/hProcess11"/>
    <dgm:cxn modelId="{D6D02FB2-FA85-4253-B39A-740D70240BDC}" type="presParOf" srcId="{58FF2421-3106-4B41-B665-122D3065F8C4}" destId="{4B4BEF80-888D-4FAA-9CBC-3480F30AC076}" srcOrd="1" destOrd="0" presId="urn:microsoft.com/office/officeart/2005/8/layout/hProcess11"/>
    <dgm:cxn modelId="{C2C95CE1-3769-42D8-9DA2-81832E8F2E00}" type="presParOf" srcId="{58FF2421-3106-4B41-B665-122D3065F8C4}" destId="{57BA2FBE-3B16-4051-8481-7C4DACEB4DCF}" srcOrd="2" destOrd="0" presId="urn:microsoft.com/office/officeart/2005/8/layout/hProcess11"/>
    <dgm:cxn modelId="{DBCA65C0-8846-4815-B043-EE0D73D9363A}" type="presParOf" srcId="{91FB6FAC-477F-459A-8309-8E5F8CB1610E}" destId="{4EDE0C7D-9146-4897-AC3D-D0B58721DEE9}" srcOrd="7" destOrd="0" presId="urn:microsoft.com/office/officeart/2005/8/layout/hProcess11"/>
    <dgm:cxn modelId="{E01CDFF6-4B24-4731-B2D3-D6C27B0371E2}" type="presParOf" srcId="{91FB6FAC-477F-459A-8309-8E5F8CB1610E}" destId="{9D90BE3B-C924-419F-86A2-5CD6628C06F8}" srcOrd="8" destOrd="0" presId="urn:microsoft.com/office/officeart/2005/8/layout/hProcess11"/>
    <dgm:cxn modelId="{93407260-65B4-45CD-BA9C-4C8778550E23}" type="presParOf" srcId="{9D90BE3B-C924-419F-86A2-5CD6628C06F8}" destId="{811B7931-0D89-4F04-B244-2ABB3BFFA56D}" srcOrd="0" destOrd="0" presId="urn:microsoft.com/office/officeart/2005/8/layout/hProcess11"/>
    <dgm:cxn modelId="{ED51BD6A-E3F7-46D2-8E73-B4905148F23B}" type="presParOf" srcId="{9D90BE3B-C924-419F-86A2-5CD6628C06F8}" destId="{C0A49517-D3FB-4EAE-BC32-71E230648784}" srcOrd="1" destOrd="0" presId="urn:microsoft.com/office/officeart/2005/8/layout/hProcess11"/>
    <dgm:cxn modelId="{D9B12A2E-766A-42F2-8097-E9FF6B3B258C}" type="presParOf" srcId="{9D90BE3B-C924-419F-86A2-5CD6628C06F8}" destId="{A540BA3E-A0AB-40CA-9893-439F64059451}" srcOrd="2" destOrd="0" presId="urn:microsoft.com/office/officeart/2005/8/layout/hProcess11"/>
    <dgm:cxn modelId="{98AA671D-EEFD-44F3-AAF8-4880358FE9ED}" type="presParOf" srcId="{91FB6FAC-477F-459A-8309-8E5F8CB1610E}" destId="{DAF9917F-234A-485B-AB4F-89423FB461C6}" srcOrd="9" destOrd="0" presId="urn:microsoft.com/office/officeart/2005/8/layout/hProcess11"/>
    <dgm:cxn modelId="{147326C2-E54E-4E54-81DC-E4A799526130}" type="presParOf" srcId="{91FB6FAC-477F-459A-8309-8E5F8CB1610E}" destId="{367D843E-F5FA-4C55-A1D3-5D2A8181AD39}" srcOrd="10" destOrd="0" presId="urn:microsoft.com/office/officeart/2005/8/layout/hProcess11"/>
    <dgm:cxn modelId="{F5671198-5886-419A-829E-28DF7627629F}" type="presParOf" srcId="{367D843E-F5FA-4C55-A1D3-5D2A8181AD39}" destId="{E13BE445-C991-4F1E-ADC1-F41B02DA5239}" srcOrd="0" destOrd="0" presId="urn:microsoft.com/office/officeart/2005/8/layout/hProcess11"/>
    <dgm:cxn modelId="{2ED2C654-2B8C-4106-BD00-57EABBC27290}" type="presParOf" srcId="{367D843E-F5FA-4C55-A1D3-5D2A8181AD39}" destId="{985C8C0B-6675-4054-AD7C-1BA98F3C9AC6}" srcOrd="1" destOrd="0" presId="urn:microsoft.com/office/officeart/2005/8/layout/hProcess11"/>
    <dgm:cxn modelId="{5FD8D019-1EEC-40C5-B224-162B065E6D00}" type="presParOf" srcId="{367D843E-F5FA-4C55-A1D3-5D2A8181AD39}" destId="{A002112E-1B24-439A-8218-F7268F30285A}" srcOrd="2" destOrd="0" presId="urn:microsoft.com/office/officeart/2005/8/layout/hProcess1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1BCAF93-9BB8-483E-A7F1-C8483A3E4D3F}" type="doc">
      <dgm:prSet loTypeId="urn:microsoft.com/office/officeart/2005/8/layout/list1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GB"/>
        </a:p>
      </dgm:t>
    </dgm:pt>
    <dgm:pt modelId="{24867B79-A566-4AD5-AAEF-F719A4C30C13}">
      <dgm:prSet phldrT="[Text]" custT="1"/>
      <dgm:spPr/>
      <dgm:t>
        <a:bodyPr/>
        <a:lstStyle/>
        <a:p>
          <a:r>
            <a:rPr lang="en-GB" sz="2200" dirty="0"/>
            <a:t>Levels of awareness and concern about welfare reform</a:t>
          </a:r>
        </a:p>
      </dgm:t>
    </dgm:pt>
    <dgm:pt modelId="{8645223A-1498-405A-B606-8A53E3A8F9F6}" type="parTrans" cxnId="{6353173C-8DC2-44B1-8C6C-1C857D327B89}">
      <dgm:prSet/>
      <dgm:spPr/>
      <dgm:t>
        <a:bodyPr/>
        <a:lstStyle/>
        <a:p>
          <a:endParaRPr lang="en-GB"/>
        </a:p>
      </dgm:t>
    </dgm:pt>
    <dgm:pt modelId="{6C0C4F87-9430-4D23-AE65-0FBE198704D6}" type="sibTrans" cxnId="{6353173C-8DC2-44B1-8C6C-1C857D327B89}">
      <dgm:prSet/>
      <dgm:spPr/>
      <dgm:t>
        <a:bodyPr/>
        <a:lstStyle/>
        <a:p>
          <a:endParaRPr lang="en-GB"/>
        </a:p>
      </dgm:t>
    </dgm:pt>
    <dgm:pt modelId="{F13B22C6-C97F-4208-8416-828A270EE775}">
      <dgm:prSet custT="1"/>
      <dgm:spPr/>
      <dgm:t>
        <a:bodyPr/>
        <a:lstStyle/>
        <a:p>
          <a:r>
            <a:rPr lang="en-GB" sz="2200" dirty="0"/>
            <a:t>Direct impact of benefit changes and awareness of welfare supplementary payments</a:t>
          </a:r>
        </a:p>
      </dgm:t>
    </dgm:pt>
    <dgm:pt modelId="{9AE5B553-2590-444D-804B-4E78D7D10D07}" type="parTrans" cxnId="{6E44DC3C-5B81-4B58-BC30-31DB60B63306}">
      <dgm:prSet/>
      <dgm:spPr/>
      <dgm:t>
        <a:bodyPr/>
        <a:lstStyle/>
        <a:p>
          <a:endParaRPr lang="en-GB"/>
        </a:p>
      </dgm:t>
    </dgm:pt>
    <dgm:pt modelId="{75518F37-86B2-44EB-96DC-CEAD9888A15E}" type="sibTrans" cxnId="{6E44DC3C-5B81-4B58-BC30-31DB60B63306}">
      <dgm:prSet/>
      <dgm:spPr/>
      <dgm:t>
        <a:bodyPr/>
        <a:lstStyle/>
        <a:p>
          <a:endParaRPr lang="en-GB"/>
        </a:p>
      </dgm:t>
    </dgm:pt>
    <dgm:pt modelId="{E7B4E07F-0893-411B-A48F-22A413FF5AF3}">
      <dgm:prSet custT="1"/>
      <dgm:spPr/>
      <dgm:t>
        <a:bodyPr/>
        <a:lstStyle/>
        <a:p>
          <a:r>
            <a:rPr lang="en-GB" sz="2200" dirty="0"/>
            <a:t>Sources of advice and assistance on welfare reform </a:t>
          </a:r>
        </a:p>
      </dgm:t>
    </dgm:pt>
    <dgm:pt modelId="{256169F7-4E04-445A-9ADB-C27E353CE512}" type="parTrans" cxnId="{A0AC98D4-6828-4ECB-B66A-D28B70251E41}">
      <dgm:prSet/>
      <dgm:spPr/>
      <dgm:t>
        <a:bodyPr/>
        <a:lstStyle/>
        <a:p>
          <a:endParaRPr lang="en-GB"/>
        </a:p>
      </dgm:t>
    </dgm:pt>
    <dgm:pt modelId="{E68B3454-93E7-4D3F-8FE1-4167943C2158}" type="sibTrans" cxnId="{A0AC98D4-6828-4ECB-B66A-D28B70251E41}">
      <dgm:prSet/>
      <dgm:spPr/>
      <dgm:t>
        <a:bodyPr/>
        <a:lstStyle/>
        <a:p>
          <a:endParaRPr lang="en-GB"/>
        </a:p>
      </dgm:t>
    </dgm:pt>
    <dgm:pt modelId="{87ED35BC-B8EB-4356-B5CC-A5BBEA3537D5}">
      <dgm:prSet custT="1"/>
      <dgm:spPr/>
      <dgm:t>
        <a:bodyPr/>
        <a:lstStyle/>
        <a:p>
          <a:r>
            <a:rPr lang="en-GB" sz="2200" dirty="0"/>
            <a:t>Household expenditure and experiences of budgeting and financial management</a:t>
          </a:r>
        </a:p>
      </dgm:t>
    </dgm:pt>
    <dgm:pt modelId="{6DECAFB9-1492-4693-BC80-443852A2E3C4}" type="parTrans" cxnId="{139F94BE-5BEE-474A-8237-EF487201A15F}">
      <dgm:prSet/>
      <dgm:spPr/>
      <dgm:t>
        <a:bodyPr/>
        <a:lstStyle/>
        <a:p>
          <a:endParaRPr lang="en-GB"/>
        </a:p>
      </dgm:t>
    </dgm:pt>
    <dgm:pt modelId="{5018BB7B-93C0-450A-A230-8298F1D7A4EC}" type="sibTrans" cxnId="{139F94BE-5BEE-474A-8237-EF487201A15F}">
      <dgm:prSet/>
      <dgm:spPr/>
      <dgm:t>
        <a:bodyPr/>
        <a:lstStyle/>
        <a:p>
          <a:endParaRPr lang="en-GB"/>
        </a:p>
      </dgm:t>
    </dgm:pt>
    <dgm:pt modelId="{C607676C-9E78-4932-B575-94A40D78886B}" type="pres">
      <dgm:prSet presAssocID="{A1BCAF93-9BB8-483E-A7F1-C8483A3E4D3F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45E8CD40-7D09-4ADD-8646-3B7464DB1E8F}" type="pres">
      <dgm:prSet presAssocID="{24867B79-A566-4AD5-AAEF-F719A4C30C13}" presName="parentLin" presStyleCnt="0"/>
      <dgm:spPr/>
    </dgm:pt>
    <dgm:pt modelId="{F8D887C4-3DE4-4E83-B7A9-AA32068A415D}" type="pres">
      <dgm:prSet presAssocID="{24867B79-A566-4AD5-AAEF-F719A4C30C13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D96226E1-26D1-41B9-99D3-72A4A313BAAE}" type="pres">
      <dgm:prSet presAssocID="{24867B79-A566-4AD5-AAEF-F719A4C30C13}" presName="parentText" presStyleLbl="node1" presStyleIdx="0" presStyleCnt="4" custScaleX="116049" custScaleY="170425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0DBE8A1-9035-445A-8DEF-8DE3027AD406}" type="pres">
      <dgm:prSet presAssocID="{24867B79-A566-4AD5-AAEF-F719A4C30C13}" presName="negativeSpace" presStyleCnt="0"/>
      <dgm:spPr/>
    </dgm:pt>
    <dgm:pt modelId="{62B7EB4F-07E0-458D-AA00-9CF8C9CB199B}" type="pres">
      <dgm:prSet presAssocID="{24867B79-A566-4AD5-AAEF-F719A4C30C13}" presName="childText" presStyleLbl="conFgAcc1" presStyleIdx="0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</dgm:pt>
    <dgm:pt modelId="{2DE49220-7866-4DDC-BF55-E191F08E5F63}" type="pres">
      <dgm:prSet presAssocID="{6C0C4F87-9430-4D23-AE65-0FBE198704D6}" presName="spaceBetweenRectangles" presStyleCnt="0"/>
      <dgm:spPr/>
    </dgm:pt>
    <dgm:pt modelId="{96C42871-6550-42A1-9C03-BC2BD03B1F42}" type="pres">
      <dgm:prSet presAssocID="{F13B22C6-C97F-4208-8416-828A270EE775}" presName="parentLin" presStyleCnt="0"/>
      <dgm:spPr/>
    </dgm:pt>
    <dgm:pt modelId="{52FD296E-8D97-4578-B6FD-246642497E3A}" type="pres">
      <dgm:prSet presAssocID="{F13B22C6-C97F-4208-8416-828A270EE775}" presName="parentLeftMargin" presStyleLbl="node1" presStyleIdx="0" presStyleCnt="4"/>
      <dgm:spPr/>
      <dgm:t>
        <a:bodyPr/>
        <a:lstStyle/>
        <a:p>
          <a:endParaRPr lang="en-US"/>
        </a:p>
      </dgm:t>
    </dgm:pt>
    <dgm:pt modelId="{3F3518A9-DDDA-4ADF-8C43-EEF484B83119}" type="pres">
      <dgm:prSet presAssocID="{F13B22C6-C97F-4208-8416-828A270EE775}" presName="parentText" presStyleLbl="node1" presStyleIdx="1" presStyleCnt="4" custScaleX="116049" custScaleY="17182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D0AB4906-71D6-4270-849E-E81C059018F0}" type="pres">
      <dgm:prSet presAssocID="{F13B22C6-C97F-4208-8416-828A270EE775}" presName="negativeSpace" presStyleCnt="0"/>
      <dgm:spPr/>
    </dgm:pt>
    <dgm:pt modelId="{8FF0165E-02FB-4161-9A2D-55238E14F1A6}" type="pres">
      <dgm:prSet presAssocID="{F13B22C6-C97F-4208-8416-828A270EE775}" presName="childText" presStyleLbl="conFgAcc1" presStyleIdx="1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</dgm:pt>
    <dgm:pt modelId="{039E8FDD-8D49-4418-BDC9-1E135A6B383E}" type="pres">
      <dgm:prSet presAssocID="{75518F37-86B2-44EB-96DC-CEAD9888A15E}" presName="spaceBetweenRectangles" presStyleCnt="0"/>
      <dgm:spPr/>
    </dgm:pt>
    <dgm:pt modelId="{53B1A4D7-A2CB-45AD-B289-5ECCEED64FE5}" type="pres">
      <dgm:prSet presAssocID="{87ED35BC-B8EB-4356-B5CC-A5BBEA3537D5}" presName="parentLin" presStyleCnt="0"/>
      <dgm:spPr/>
    </dgm:pt>
    <dgm:pt modelId="{04F639A1-127C-4768-814B-2383441983EE}" type="pres">
      <dgm:prSet presAssocID="{87ED35BC-B8EB-4356-B5CC-A5BBEA3537D5}" presName="parentLeftMargin" presStyleLbl="node1" presStyleIdx="1" presStyleCnt="4"/>
      <dgm:spPr/>
      <dgm:t>
        <a:bodyPr/>
        <a:lstStyle/>
        <a:p>
          <a:endParaRPr lang="en-US"/>
        </a:p>
      </dgm:t>
    </dgm:pt>
    <dgm:pt modelId="{5DE4B0AD-D98C-408D-8C96-036BA9291CD3}" type="pres">
      <dgm:prSet presAssocID="{87ED35BC-B8EB-4356-B5CC-A5BBEA3537D5}" presName="parentText" presStyleLbl="node1" presStyleIdx="2" presStyleCnt="4" custScaleX="116049" custScaleY="171822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368F35B2-EF1C-47CF-9D75-11F3FF04D0F5}" type="pres">
      <dgm:prSet presAssocID="{87ED35BC-B8EB-4356-B5CC-A5BBEA3537D5}" presName="negativeSpace" presStyleCnt="0"/>
      <dgm:spPr/>
    </dgm:pt>
    <dgm:pt modelId="{2AB9C348-C9DF-47B1-A1FA-1C6978FEEAD1}" type="pres">
      <dgm:prSet presAssocID="{87ED35BC-B8EB-4356-B5CC-A5BBEA3537D5}" presName="childText" presStyleLbl="conFgAcc1" presStyleIdx="2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</dgm:pt>
    <dgm:pt modelId="{11D77D2A-BD4D-4956-97D4-7643D7CA88F3}" type="pres">
      <dgm:prSet presAssocID="{5018BB7B-93C0-450A-A230-8298F1D7A4EC}" presName="spaceBetweenRectangles" presStyleCnt="0"/>
      <dgm:spPr/>
    </dgm:pt>
    <dgm:pt modelId="{79142C90-CA20-4E1E-9A05-34830EA836FD}" type="pres">
      <dgm:prSet presAssocID="{E7B4E07F-0893-411B-A48F-22A413FF5AF3}" presName="parentLin" presStyleCnt="0"/>
      <dgm:spPr/>
    </dgm:pt>
    <dgm:pt modelId="{CD93D2D1-FB99-44BC-9607-3A80541B59A1}" type="pres">
      <dgm:prSet presAssocID="{E7B4E07F-0893-411B-A48F-22A413FF5AF3}" presName="parentLeftMargin" presStyleLbl="node1" presStyleIdx="2" presStyleCnt="4"/>
      <dgm:spPr/>
      <dgm:t>
        <a:bodyPr/>
        <a:lstStyle/>
        <a:p>
          <a:endParaRPr lang="en-US"/>
        </a:p>
      </dgm:t>
    </dgm:pt>
    <dgm:pt modelId="{E6344D43-3E08-4F75-8C0B-A98D71D43C2B}" type="pres">
      <dgm:prSet presAssocID="{E7B4E07F-0893-411B-A48F-22A413FF5AF3}" presName="parentText" presStyleLbl="node1" presStyleIdx="3" presStyleCnt="4" custScaleX="116049" custScaleY="15406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00EFFC5-777D-4902-972D-BD41F2D4DC66}" type="pres">
      <dgm:prSet presAssocID="{E7B4E07F-0893-411B-A48F-22A413FF5AF3}" presName="negativeSpace" presStyleCnt="0"/>
      <dgm:spPr/>
    </dgm:pt>
    <dgm:pt modelId="{2A39FD60-799C-44DE-8198-BFA4748971A0}" type="pres">
      <dgm:prSet presAssocID="{E7B4E07F-0893-411B-A48F-22A413FF5AF3}" presName="childText" presStyleLbl="conFgAcc1" presStyleIdx="3" presStyleCnt="4">
        <dgm:presLayoutVars>
          <dgm:bulletEnabled val="1"/>
        </dgm:presLayoutVars>
      </dgm:prSet>
      <dgm:spPr>
        <a:solidFill>
          <a:schemeClr val="bg2">
            <a:alpha val="90000"/>
          </a:schemeClr>
        </a:solidFill>
      </dgm:spPr>
    </dgm:pt>
  </dgm:ptLst>
  <dgm:cxnLst>
    <dgm:cxn modelId="{6E44DC3C-5B81-4B58-BC30-31DB60B63306}" srcId="{A1BCAF93-9BB8-483E-A7F1-C8483A3E4D3F}" destId="{F13B22C6-C97F-4208-8416-828A270EE775}" srcOrd="1" destOrd="0" parTransId="{9AE5B553-2590-444D-804B-4E78D7D10D07}" sibTransId="{75518F37-86B2-44EB-96DC-CEAD9888A15E}"/>
    <dgm:cxn modelId="{A0AC98D4-6828-4ECB-B66A-D28B70251E41}" srcId="{A1BCAF93-9BB8-483E-A7F1-C8483A3E4D3F}" destId="{E7B4E07F-0893-411B-A48F-22A413FF5AF3}" srcOrd="3" destOrd="0" parTransId="{256169F7-4E04-445A-9ADB-C27E353CE512}" sibTransId="{E68B3454-93E7-4D3F-8FE1-4167943C2158}"/>
    <dgm:cxn modelId="{CF52B94C-7F19-4638-9C54-05110FC2FD55}" type="presOf" srcId="{A1BCAF93-9BB8-483E-A7F1-C8483A3E4D3F}" destId="{C607676C-9E78-4932-B575-94A40D78886B}" srcOrd="0" destOrd="0" presId="urn:microsoft.com/office/officeart/2005/8/layout/list1"/>
    <dgm:cxn modelId="{AB95E92F-42A2-494D-B399-10E0FC4AAF87}" type="presOf" srcId="{24867B79-A566-4AD5-AAEF-F719A4C30C13}" destId="{D96226E1-26D1-41B9-99D3-72A4A313BAAE}" srcOrd="1" destOrd="0" presId="urn:microsoft.com/office/officeart/2005/8/layout/list1"/>
    <dgm:cxn modelId="{71CF6900-ADB3-43F2-ABA5-5982821CCFC5}" type="presOf" srcId="{24867B79-A566-4AD5-AAEF-F719A4C30C13}" destId="{F8D887C4-3DE4-4E83-B7A9-AA32068A415D}" srcOrd="0" destOrd="0" presId="urn:microsoft.com/office/officeart/2005/8/layout/list1"/>
    <dgm:cxn modelId="{7341ED7E-5207-4091-B71E-4FE05D5D2659}" type="presOf" srcId="{E7B4E07F-0893-411B-A48F-22A413FF5AF3}" destId="{CD93D2D1-FB99-44BC-9607-3A80541B59A1}" srcOrd="0" destOrd="0" presId="urn:microsoft.com/office/officeart/2005/8/layout/list1"/>
    <dgm:cxn modelId="{210C2DCB-7EF8-4B3D-B9B3-EDA936F3122B}" type="presOf" srcId="{87ED35BC-B8EB-4356-B5CC-A5BBEA3537D5}" destId="{5DE4B0AD-D98C-408D-8C96-036BA9291CD3}" srcOrd="1" destOrd="0" presId="urn:microsoft.com/office/officeart/2005/8/layout/list1"/>
    <dgm:cxn modelId="{7B137406-A1CC-42BE-8873-B40701BABDB2}" type="presOf" srcId="{87ED35BC-B8EB-4356-B5CC-A5BBEA3537D5}" destId="{04F639A1-127C-4768-814B-2383441983EE}" srcOrd="0" destOrd="0" presId="urn:microsoft.com/office/officeart/2005/8/layout/list1"/>
    <dgm:cxn modelId="{6353173C-8DC2-44B1-8C6C-1C857D327B89}" srcId="{A1BCAF93-9BB8-483E-A7F1-C8483A3E4D3F}" destId="{24867B79-A566-4AD5-AAEF-F719A4C30C13}" srcOrd="0" destOrd="0" parTransId="{8645223A-1498-405A-B606-8A53E3A8F9F6}" sibTransId="{6C0C4F87-9430-4D23-AE65-0FBE198704D6}"/>
    <dgm:cxn modelId="{10707D06-369B-450A-B7CE-817047D69D52}" type="presOf" srcId="{F13B22C6-C97F-4208-8416-828A270EE775}" destId="{3F3518A9-DDDA-4ADF-8C43-EEF484B83119}" srcOrd="1" destOrd="0" presId="urn:microsoft.com/office/officeart/2005/8/layout/list1"/>
    <dgm:cxn modelId="{139F94BE-5BEE-474A-8237-EF487201A15F}" srcId="{A1BCAF93-9BB8-483E-A7F1-C8483A3E4D3F}" destId="{87ED35BC-B8EB-4356-B5CC-A5BBEA3537D5}" srcOrd="2" destOrd="0" parTransId="{6DECAFB9-1492-4693-BC80-443852A2E3C4}" sibTransId="{5018BB7B-93C0-450A-A230-8298F1D7A4EC}"/>
    <dgm:cxn modelId="{4FF2A6A5-5C73-43E9-ACC3-BF84C71F6220}" type="presOf" srcId="{F13B22C6-C97F-4208-8416-828A270EE775}" destId="{52FD296E-8D97-4578-B6FD-246642497E3A}" srcOrd="0" destOrd="0" presId="urn:microsoft.com/office/officeart/2005/8/layout/list1"/>
    <dgm:cxn modelId="{087D0F16-D4DA-4253-BD1D-111C92984A85}" type="presOf" srcId="{E7B4E07F-0893-411B-A48F-22A413FF5AF3}" destId="{E6344D43-3E08-4F75-8C0B-A98D71D43C2B}" srcOrd="1" destOrd="0" presId="urn:microsoft.com/office/officeart/2005/8/layout/list1"/>
    <dgm:cxn modelId="{0A6964F5-0C79-431F-820C-A48945A135A5}" type="presParOf" srcId="{C607676C-9E78-4932-B575-94A40D78886B}" destId="{45E8CD40-7D09-4ADD-8646-3B7464DB1E8F}" srcOrd="0" destOrd="0" presId="urn:microsoft.com/office/officeart/2005/8/layout/list1"/>
    <dgm:cxn modelId="{9222992A-1CAD-4ADD-8006-B4CE1B34D360}" type="presParOf" srcId="{45E8CD40-7D09-4ADD-8646-3B7464DB1E8F}" destId="{F8D887C4-3DE4-4E83-B7A9-AA32068A415D}" srcOrd="0" destOrd="0" presId="urn:microsoft.com/office/officeart/2005/8/layout/list1"/>
    <dgm:cxn modelId="{7B62F996-09CA-46A8-A9AD-42C9E4DB177E}" type="presParOf" srcId="{45E8CD40-7D09-4ADD-8646-3B7464DB1E8F}" destId="{D96226E1-26D1-41B9-99D3-72A4A313BAAE}" srcOrd="1" destOrd="0" presId="urn:microsoft.com/office/officeart/2005/8/layout/list1"/>
    <dgm:cxn modelId="{2BE5EDA6-E88A-4465-8853-DFEB8BCF8665}" type="presParOf" srcId="{C607676C-9E78-4932-B575-94A40D78886B}" destId="{30DBE8A1-9035-445A-8DEF-8DE3027AD406}" srcOrd="1" destOrd="0" presId="urn:microsoft.com/office/officeart/2005/8/layout/list1"/>
    <dgm:cxn modelId="{34C12C62-D4F5-4B9E-A448-6D37DB46FE5C}" type="presParOf" srcId="{C607676C-9E78-4932-B575-94A40D78886B}" destId="{62B7EB4F-07E0-458D-AA00-9CF8C9CB199B}" srcOrd="2" destOrd="0" presId="urn:microsoft.com/office/officeart/2005/8/layout/list1"/>
    <dgm:cxn modelId="{0B3CA38C-169B-4FBA-BDA4-3FA73F10EEB8}" type="presParOf" srcId="{C607676C-9E78-4932-B575-94A40D78886B}" destId="{2DE49220-7866-4DDC-BF55-E191F08E5F63}" srcOrd="3" destOrd="0" presId="urn:microsoft.com/office/officeart/2005/8/layout/list1"/>
    <dgm:cxn modelId="{EC8723CE-DAA1-480D-9E87-2130F2DAD5B3}" type="presParOf" srcId="{C607676C-9E78-4932-B575-94A40D78886B}" destId="{96C42871-6550-42A1-9C03-BC2BD03B1F42}" srcOrd="4" destOrd="0" presId="urn:microsoft.com/office/officeart/2005/8/layout/list1"/>
    <dgm:cxn modelId="{7E0E48CB-D99A-4758-AC2B-1BD457CF77AD}" type="presParOf" srcId="{96C42871-6550-42A1-9C03-BC2BD03B1F42}" destId="{52FD296E-8D97-4578-B6FD-246642497E3A}" srcOrd="0" destOrd="0" presId="urn:microsoft.com/office/officeart/2005/8/layout/list1"/>
    <dgm:cxn modelId="{063E1188-C2AF-4B5A-B4D4-3D17195B570A}" type="presParOf" srcId="{96C42871-6550-42A1-9C03-BC2BD03B1F42}" destId="{3F3518A9-DDDA-4ADF-8C43-EEF484B83119}" srcOrd="1" destOrd="0" presId="urn:microsoft.com/office/officeart/2005/8/layout/list1"/>
    <dgm:cxn modelId="{3D5553C1-966E-4028-A0BD-77A90CB6CF57}" type="presParOf" srcId="{C607676C-9E78-4932-B575-94A40D78886B}" destId="{D0AB4906-71D6-4270-849E-E81C059018F0}" srcOrd="5" destOrd="0" presId="urn:microsoft.com/office/officeart/2005/8/layout/list1"/>
    <dgm:cxn modelId="{5A16D146-E282-4FF2-8D38-53E595D398BC}" type="presParOf" srcId="{C607676C-9E78-4932-B575-94A40D78886B}" destId="{8FF0165E-02FB-4161-9A2D-55238E14F1A6}" srcOrd="6" destOrd="0" presId="urn:microsoft.com/office/officeart/2005/8/layout/list1"/>
    <dgm:cxn modelId="{99ECB7E4-A217-43A9-9380-0C70CEFF458B}" type="presParOf" srcId="{C607676C-9E78-4932-B575-94A40D78886B}" destId="{039E8FDD-8D49-4418-BDC9-1E135A6B383E}" srcOrd="7" destOrd="0" presId="urn:microsoft.com/office/officeart/2005/8/layout/list1"/>
    <dgm:cxn modelId="{A78FD102-3299-4AE0-9755-111C5E396F48}" type="presParOf" srcId="{C607676C-9E78-4932-B575-94A40D78886B}" destId="{53B1A4D7-A2CB-45AD-B289-5ECCEED64FE5}" srcOrd="8" destOrd="0" presId="urn:microsoft.com/office/officeart/2005/8/layout/list1"/>
    <dgm:cxn modelId="{219124D0-2185-4E1E-BB98-FC200229623F}" type="presParOf" srcId="{53B1A4D7-A2CB-45AD-B289-5ECCEED64FE5}" destId="{04F639A1-127C-4768-814B-2383441983EE}" srcOrd="0" destOrd="0" presId="urn:microsoft.com/office/officeart/2005/8/layout/list1"/>
    <dgm:cxn modelId="{7D7609E2-92A1-4F25-A51F-D74B3E86E4A5}" type="presParOf" srcId="{53B1A4D7-A2CB-45AD-B289-5ECCEED64FE5}" destId="{5DE4B0AD-D98C-408D-8C96-036BA9291CD3}" srcOrd="1" destOrd="0" presId="urn:microsoft.com/office/officeart/2005/8/layout/list1"/>
    <dgm:cxn modelId="{F418FA6C-4C5C-4056-8DDE-70EBF2D45FC6}" type="presParOf" srcId="{C607676C-9E78-4932-B575-94A40D78886B}" destId="{368F35B2-EF1C-47CF-9D75-11F3FF04D0F5}" srcOrd="9" destOrd="0" presId="urn:microsoft.com/office/officeart/2005/8/layout/list1"/>
    <dgm:cxn modelId="{17F8B76B-6671-4BFF-A057-01C394C472F4}" type="presParOf" srcId="{C607676C-9E78-4932-B575-94A40D78886B}" destId="{2AB9C348-C9DF-47B1-A1FA-1C6978FEEAD1}" srcOrd="10" destOrd="0" presId="urn:microsoft.com/office/officeart/2005/8/layout/list1"/>
    <dgm:cxn modelId="{4A8E023B-08A3-472C-AA3F-9DE1DABA2277}" type="presParOf" srcId="{C607676C-9E78-4932-B575-94A40D78886B}" destId="{11D77D2A-BD4D-4956-97D4-7643D7CA88F3}" srcOrd="11" destOrd="0" presId="urn:microsoft.com/office/officeart/2005/8/layout/list1"/>
    <dgm:cxn modelId="{306A4804-5372-41CC-AAA3-B85AEF19BBB0}" type="presParOf" srcId="{C607676C-9E78-4932-B575-94A40D78886B}" destId="{79142C90-CA20-4E1E-9A05-34830EA836FD}" srcOrd="12" destOrd="0" presId="urn:microsoft.com/office/officeart/2005/8/layout/list1"/>
    <dgm:cxn modelId="{9514173F-EE17-4B91-9DDF-21871989FAEF}" type="presParOf" srcId="{79142C90-CA20-4E1E-9A05-34830EA836FD}" destId="{CD93D2D1-FB99-44BC-9607-3A80541B59A1}" srcOrd="0" destOrd="0" presId="urn:microsoft.com/office/officeart/2005/8/layout/list1"/>
    <dgm:cxn modelId="{87AA6B02-7125-49F6-9137-4AD672E7C0D2}" type="presParOf" srcId="{79142C90-CA20-4E1E-9A05-34830EA836FD}" destId="{E6344D43-3E08-4F75-8C0B-A98D71D43C2B}" srcOrd="1" destOrd="0" presId="urn:microsoft.com/office/officeart/2005/8/layout/list1"/>
    <dgm:cxn modelId="{246EDA19-9D1A-4420-BB66-658238C95BDA}" type="presParOf" srcId="{C607676C-9E78-4932-B575-94A40D78886B}" destId="{C00EFFC5-777D-4902-972D-BD41F2D4DC66}" srcOrd="13" destOrd="0" presId="urn:microsoft.com/office/officeart/2005/8/layout/list1"/>
    <dgm:cxn modelId="{A0FE456D-9907-41C2-9C6B-877CA6C88938}" type="presParOf" srcId="{C607676C-9E78-4932-B575-94A40D78886B}" destId="{2A39FD60-799C-44DE-8198-BFA4748971A0}" srcOrd="14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262770B-81DE-094D-8C26-A6487C8E8582}">
      <dsp:nvSpPr>
        <dsp:cNvPr id="0" name=""/>
        <dsp:cNvSpPr/>
      </dsp:nvSpPr>
      <dsp:spPr>
        <a:xfrm>
          <a:off x="3735564" y="776016"/>
          <a:ext cx="597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272" y="45720"/>
              </a:lnTo>
            </a:path>
          </a:pathLst>
        </a:custGeom>
        <a:noFill/>
        <a:ln w="444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4018503" y="818597"/>
        <a:ext cx="31393" cy="6278"/>
      </dsp:txXfrm>
    </dsp:sp>
    <dsp:sp modelId="{285AF5AE-C7DF-AD49-A5FA-59B768637B04}">
      <dsp:nvSpPr>
        <dsp:cNvPr id="0" name=""/>
        <dsp:cNvSpPr/>
      </dsp:nvSpPr>
      <dsp:spPr>
        <a:xfrm>
          <a:off x="1007484" y="2772"/>
          <a:ext cx="2729880" cy="1637928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Identify</a:t>
          </a:r>
        </a:p>
      </dsp:txBody>
      <dsp:txXfrm>
        <a:off x="1087441" y="82729"/>
        <a:ext cx="2569966" cy="1478014"/>
      </dsp:txXfrm>
    </dsp:sp>
    <dsp:sp modelId="{BD7B34AD-4D64-EC49-98CD-60BB1A6ABB1B}">
      <dsp:nvSpPr>
        <dsp:cNvPr id="0" name=""/>
        <dsp:cNvSpPr/>
      </dsp:nvSpPr>
      <dsp:spPr>
        <a:xfrm>
          <a:off x="2372424" y="1638900"/>
          <a:ext cx="3357752" cy="597272"/>
        </a:xfrm>
        <a:custGeom>
          <a:avLst/>
          <a:gdLst/>
          <a:ahLst/>
          <a:cxnLst/>
          <a:rect l="0" t="0" r="0" b="0"/>
          <a:pathLst>
            <a:path>
              <a:moveTo>
                <a:pt x="3357752" y="0"/>
              </a:moveTo>
              <a:lnTo>
                <a:pt x="3357752" y="315736"/>
              </a:lnTo>
              <a:lnTo>
                <a:pt x="0" y="315736"/>
              </a:lnTo>
              <a:lnTo>
                <a:pt x="0" y="597272"/>
              </a:lnTo>
            </a:path>
          </a:pathLst>
        </a:custGeom>
        <a:noFill/>
        <a:ln w="444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3965901" y="1934397"/>
        <a:ext cx="170797" cy="6278"/>
      </dsp:txXfrm>
    </dsp:sp>
    <dsp:sp modelId="{86EEB2CF-8F80-6B47-BFE2-F15F24E67C9F}">
      <dsp:nvSpPr>
        <dsp:cNvPr id="0" name=""/>
        <dsp:cNvSpPr/>
      </dsp:nvSpPr>
      <dsp:spPr>
        <a:xfrm>
          <a:off x="4365236" y="2772"/>
          <a:ext cx="2729880" cy="1637928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Design</a:t>
          </a:r>
        </a:p>
      </dsp:txBody>
      <dsp:txXfrm>
        <a:off x="4445193" y="82729"/>
        <a:ext cx="2569966" cy="1478014"/>
      </dsp:txXfrm>
    </dsp:sp>
    <dsp:sp modelId="{E2809EE3-FC6A-0045-81D3-B810A5F5F767}">
      <dsp:nvSpPr>
        <dsp:cNvPr id="0" name=""/>
        <dsp:cNvSpPr/>
      </dsp:nvSpPr>
      <dsp:spPr>
        <a:xfrm>
          <a:off x="3735564" y="3041817"/>
          <a:ext cx="597272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597272" y="45720"/>
              </a:lnTo>
            </a:path>
          </a:pathLst>
        </a:custGeom>
        <a:noFill/>
        <a:ln w="44450" cap="flat" cmpd="sng" algn="ctr">
          <a:solidFill>
            <a:schemeClr val="tx1"/>
          </a:solidFill>
          <a:prstDash val="solid"/>
          <a:round/>
          <a:headEnd type="none" w="med" len="med"/>
          <a:tailEnd type="arrow" w="med" len="me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sz="2400" kern="1200" dirty="0"/>
        </a:p>
      </dsp:txBody>
      <dsp:txXfrm>
        <a:off x="4018503" y="3084397"/>
        <a:ext cx="31393" cy="6278"/>
      </dsp:txXfrm>
    </dsp:sp>
    <dsp:sp modelId="{5E7FCAB1-DEDD-2C41-94E0-6C9AA459D674}">
      <dsp:nvSpPr>
        <dsp:cNvPr id="0" name=""/>
        <dsp:cNvSpPr/>
      </dsp:nvSpPr>
      <dsp:spPr>
        <a:xfrm>
          <a:off x="1007484" y="2268573"/>
          <a:ext cx="2729880" cy="1637928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Insights</a:t>
          </a:r>
        </a:p>
      </dsp:txBody>
      <dsp:txXfrm>
        <a:off x="1087441" y="2348530"/>
        <a:ext cx="2569966" cy="1478014"/>
      </dsp:txXfrm>
    </dsp:sp>
    <dsp:sp modelId="{F9CED3AC-B355-B94E-B57C-DC9336A50158}">
      <dsp:nvSpPr>
        <dsp:cNvPr id="0" name=""/>
        <dsp:cNvSpPr/>
      </dsp:nvSpPr>
      <dsp:spPr>
        <a:xfrm>
          <a:off x="4365236" y="2268573"/>
          <a:ext cx="2729880" cy="1637928"/>
        </a:xfrm>
        <a:prstGeom prst="roundRect">
          <a:avLst/>
        </a:prstGeom>
        <a:solidFill>
          <a:schemeClr val="bg2">
            <a:lumMod val="40000"/>
            <a:lumOff val="60000"/>
          </a:schemeClr>
        </a:solid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800" b="1" kern="1200" dirty="0"/>
            <a:t>Action</a:t>
          </a:r>
        </a:p>
      </dsp:txBody>
      <dsp:txXfrm>
        <a:off x="4445193" y="2348530"/>
        <a:ext cx="2569966" cy="147801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3">
  <dgm:title val=""/>
  <dgm:desc val=""/>
  <dgm:catLst>
    <dgm:cat type="process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bkpt" val="endCnv"/>
        </dgm:alg>
      </dgm:if>
      <dgm:else name="Name3">
        <dgm:alg type="snake">
          <dgm:param type="grDir" val="tR"/>
          <dgm:param type="flowDir" val="row"/>
          <dgm:param type="contDir" val="same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23"/>
      <dgm:constr type="sp" refType="w" refFor="ch" refForName="sibTrans" op="equ"/>
      <dgm:constr type="userB" for="des" forName="connectorText" refType="sp"/>
      <dgm:constr type="primFontSz" for="ch" ptType="node" op="equ" val="65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h" refType="w" fact="0.6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choose name="Name4">
            <dgm:if name="Name5" axis="self" func="var" arg="dir" op="equ" val="norm">
              <dgm:alg type="conn">
                <dgm:param type="connRout" val="bend"/>
                <dgm:param type="dim" val="1D"/>
                <dgm:param type="begPts" val="midR bCtr"/>
                <dgm:param type="endPts" val="midL tCtr"/>
              </dgm:alg>
            </dgm:if>
            <dgm:else name="Name6">
              <dgm:alg type="conn">
                <dgm:param type="connRout" val="bend"/>
                <dgm:param type="dim" val="1D"/>
                <dgm:param type="begPts" val="midL bCtr"/>
                <dgm:param type="endPts" val="midR tCt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 val="-0.05"/>
            <dgm:constr type="endPad" val="0.9"/>
            <dgm:constr type="userA" for="ch" ref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userA"/>
              <dgm:constr type="userB"/>
              <dgm:constr type="w" refType="userA" fact="0.05"/>
              <dgm:constr type="h" refType="userB" fact="0.01"/>
              <dgm:constr type="lMarg" val="1"/>
              <dgm:constr type="rMarg" val="1"/>
              <dgm:constr type="tMarg"/>
              <dgm:constr type="bMarg"/>
            </dgm:constrLst>
            <dgm:ruleLst>
              <dgm:rule type="w" val="NaN" fact="0.6" max="NaN"/>
              <dgm:rule type="h" val="NaN" fact="0.6" max="NaN"/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Process11">
  <dgm:title val=""/>
  <dgm:desc val=""/>
  <dgm:catLst>
    <dgm:cat type="process" pri="8000"/>
    <dgm:cat type="convert" pri="1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l" for="ch" forName="arrow"/>
          <dgm:constr type="w" for="ch" forName="points" refType="w" fact="0.9"/>
          <dgm:constr type="h" for="ch" forName="points" refType="h"/>
          <dgm:constr type="t" for="ch" forName="points"/>
          <dgm:constr type="l" for="ch" forName="points"/>
        </dgm:constrLst>
      </dgm:if>
      <dgm:else name="Name3">
        <dgm:constrLst>
          <dgm:constr type="w" for="ch" forName="arrow" refType="w"/>
          <dgm:constr type="h" for="ch" forName="arrow" refType="h" fact="0.4"/>
          <dgm:constr type="ctrY" for="ch" forName="arrow" refType="h" fact="0.5"/>
          <dgm:constr type="r" for="ch" forName="arrow" refType="w"/>
          <dgm:constr type="w" for="ch" forName="points" refType="w" fact="0.9"/>
          <dgm:constr type="h" for="ch" forName="points" refType="h"/>
          <dgm:constr type="t" for="ch" forName="points"/>
          <dgm:constr type="r" for="ch" forName="points" refType="w"/>
        </dgm:constrLst>
      </dgm:else>
    </dgm:choose>
    <dgm:ruleLst/>
    <dgm:layoutNode name="arrow" styleLbl="bgShp">
      <dgm:alg type="sp"/>
      <dgm:choose name="Name4">
        <dgm:if name="Name5" func="var" arg="dir" op="equ" val="norm">
          <dgm:shape xmlns:r="http://schemas.openxmlformats.org/officeDocument/2006/relationships" type="notchedRightArrow" r:blip="">
            <dgm:adjLst/>
          </dgm:shape>
        </dgm:if>
        <dgm:else name="Name6">
          <dgm:shape xmlns:r="http://schemas.openxmlformats.org/officeDocument/2006/relationships" rot="180" type="notchedRightArrow" r:blip="">
            <dgm:adjLst/>
          </dgm:shape>
        </dgm:else>
      </dgm:choose>
      <dgm:presOf/>
      <dgm:constrLst/>
      <dgm:ruleLst/>
    </dgm:layoutNode>
    <dgm:layoutNode name="points">
      <dgm:choose name="Name7">
        <dgm:if name="Name8" func="var" arg="dir" op="equ" val="norm">
          <dgm:alg type="lin">
            <dgm:param type="linDir" val="fromL"/>
          </dgm:alg>
        </dgm:if>
        <dgm:else name="Name9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ompositeA" refType="w"/>
        <dgm:constr type="h" for="ch" forName="compositeA" refType="h"/>
        <dgm:constr type="w" for="ch" forName="compositeB" refType="w" refFor="ch" refForName="compositeA" op="equ"/>
        <dgm:constr type="h" for="ch" forName="compositeB" refType="h" refFor="ch" refForName="compositeA" op="equ"/>
        <dgm:constr type="primFontSz" for="des" ptType="node" op="equ" val="65"/>
        <dgm:constr type="w" for="ch" forName="space" refType="w" refFor="ch" refForName="compositeA" op="equ" fact="0.05"/>
      </dgm:constrLst>
      <dgm:ruleLst/>
      <dgm:forEach name="Name10" axis="ch" ptType="node">
        <dgm:choose name="Name11">
          <dgm:if name="Name12" axis="self" ptType="node" func="posOdd" op="equ" val="1">
            <dgm:layoutNode name="compositeA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A" refType="w"/>
                <dgm:constr type="h" for="ch" forName="textA" refType="h" fact="0.4"/>
                <dgm:constr type="t" for="ch" forName="textA"/>
                <dgm:constr type="l" for="ch" forName="textA"/>
                <dgm:constr type="h" for="ch" forName="circleA" refType="h" fact="0.1"/>
                <dgm:constr type="h" for="ch" forName="circleA" refType="w" op="lte"/>
                <dgm:constr type="w" for="ch" forName="circleA" refType="h" refFor="ch" refForName="circleA" op="equ"/>
                <dgm:constr type="ctrY" for="ch" forName="circleA" refType="h" fact="0.5"/>
                <dgm:constr type="ctrX" for="ch" forName="circleA" refType="w" refFor="ch" refForName="textA" fact="0.5"/>
                <dgm:constr type="w" for="ch" forName="spaceA" refType="w"/>
                <dgm:constr type="h" for="ch" forName="spaceA" refType="h" fact="0.4"/>
                <dgm:constr type="b" for="ch" forName="spaceA" refType="h"/>
                <dgm:constr type="l" for="ch" forName="spaceA"/>
              </dgm:constrLst>
              <dgm:ruleLst/>
              <dgm:layoutNode name="textA" styleLbl="revTx">
                <dgm:varLst>
                  <dgm:bulletEnabled val="1"/>
                </dgm:varLst>
                <dgm:alg type="tx">
                  <dgm:param type="txAnchorVert" val="b"/>
                  <dgm:param type="txAnchorVertCh" val="b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A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A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if>
          <dgm:else name="Name13">
            <dgm:layoutNode name="compositeB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textB" refType="w"/>
                <dgm:constr type="h" for="ch" forName="textB" refType="h" fact="0.4"/>
                <dgm:constr type="b" for="ch" forName="textB" refType="h"/>
                <dgm:constr type="l" for="ch" forName="textB"/>
                <dgm:constr type="h" for="ch" forName="circleB" refType="h" fact="0.1"/>
                <dgm:constr type="w" for="ch" forName="circleB" refType="h" refFor="ch" refForName="circleB" op="equ"/>
                <dgm:constr type="h" for="ch" forName="circleB" refType="w" op="lte"/>
                <dgm:constr type="ctrY" for="ch" forName="circleB" refType="h" fact="0.5"/>
                <dgm:constr type="ctrX" for="ch" forName="circleB" refType="w" refFor="ch" refForName="textB" fact="0.5"/>
                <dgm:constr type="w" for="ch" forName="spaceB" refType="w"/>
                <dgm:constr type="h" for="ch" forName="spaceB" refType="h" fact="0.4"/>
                <dgm:constr type="t" for="ch" forName="spaceB"/>
                <dgm:constr type="l" for="ch" forName="spaceB"/>
              </dgm:constrLst>
              <dgm:ruleLst/>
              <dgm:layoutNode name="textB" styleLbl="revTx">
                <dgm:varLst>
                  <dgm:bulletEnabled val="1"/>
                </dgm:varLst>
                <dgm:alg type="tx">
                  <dgm:param type="txAnchorVert" val="t"/>
                  <dgm:param type="txAnchorVertCh" val="t"/>
                  <dgm:param type="txAnchorHorzCh" val="ctr"/>
                </dgm:alg>
                <dgm:shape xmlns:r="http://schemas.openxmlformats.org/officeDocument/2006/relationships" type="rect" r:blip="">
                  <dgm:adjLst/>
                </dgm:shape>
                <dgm:presOf axis="desOrSelf" ptType="node"/>
                <dgm:constrLst/>
                <dgm:ruleLst>
                  <dgm:rule type="primFontSz" val="5" fact="NaN" max="NaN"/>
                </dgm:ruleLst>
              </dgm:layoutNode>
              <dgm:layoutNode name="circleB">
                <dgm:alg type="sp"/>
                <dgm:shape xmlns:r="http://schemas.openxmlformats.org/officeDocument/2006/relationships" type="ellipse" r:blip="">
                  <dgm:adjLst/>
                </dgm:shape>
                <dgm:presOf/>
                <dgm:constrLst/>
                <dgm:ruleLst/>
              </dgm:layoutNode>
              <dgm:layoutNode name="spaceB">
                <dgm:alg type="sp"/>
                <dgm:shape xmlns:r="http://schemas.openxmlformats.org/officeDocument/2006/relationships" r:blip="">
                  <dgm:adjLst/>
                </dgm:shape>
                <dgm:presOf/>
                <dgm:constrLst/>
                <dgm:ruleLst/>
              </dgm:layoutNode>
            </dgm:layoutNode>
          </dgm:else>
        </dgm:choose>
        <dgm:forEach name="Name14" axis="followSib" ptType="sibTrans" cnt="1">
          <dgm:layoutNode name="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</cdr:x>
      <cdr:y>0.5523</cdr:y>
    </cdr:from>
    <cdr:to>
      <cdr:x>1</cdr:x>
      <cdr:y>0.5523</cdr:y>
    </cdr:to>
    <cdr:cxnSp macro="">
      <cdr:nvCxnSpPr>
        <cdr:cNvPr id="3" name="Straight Connector 2">
          <a:extLst xmlns:a="http://schemas.openxmlformats.org/drawingml/2006/main">
            <a:ext uri="{FF2B5EF4-FFF2-40B4-BE49-F238E27FC236}">
              <a16:creationId xmlns:a16="http://schemas.microsoft.com/office/drawing/2014/main" xmlns="" id="{310B526A-D071-4A48-BCAD-EE148D376EE7}"/>
            </a:ext>
          </a:extLst>
        </cdr:cNvPr>
        <cdr:cNvCxnSpPr/>
      </cdr:nvCxnSpPr>
      <cdr:spPr>
        <a:xfrm xmlns:a="http://schemas.openxmlformats.org/drawingml/2006/main" flipH="1">
          <a:off x="0" y="1733446"/>
          <a:ext cx="5726272" cy="0"/>
        </a:xfrm>
        <a:prstGeom xmlns:a="http://schemas.openxmlformats.org/drawingml/2006/main" prst="line">
          <a:avLst/>
        </a:prstGeom>
        <a:ln xmlns:a="http://schemas.openxmlformats.org/drawingml/2006/main" w="25400"/>
      </cdr:spPr>
      <cdr:style>
        <a:lnRef xmlns:a="http://schemas.openxmlformats.org/drawingml/2006/main" idx="2">
          <a:schemeClr val="accent1"/>
        </a:lnRef>
        <a:fillRef xmlns:a="http://schemas.openxmlformats.org/drawingml/2006/main" idx="0">
          <a:schemeClr val="accent1"/>
        </a:fillRef>
        <a:effectRef xmlns:a="http://schemas.openxmlformats.org/drawingml/2006/main" idx="1">
          <a:schemeClr val="accent1"/>
        </a:effectRef>
        <a:fontRef xmlns:a="http://schemas.openxmlformats.org/drawingml/2006/main" idx="minor">
          <a:schemeClr val="tx1"/>
        </a:fontRef>
      </cdr:style>
    </cdr:cxn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78132" y="0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/>
          <a:lstStyle>
            <a:lvl1pPr algn="r">
              <a:defRPr sz="1200"/>
            </a:lvl1pPr>
          </a:lstStyle>
          <a:p>
            <a:fld id="{D0BF81C6-E52A-3E46-AC26-F5B76435796B}" type="datetimeFigureOut">
              <a:rPr lang="en-US" smtClean="0"/>
              <a:pPr/>
              <a:t>26/11/2018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78132" y="8842029"/>
            <a:ext cx="3043343" cy="465455"/>
          </a:xfrm>
          <a:prstGeom prst="rect">
            <a:avLst/>
          </a:prstGeom>
        </p:spPr>
        <p:txBody>
          <a:bodyPr vert="horz" lIns="93324" tIns="46662" rIns="93324" bIns="46662" rtlCol="0" anchor="b"/>
          <a:lstStyle>
            <a:lvl1pPr algn="r">
              <a:defRPr sz="1200"/>
            </a:lvl1pPr>
          </a:lstStyle>
          <a:p>
            <a:fld id="{602D5BF3-6C6F-B94E-B61A-F044CB098AB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029813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8275" y="0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C585409-7D39-48C2-A1EE-01CF2651CEFA}" type="datetimeFigureOut">
              <a:rPr lang="en-GB" smtClean="0"/>
              <a:pPr/>
              <a:t>26/11/2018</a:t>
            </a:fld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84275" y="698500"/>
            <a:ext cx="4654550" cy="3490913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675" y="4421188"/>
            <a:ext cx="5619750" cy="418941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8275" y="8842375"/>
            <a:ext cx="3043238" cy="46513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619329-835E-4F4B-B12E-EBBCFE9C07C2}" type="slidenum">
              <a:rPr lang="en-GB" smtClean="0"/>
              <a:pPr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809654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8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1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2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2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2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2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6.xml"/></Relationships>
</file>

<file path=ppt/notesSlides/_rels/notesSlide2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9.xml"/></Relationships>
</file>

<file path=ppt/notesSlides/_rels/notesSlide2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2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_rels/notesSlide2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2.xml"/></Relationships>
</file>

<file path=ppt/notesSlides/_rels/notesSlide2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3.xml"/></Relationships>
</file>

<file path=ppt/notesSlides/_rels/notesSlide2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3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6.xml"/></Relationships>
</file>

<file path=ppt/notesSlides/_rels/notesSlide3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7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Historic and political context – political</a:t>
            </a:r>
            <a:r>
              <a:rPr lang="en-GB" baseline="0" dirty="0"/>
              <a:t> parties had using council housing powers to gain political and electoral advantage. Inadequacy in housing provision and unfair methods of allocation – first general cause of civil disturbance (</a:t>
            </a:r>
            <a:r>
              <a:rPr lang="en-GB" baseline="0" dirty="0" err="1"/>
              <a:t>pg</a:t>
            </a:r>
            <a:r>
              <a:rPr lang="en-GB" baseline="0" dirty="0"/>
              <a:t> 35) </a:t>
            </a:r>
          </a:p>
          <a:p>
            <a:r>
              <a:rPr lang="en-GB" baseline="0" dirty="0"/>
              <a:t>61 local authorities, 3 development commissions and NI Housing Trust into one central housing authority – owned and managed 155,000 dwellings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B64B5-6229-459B-9ABA-70FB3DE395BA}" type="slidenum">
              <a:rPr lang="en-GB" smtClean="0"/>
              <a:pPr/>
              <a:t>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5477034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dirty="0"/>
              <a:t>Local Housing Allowance (LHA) are set based on size criteria and area (BRMA)</a:t>
            </a:r>
          </a:p>
          <a:p>
            <a:r>
              <a:rPr lang="en-GB" dirty="0"/>
              <a:t>LHA 2008 – 50</a:t>
            </a:r>
            <a:r>
              <a:rPr lang="en-GB" baseline="30000" dirty="0"/>
              <a:t>th</a:t>
            </a:r>
            <a:r>
              <a:rPr lang="en-GB" dirty="0"/>
              <a:t> percentile of market rents</a:t>
            </a:r>
          </a:p>
          <a:p>
            <a:r>
              <a:rPr lang="en-GB" dirty="0"/>
              <a:t>LHA 2011 – 30</a:t>
            </a:r>
            <a:r>
              <a:rPr lang="en-GB" baseline="30000" dirty="0"/>
              <a:t>th</a:t>
            </a:r>
            <a:r>
              <a:rPr lang="en-GB" dirty="0"/>
              <a:t> percentile of market rents</a:t>
            </a:r>
          </a:p>
          <a:p>
            <a:r>
              <a:rPr lang="en-GB" dirty="0"/>
              <a:t>LHA 2012 – shared rate for single, living alone up to the age of 35</a:t>
            </a:r>
          </a:p>
          <a:p>
            <a:r>
              <a:rPr lang="en-GB" dirty="0"/>
              <a:t>LHA 2015 – rates capped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19 LHA have increased</a:t>
            </a:r>
            <a:r>
              <a:rPr lang="en-GB" baseline="0" dirty="0"/>
              <a:t> 3% from 2015 with additional </a:t>
            </a:r>
            <a:r>
              <a:rPr lang="en-GB" baseline="0" dirty="0" err="1"/>
              <a:t>govt</a:t>
            </a:r>
            <a:r>
              <a:rPr lang="en-GB" baseline="0" dirty="0"/>
              <a:t> funding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21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63439101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Sam from Belfast 23 single, living alone</a:t>
            </a:r>
          </a:p>
          <a:p>
            <a:r>
              <a:rPr lang="en-GB" dirty="0"/>
              <a:t>Average rent £653 (£150.69 per week)</a:t>
            </a:r>
          </a:p>
          <a:p>
            <a:r>
              <a:rPr lang="en-GB" dirty="0"/>
              <a:t>Entitled to shared accommodation rate £42.15 per week</a:t>
            </a:r>
          </a:p>
          <a:p>
            <a:r>
              <a:rPr lang="en-GB" dirty="0"/>
              <a:t>HB/UC pay £182.65 and Sam pays £470.35 per month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22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3903546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MARCH 2018 SHBE</a:t>
            </a:r>
          </a:p>
          <a:p>
            <a:r>
              <a:rPr lang="en-GB" dirty="0"/>
              <a:t>Over 1/3</a:t>
            </a:r>
            <a:r>
              <a:rPr lang="en-GB" baseline="0" dirty="0"/>
              <a:t> of all HB applicants are in PRS</a:t>
            </a:r>
            <a:endParaRPr lang="en-GB" dirty="0"/>
          </a:p>
          <a:p>
            <a:r>
              <a:rPr lang="en-GB" dirty="0"/>
              <a:t>1 %</a:t>
            </a:r>
            <a:r>
              <a:rPr lang="en-GB" baseline="0" dirty="0"/>
              <a:t> unknown</a:t>
            </a:r>
            <a:endParaRPr lang="en-GB" dirty="0"/>
          </a:p>
          <a:p>
            <a:r>
              <a:rPr lang="en-GB" dirty="0"/>
              <a:t>1 quarter (26%)</a:t>
            </a:r>
            <a:r>
              <a:rPr lang="en-GB" baseline="0" dirty="0"/>
              <a:t> </a:t>
            </a:r>
            <a:r>
              <a:rPr lang="en-GB" dirty="0"/>
              <a:t>without bedroom</a:t>
            </a:r>
            <a:r>
              <a:rPr lang="en-GB" baseline="0" dirty="0"/>
              <a:t> size criteria – this is legacy cases?</a:t>
            </a:r>
          </a:p>
          <a:p>
            <a:r>
              <a:rPr lang="en-GB" baseline="0" dirty="0"/>
              <a:t>74% with bedroom size criteria</a:t>
            </a:r>
          </a:p>
          <a:p>
            <a:endParaRPr lang="en-GB" baseline="0" dirty="0"/>
          </a:p>
          <a:p>
            <a:r>
              <a:rPr lang="en-GB" baseline="0" dirty="0"/>
              <a:t>REPRESENTS HALF OF PRS SECTOR!</a:t>
            </a:r>
          </a:p>
          <a:p>
            <a:r>
              <a:rPr lang="en-GB" baseline="0" dirty="0"/>
              <a:t>REPRESENTS ABOUT 4 OUT OF 5 IN SOCIAL SECTOR </a:t>
            </a:r>
          </a:p>
          <a:p>
            <a:endParaRPr lang="en-GB" baseline="0" dirty="0"/>
          </a:p>
          <a:p>
            <a:r>
              <a:rPr lang="en-GB" baseline="0" dirty="0"/>
              <a:t>5% no bedroom tax criteria in PRS</a:t>
            </a:r>
          </a:p>
          <a:p>
            <a:r>
              <a:rPr lang="en-GB" baseline="0" dirty="0"/>
              <a:t>10% in PRS not working age (65 onwards) WITH bedroom size criteria compared to 0% in social sector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23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82516059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86% singles (with dependents or not)</a:t>
            </a:r>
          </a:p>
          <a:p>
            <a:r>
              <a:rPr lang="en-GB" dirty="0"/>
              <a:t>54% of all HB</a:t>
            </a:r>
            <a:r>
              <a:rPr lang="en-GB" baseline="0" dirty="0"/>
              <a:t> with 0 dependents (whether in a couple or single)</a:t>
            </a:r>
            <a:endParaRPr lang="en-GB" dirty="0"/>
          </a:p>
          <a:p>
            <a:endParaRPr lang="en-GB" dirty="0"/>
          </a:p>
          <a:p>
            <a:r>
              <a:rPr lang="en-GB" dirty="0"/>
              <a:t>Household type</a:t>
            </a:r>
            <a:r>
              <a:rPr lang="en-GB" baseline="0" dirty="0"/>
              <a:t> </a:t>
            </a:r>
            <a:endParaRPr lang="en-GB" dirty="0"/>
          </a:p>
          <a:p>
            <a:r>
              <a:rPr lang="en-GB" dirty="0"/>
              <a:t>Single Compared</a:t>
            </a:r>
            <a:r>
              <a:rPr lang="en-GB" baseline="0" dirty="0"/>
              <a:t> to 54% single social</a:t>
            </a:r>
          </a:p>
          <a:p>
            <a:r>
              <a:rPr lang="en-GB" baseline="0" dirty="0"/>
              <a:t>Dependents Compared to 34% single dependents in social</a:t>
            </a:r>
          </a:p>
          <a:p>
            <a:r>
              <a:rPr lang="en-GB" baseline="0" dirty="0"/>
              <a:t>Age Compared to 26% in social housing </a:t>
            </a:r>
          </a:p>
          <a:p>
            <a:endParaRPr lang="en-GB" baseline="0" dirty="0"/>
          </a:p>
          <a:p>
            <a:r>
              <a:rPr lang="en-GB" baseline="0" dirty="0"/>
              <a:t>SHORTFALL Compared to 11% NIHE, 49% HA</a:t>
            </a:r>
          </a:p>
          <a:p>
            <a:r>
              <a:rPr lang="en-GB" baseline="0" dirty="0"/>
              <a:t>Attitudes to social welfare and reform NISRA -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Only 15% were aware that Discretionary Support could provide financial help for people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with low incomes in times of crisis.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MORE WOMEN IMPACTED BY BEDROOM SIZE CRITERIA for both PRS and social (59% and 63%) 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24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820364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25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013293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dirty="0"/>
              <a:t>Affordability</a:t>
            </a:r>
            <a:r>
              <a:rPr lang="en-GB" b="1" baseline="0" dirty="0"/>
              <a:t> important part of the Survey </a:t>
            </a:r>
            <a:endParaRPr lang="en-GB" b="1" dirty="0"/>
          </a:p>
          <a:p>
            <a:endParaRPr lang="en-GB" b="1" dirty="0"/>
          </a:p>
          <a:p>
            <a:r>
              <a:rPr lang="en-GB" b="1" dirty="0"/>
              <a:t>% upfront cost </a:t>
            </a:r>
          </a:p>
          <a:p>
            <a:r>
              <a:rPr lang="en-GB" b="0" dirty="0"/>
              <a:t>Upfront</a:t>
            </a:r>
            <a:r>
              <a:rPr lang="en-GB" b="0" baseline="0" dirty="0"/>
              <a:t> costs are an important part of affordability within PRS </a:t>
            </a:r>
          </a:p>
          <a:p>
            <a:r>
              <a:rPr lang="en-GB" b="0" baseline="0" dirty="0"/>
              <a:t>Upfront costs refer here to rent in advance and/or deposit </a:t>
            </a:r>
          </a:p>
          <a:p>
            <a:r>
              <a:rPr lang="en-GB" b="0" baseline="0" dirty="0"/>
              <a:t>77% paid an upfront cost, increased from 70% in 2012</a:t>
            </a:r>
          </a:p>
          <a:p>
            <a:r>
              <a:rPr lang="en-GB" b="1" dirty="0"/>
              <a:t> </a:t>
            </a:r>
          </a:p>
          <a:p>
            <a:r>
              <a:rPr lang="en-GB" b="1" dirty="0"/>
              <a:t>Upfront cost £ </a:t>
            </a:r>
          </a:p>
          <a:p>
            <a:r>
              <a:rPr lang="en-GB" b="0" dirty="0"/>
              <a:t>£794</a:t>
            </a:r>
          </a:p>
          <a:p>
            <a:endParaRPr lang="en-GB" b="1" dirty="0"/>
          </a:p>
          <a:p>
            <a:r>
              <a:rPr lang="en-GB" b="1" dirty="0"/>
              <a:t>Housing Benefit </a:t>
            </a:r>
          </a:p>
          <a:p>
            <a:r>
              <a:rPr lang="en-GB" b="0" dirty="0"/>
              <a:t>79%</a:t>
            </a:r>
            <a:r>
              <a:rPr lang="en-GB" b="0" baseline="0" dirty="0"/>
              <a:t> of people who were receiving HB paid an upfront cost </a:t>
            </a:r>
          </a:p>
          <a:p>
            <a:endParaRPr lang="en-GB" b="1" baseline="0" dirty="0"/>
          </a:p>
          <a:p>
            <a:r>
              <a:rPr lang="en-GB" b="1" baseline="0" dirty="0"/>
              <a:t>Affordability </a:t>
            </a:r>
          </a:p>
          <a:p>
            <a:r>
              <a:rPr lang="en-GB" b="0" baseline="0" dirty="0"/>
              <a:t>Roughly equal proportions of people found it easy or difficult to afford</a:t>
            </a:r>
          </a:p>
          <a:p>
            <a:r>
              <a:rPr lang="en-GB" b="0" baseline="0" dirty="0"/>
              <a:t>One in three people said they had received help to pay their upfront cost – the main source family/friends</a:t>
            </a:r>
          </a:p>
          <a:p>
            <a:r>
              <a:rPr lang="en-GB" b="0" baseline="0" dirty="0"/>
              <a:t>Very few people had paid additional upfront costs - such as background checks, letting agent fees, fuel provided by landlord/agent  </a:t>
            </a:r>
          </a:p>
          <a:p>
            <a:r>
              <a:rPr lang="en-GB" b="0" baseline="0" dirty="0"/>
              <a:t>Only one in five had moved into a property that was fully furnished  </a:t>
            </a:r>
          </a:p>
          <a:p>
            <a:r>
              <a:rPr lang="en-GB" b="0" baseline="0" dirty="0"/>
              <a:t>Help out there – rent/deposit guarantee schemes – 85% not aware of these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Upfront cost could be barrier to access PRS – people who don’t have the money at disadvantage (characteristics of these people). Housing vulnerable people/low incomes/discharge homeless duty. Welfare changes on way too.   </a:t>
            </a:r>
          </a:p>
          <a:p>
            <a:endParaRPr lang="en-GB" b="1" baseline="0" dirty="0"/>
          </a:p>
          <a:p>
            <a:r>
              <a:rPr lang="en-GB" b="1" baseline="0" dirty="0"/>
              <a:t>What is Rent deposit/guarantee schemes </a:t>
            </a:r>
          </a:p>
          <a:p>
            <a:pPr fontAlgn="base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 operates varies from one scheme to another.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Most schemes have a list of landlords with available properties</a:t>
            </a:r>
          </a:p>
          <a:p>
            <a:pPr fontAlgn="base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Some schemes in NI operate by giving your landlord a guarantee.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 schemes may allow you to pay the deposit over the course of your tenancy </a:t>
            </a:r>
            <a:r>
              <a:rPr lang="en-GB" sz="1200" b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SmartmoveNI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is the only agency offering any kind of deposit scheme in Northern Ireland. They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may agree to pay the deposit for you and allow you to pay it back over a period of time</a:t>
            </a:r>
            <a:r>
              <a:rPr lang="en-GB" sz="120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– conditions</a:t>
            </a:r>
          </a:p>
          <a:p>
            <a:pPr fontAlgn="base"/>
            <a:endParaRPr lang="en-GB" sz="120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fontAlgn="base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pPr fontAlgn="base"/>
            <a:r>
              <a:rPr lang="en-GB" sz="120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7E8A0-78F3-44D7-81AC-8E5CA2E3CDF8}" type="slidenum">
              <a:rPr lang="en-GB" smtClean="0"/>
              <a:t>27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4474132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baseline="0" dirty="0"/>
              <a:t>Housing Benefit</a:t>
            </a:r>
          </a:p>
          <a:p>
            <a:r>
              <a:rPr lang="en-GB" b="0" baseline="0" dirty="0"/>
              <a:t>Affordability is crucial to sustaining the PRS – HB an important part of this</a:t>
            </a:r>
          </a:p>
          <a:p>
            <a:r>
              <a:rPr lang="en-GB" b="0" baseline="0" dirty="0"/>
              <a:t>3 out of 5 were in receipt of HB – similar proportion in 2012</a:t>
            </a:r>
          </a:p>
          <a:p>
            <a:r>
              <a:rPr lang="en-GB" b="0" baseline="0" dirty="0"/>
              <a:t>For comparative purposes – looked at HB data and HCS data – 50% private tenants receive HB – indicator of effect of welfare changes </a:t>
            </a:r>
          </a:p>
          <a:p>
            <a:endParaRPr lang="en-GB" b="1" dirty="0"/>
          </a:p>
          <a:p>
            <a:r>
              <a:rPr lang="en-GB" b="1" dirty="0"/>
              <a:t>Average weekly rent </a:t>
            </a:r>
          </a:p>
          <a:p>
            <a:r>
              <a:rPr lang="en-GB" b="0" dirty="0"/>
              <a:t>£106</a:t>
            </a:r>
            <a:r>
              <a:rPr lang="en-GB" b="0" baseline="0" dirty="0"/>
              <a:t> – increased from £99 in 2012 </a:t>
            </a:r>
          </a:p>
          <a:p>
            <a:r>
              <a:rPr lang="en-GB" b="0" baseline="0" dirty="0"/>
              <a:t>UU carry out the RPI index on our behalf – looks at rents in NI over time and cut by variables, including LGD </a:t>
            </a:r>
          </a:p>
          <a:p>
            <a:endParaRPr lang="en-GB" b="0" baseline="0" dirty="0"/>
          </a:p>
          <a:p>
            <a:r>
              <a:rPr lang="en-GB" b="1" baseline="0" dirty="0"/>
              <a:t>Responsible </a:t>
            </a:r>
          </a:p>
          <a:p>
            <a:r>
              <a:rPr lang="en-GB" b="0" baseline="0" dirty="0"/>
              <a:t>While 59% received HB, overall 88% were responsible for paying all, or part, of their rental charge</a:t>
            </a:r>
          </a:p>
          <a:p>
            <a:r>
              <a:rPr lang="en-GB" b="0" baseline="0" dirty="0"/>
              <a:t>HB not covering rents, even when entitled to HB </a:t>
            </a:r>
          </a:p>
          <a:p>
            <a:endParaRPr lang="en-GB" b="0" baseline="0" dirty="0"/>
          </a:p>
          <a:p>
            <a:r>
              <a:rPr lang="en-GB" b="1" baseline="0" dirty="0"/>
              <a:t>Affordability </a:t>
            </a:r>
          </a:p>
          <a:p>
            <a:r>
              <a:rPr lang="en-GB" b="0" baseline="0" dirty="0"/>
              <a:t>Afford – Easy: 65%  Difficult 34%</a:t>
            </a:r>
          </a:p>
          <a:p>
            <a:r>
              <a:rPr lang="en-GB" b="0" baseline="0" dirty="0"/>
              <a:t>92% said they had been up-to-date with their rent in the last 12 months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Only those who received HB and the HB did not cover all the rent were asked (smaller numbers) – 57% not aware of DHP </a:t>
            </a:r>
          </a:p>
          <a:p>
            <a:endParaRPr lang="en-GB" b="0" baseline="0" dirty="0"/>
          </a:p>
          <a:p>
            <a:r>
              <a:rPr lang="en-GB" b="0" baseline="0" dirty="0"/>
              <a:t>As said, affordability crucial to sustaining the sector - also been highlighted as one of the key challenges facing the sector - welfare changes key part of this</a:t>
            </a:r>
          </a:p>
          <a:p>
            <a:endParaRPr lang="en-GB" b="0" baseline="0" dirty="0"/>
          </a:p>
          <a:p>
            <a:r>
              <a:rPr lang="en-GB" b="0" baseline="0" dirty="0"/>
              <a:t>LHA rates have been frozen at the 2015/16 rates for four years from April 2016</a:t>
            </a:r>
          </a:p>
          <a:p>
            <a:r>
              <a:rPr lang="en-GB" b="0" baseline="0" dirty="0"/>
              <a:t>Proposal to apply LHA rates to social – pockets NI affected - welcome that it was scraped in Nov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Research carried out by CIH in 2016 revealed 80% of LHA rates had already fallen below the 30% threshold, partly result of rates capped in recent years</a:t>
            </a:r>
          </a:p>
          <a:p>
            <a:r>
              <a:rPr lang="en-GB" b="0" baseline="0" dirty="0"/>
              <a:t>More households liable to pay shortfall/greater shorter  </a:t>
            </a:r>
          </a:p>
          <a:p>
            <a:r>
              <a:rPr lang="en-GB" b="0" baseline="0" dirty="0"/>
              <a:t>Inability to meet shortfall potential for arrears, possible eviction and homelessness – Welfare Reform exacerbate issues facing tenants (supply also) 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Supply side – vital meeting housing need. Negative equity amongst accidental landlords and increases in interest rates could drive up rents</a:t>
            </a:r>
          </a:p>
          <a:p>
            <a:endParaRPr lang="en-GB" b="0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0" baseline="0" dirty="0"/>
              <a:t>Continued research is vital in this area – we are looking at this -  recommendation from CIH research to review BRMA – we are doing this </a:t>
            </a:r>
          </a:p>
          <a:p>
            <a:endParaRPr lang="en-GB" b="0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197E8A0-78F3-44D7-81AC-8E5CA2E3CDF8}" type="slidenum">
              <a:rPr lang="en-GB" smtClean="0"/>
              <a:t>28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0762093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BOXES – WHAT WE KNOW FROM NIHE TENANTS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30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3327396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NEW APPLICANTS UC roll</a:t>
            </a:r>
            <a:r>
              <a:rPr lang="en-GB" baseline="0" dirty="0"/>
              <a:t> out dates</a:t>
            </a:r>
            <a:endParaRPr lang="en-GB" dirty="0"/>
          </a:p>
          <a:p>
            <a:r>
              <a:rPr lang="en-GB" dirty="0"/>
              <a:t>Migration</a:t>
            </a:r>
            <a:r>
              <a:rPr lang="en-GB" baseline="0" dirty="0"/>
              <a:t> is between July 19 and march 23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31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8605506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WHEN FULL ROLL OUT IS COMPLETE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32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0352321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BUT changes to benefits from 2008 (with</a:t>
            </a:r>
            <a:r>
              <a:rPr lang="en-GB" baseline="0" dirty="0"/>
              <a:t> LHA rates)</a:t>
            </a:r>
            <a:endParaRPr lang="en-GB" dirty="0"/>
          </a:p>
          <a:p>
            <a:r>
              <a:rPr lang="en-GB" dirty="0"/>
              <a:t>GB 2012- introduction welfare reform</a:t>
            </a:r>
          </a:p>
          <a:p>
            <a:r>
              <a:rPr lang="en-GB" dirty="0"/>
              <a:t>Amendments</a:t>
            </a:r>
            <a:r>
              <a:rPr lang="en-GB" baseline="0" dirty="0"/>
              <a:t> in NI 2016</a:t>
            </a:r>
          </a:p>
          <a:p>
            <a:r>
              <a:rPr lang="en-GB" baseline="0" dirty="0"/>
              <a:t>Mitigation package scheduled to end in March 2020</a:t>
            </a:r>
          </a:p>
          <a:p>
            <a:endParaRPr lang="en-GB" baseline="0" dirty="0"/>
          </a:p>
          <a:p>
            <a:r>
              <a:rPr lang="en-GB" baseline="0" dirty="0" err="1"/>
              <a:t>Dla</a:t>
            </a:r>
            <a:r>
              <a:rPr lang="en-GB" baseline="0" dirty="0"/>
              <a:t> to pip 1 in 10 in NI more than twice that than the rest of UK</a:t>
            </a:r>
          </a:p>
          <a:p>
            <a:r>
              <a:rPr lang="en-GB" baseline="0" dirty="0"/>
              <a:t>Benefit cap 26k to 20k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71925326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42 day rule was in place in Northern Ireland until 14 February 2018, when the waiting period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was reduced from six weeks to five.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43% of referrals to </a:t>
            </a:r>
            <a:r>
              <a:rPr lang="en-US" sz="1200" b="0" i="0" u="none" strike="noStrike" kern="1200" baseline="0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trussell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trust ‘benefit change’ or ‘benefit delay’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Detail in scoping report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34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7612106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84%</a:t>
            </a:r>
            <a:r>
              <a:rPr lang="en-GB" baseline="0" dirty="0"/>
              <a:t> landlords in NI have only 1 or 2 properties </a:t>
            </a:r>
          </a:p>
          <a:p>
            <a:endParaRPr lang="en-GB" baseline="0" dirty="0"/>
          </a:p>
          <a:p>
            <a:r>
              <a:rPr lang="en-GB" dirty="0"/>
              <a:t>Change of circumstance during assessment – e.g. moving</a:t>
            </a:r>
            <a:r>
              <a:rPr lang="en-GB" baseline="0" dirty="0"/>
              <a:t> house</a:t>
            </a:r>
            <a:endParaRPr lang="en-GB" dirty="0"/>
          </a:p>
          <a:p>
            <a:r>
              <a:rPr lang="en-GB" dirty="0"/>
              <a:t>RLA research 13% of landlords willing to let to UC tenants</a:t>
            </a:r>
          </a:p>
          <a:p>
            <a:r>
              <a:rPr lang="en-GB" dirty="0"/>
              <a:t>Shelter research 1 in 10 landlords having to deal with rent arrears (2 months or more)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35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172781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Direct to claimant</a:t>
            </a:r>
            <a:r>
              <a:rPr lang="en-GB" baseline="0" dirty="0"/>
              <a:t> in GB and change of address doesn’t trigger UC</a:t>
            </a:r>
          </a:p>
          <a:p>
            <a:r>
              <a:rPr lang="en-GB" baseline="0" dirty="0"/>
              <a:t>GB every month </a:t>
            </a:r>
          </a:p>
          <a:p>
            <a:endParaRPr lang="en-GB" baseline="0" dirty="0"/>
          </a:p>
          <a:p>
            <a:r>
              <a:rPr lang="en-GB" baseline="0" dirty="0"/>
              <a:t>Anecdotally softer approach to sanctions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36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64319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2,600 tenants throughout CTOS 2017</a:t>
            </a:r>
          </a:p>
          <a:p>
            <a:r>
              <a:rPr lang="en-GB" dirty="0"/>
              <a:t>This is Based only on 874 tenants (working age)</a:t>
            </a:r>
            <a:r>
              <a:rPr lang="en-GB" baseline="0" dirty="0"/>
              <a:t> across NI – Q3 and Q4 2017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38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90832597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ALL</a:t>
            </a:r>
          </a:p>
          <a:p>
            <a:r>
              <a:rPr lang="en-GB" dirty="0"/>
              <a:t>ALMOST HALF Poor/very</a:t>
            </a:r>
            <a:r>
              <a:rPr lang="en-GB" baseline="0" dirty="0"/>
              <a:t> POORLY INFORMED (46%)</a:t>
            </a:r>
          </a:p>
          <a:p>
            <a:r>
              <a:rPr lang="en-GB" baseline="0" dirty="0"/>
              <a:t>40% HAVE CONCERNS</a:t>
            </a:r>
          </a:p>
          <a:p>
            <a:endParaRPr lang="en-GB" dirty="0"/>
          </a:p>
          <a:p>
            <a:r>
              <a:rPr lang="en-GB" dirty="0"/>
              <a:t>Staff information and training</a:t>
            </a:r>
          </a:p>
          <a:p>
            <a:r>
              <a:rPr lang="en-GB" dirty="0"/>
              <a:t>Letters, checklists,</a:t>
            </a:r>
            <a:r>
              <a:rPr lang="en-GB" baseline="0" dirty="0"/>
              <a:t> forms</a:t>
            </a:r>
          </a:p>
          <a:p>
            <a:r>
              <a:rPr lang="en-GB" baseline="0" dirty="0"/>
              <a:t>Further research</a:t>
            </a:r>
          </a:p>
          <a:p>
            <a:r>
              <a:rPr lang="en-GB" baseline="0" dirty="0"/>
              <a:t>Digital inclusion strategies </a:t>
            </a:r>
          </a:p>
          <a:p>
            <a:endParaRPr lang="en-GB" baseline="0" dirty="0"/>
          </a:p>
          <a:p>
            <a:r>
              <a:rPr lang="en-GB" baseline="0" dirty="0"/>
              <a:t>Arguably PRS could be worse as NIHE </a:t>
            </a:r>
            <a:r>
              <a:rPr lang="en-GB" baseline="0" dirty="0" err="1"/>
              <a:t>DfC</a:t>
            </a:r>
            <a:r>
              <a:rPr lang="en-GB" baseline="0" dirty="0"/>
              <a:t> </a:t>
            </a:r>
            <a:r>
              <a:rPr lang="en-GB" baseline="0" dirty="0" err="1"/>
              <a:t>etc</a:t>
            </a:r>
            <a:r>
              <a:rPr lang="en-GB" baseline="0" dirty="0"/>
              <a:t> have been communicating with tenants and assisting them?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>
                <a:solidFill>
                  <a:prstClr val="black"/>
                </a:solidFill>
              </a:rPr>
              <a:pPr/>
              <a:t>39</a:t>
            </a:fld>
            <a:endParaRPr lang="en-GB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501777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 81% of households </a:t>
            </a:r>
            <a:r>
              <a:rPr kumimoji="0" lang="en-GB" sz="1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nisra</a:t>
            </a:r>
            <a:r>
              <a:rPr kumimoji="0" lang="en-GB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figures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WORKING AGE - Three-quarters (75%) of tenants in urban areas stated that they had access to the internet from home compared to 64% of rural tenants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Almost three fifths (57%) of older adults reported they had access to the internet at home but this was much lower compared to those in the middle age band (75%) and amongst younger adults (87%).  55+ 12% ‘confident’ in filling forms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Almost  two-thirds (65%) of those respondents with a disability, illness (or both) which limited activity had home access to the internet, compared to 82% of those with no reported health problems.</a:t>
            </a:r>
            <a:endParaRPr kumimoji="0" lang="en-GB" sz="1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9E9E4F-B487-4D15-B7E3-DD88A84D3340}" type="slidenum">
              <a:rPr lang="en-GB" smtClean="0">
                <a:solidFill>
                  <a:prstClr val="black"/>
                </a:solidFill>
              </a:rPr>
              <a:pPr/>
              <a:t>40</a:t>
            </a:fld>
            <a:endParaRPr lang="en-GB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88672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39% of 55+ in the PRS on HB representing 11,785 people</a:t>
            </a:r>
          </a:p>
          <a:p>
            <a:endParaRPr lang="en-GB" dirty="0"/>
          </a:p>
          <a:p>
            <a:r>
              <a:rPr lang="en-GB" dirty="0"/>
              <a:t>Age 16-54 – 79%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41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90732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39% of 55+ in the PRS on HB representing 11,785 people</a:t>
            </a:r>
          </a:p>
          <a:p>
            <a:endParaRPr lang="en-GB" dirty="0"/>
          </a:p>
          <a:p>
            <a:r>
              <a:rPr lang="en-GB" dirty="0"/>
              <a:t>Age 16-54 – 79%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42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6390732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Direct to claimant</a:t>
            </a:r>
            <a:r>
              <a:rPr lang="en-GB" baseline="0" dirty="0"/>
              <a:t> in GB and change of address doesn’t trigger UC</a:t>
            </a:r>
          </a:p>
          <a:p>
            <a:r>
              <a:rPr lang="en-GB" baseline="0" dirty="0"/>
              <a:t>GB every month </a:t>
            </a:r>
          </a:p>
          <a:p>
            <a:endParaRPr lang="en-GB" baseline="0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43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66264319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Feed into corporate plan/business planning and</a:t>
            </a:r>
            <a:r>
              <a:rPr lang="en-GB" baseline="0" dirty="0"/>
              <a:t> KPI monitoring </a:t>
            </a:r>
          </a:p>
          <a:p>
            <a:r>
              <a:rPr lang="en-GB" baseline="0" dirty="0"/>
              <a:t>Statutory duty – client led research programme</a:t>
            </a:r>
          </a:p>
          <a:p>
            <a:endParaRPr lang="en-GB" baseline="0" dirty="0"/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American Typewriter"/>
                <a:cs typeface="American Typewriter"/>
              </a:rPr>
              <a:t>Housing Order 1981 statutory responsibility to “regularly examine </a:t>
            </a:r>
            <a:r>
              <a:rPr lang="en-GB" sz="1200" b="1" u="sng" dirty="0">
                <a:solidFill>
                  <a:srgbClr val="000000"/>
                </a:solidFill>
                <a:latin typeface="American Typewriter"/>
                <a:cs typeface="American Typewriter"/>
              </a:rPr>
              <a:t>housing conditions </a:t>
            </a:r>
            <a:r>
              <a:rPr lang="en-GB" sz="1200" dirty="0">
                <a:solidFill>
                  <a:srgbClr val="000000"/>
                </a:solidFill>
                <a:latin typeface="American Typewriter"/>
                <a:cs typeface="American Typewriter"/>
              </a:rPr>
              <a:t>and need” and may </a:t>
            </a:r>
            <a:r>
              <a:rPr lang="en-GB" sz="1200" b="1" dirty="0">
                <a:solidFill>
                  <a:srgbClr val="000000"/>
                </a:solidFill>
                <a:latin typeface="American Typewriter"/>
                <a:cs typeface="American Typewriter"/>
              </a:rPr>
              <a:t>“</a:t>
            </a:r>
            <a:r>
              <a:rPr lang="en-GB" sz="1200" b="1" u="sng" dirty="0">
                <a:solidFill>
                  <a:srgbClr val="000000"/>
                </a:solidFill>
                <a:latin typeface="American Typewriter"/>
                <a:cs typeface="American Typewriter"/>
              </a:rPr>
              <a:t>conduct or promote research </a:t>
            </a:r>
            <a:r>
              <a:rPr lang="en-GB" sz="1200" dirty="0">
                <a:solidFill>
                  <a:srgbClr val="000000"/>
                </a:solidFill>
                <a:latin typeface="American Typewriter"/>
                <a:cs typeface="American Typewriter"/>
              </a:rPr>
              <a:t>into any matter relating to any of its functions”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1200" dirty="0">
                <a:solidFill>
                  <a:srgbClr val="000000"/>
                </a:solidFill>
                <a:latin typeface="American Typewriter"/>
                <a:cs typeface="American Typewriter"/>
              </a:rPr>
              <a:t>Role of research </a:t>
            </a:r>
          </a:p>
          <a:p>
            <a:r>
              <a:rPr lang="en-GB" dirty="0"/>
              <a:t>Corporate plan</a:t>
            </a:r>
          </a:p>
          <a:p>
            <a:r>
              <a:rPr lang="en-GB" dirty="0"/>
              <a:t>Evidence to influence change</a:t>
            </a:r>
          </a:p>
          <a:p>
            <a:r>
              <a:rPr lang="en-GB" dirty="0"/>
              <a:t>Evidence based decision making</a:t>
            </a:r>
          </a:p>
          <a:p>
            <a:r>
              <a:rPr lang="en-GB" dirty="0"/>
              <a:t>Pre-evidence and impact assessment </a:t>
            </a:r>
          </a:p>
          <a:p>
            <a:r>
              <a:rPr lang="en-GB" dirty="0"/>
              <a:t>Evaluation</a:t>
            </a:r>
          </a:p>
          <a:p>
            <a:r>
              <a:rPr lang="en-GB" dirty="0"/>
              <a:t>Connections with GB best practice, leading research techniques</a:t>
            </a: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1200" dirty="0">
              <a:solidFill>
                <a:srgbClr val="000000"/>
              </a:solidFill>
              <a:latin typeface="American Typewriter"/>
              <a:cs typeface="American Typewriter"/>
            </a:endParaRP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45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94762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ASHE 2014</a:t>
            </a:r>
          </a:p>
          <a:p>
            <a:r>
              <a:rPr lang="en-GB" dirty="0"/>
              <a:t>Pay levels lower than a decade ago</a:t>
            </a:r>
          </a:p>
          <a:p>
            <a:endParaRPr lang="en-GB" dirty="0"/>
          </a:p>
          <a:p>
            <a:r>
              <a:rPr lang="en-GB" dirty="0"/>
              <a:t>JRF 2018</a:t>
            </a:r>
          </a:p>
          <a:p>
            <a:r>
              <a:rPr lang="en-US" dirty="0"/>
              <a:t>34% of those in Northern Ireland’s private rented sector are in poverty (compared to 37% in the UK); a slight fall from the proportion in 2003/06 (36%). </a:t>
            </a:r>
          </a:p>
          <a:p>
            <a:endParaRPr lang="en-US" dirty="0"/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Since the Global Financial Crisis and subsequent recession, the poverty rate in NI has slightly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increased, with more working-age adults in poverty in 2013/14 than in 2008/9. By 2017, in-work</a:t>
            </a:r>
          </a:p>
          <a:p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poverty accounted for 45% of income poverty in NI (JRF, 2016). </a:t>
            </a:r>
          </a:p>
          <a:p>
            <a:endParaRPr lang="en-US" sz="1200" b="0" i="0" u="none" strike="noStrike" kern="1200" baseline="0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8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6541744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46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6117179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t>47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361581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Dedupe, validate,</a:t>
            </a:r>
            <a:r>
              <a:rPr lang="en-GB" baseline="0" dirty="0"/>
              <a:t> weight, analyse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13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2048702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Overall 18% (136,000 households)</a:t>
            </a:r>
          </a:p>
          <a:p>
            <a:endParaRPr lang="en-GB" dirty="0"/>
          </a:p>
          <a:p>
            <a:r>
              <a:rPr lang="en-GB" dirty="0"/>
              <a:t>Increase</a:t>
            </a:r>
            <a:r>
              <a:rPr lang="en-GB" baseline="0" dirty="0"/>
              <a:t> in households with children living in the PRS over time 22% in 2011 – 29% in 2016. 7% increase</a:t>
            </a:r>
          </a:p>
          <a:p>
            <a:endParaRPr lang="en-GB" baseline="0" dirty="0"/>
          </a:p>
          <a:p>
            <a:r>
              <a:rPr lang="en-GB" baseline="0" dirty="0"/>
              <a:t>WITHIN PRS almost half adults with children</a:t>
            </a:r>
          </a:p>
          <a:p>
            <a:r>
              <a:rPr lang="en-GB" baseline="0" dirty="0"/>
              <a:t>51% younger than 40</a:t>
            </a:r>
          </a:p>
          <a:p>
            <a:r>
              <a:rPr lang="en-GB" baseline="0" dirty="0"/>
              <a:t>57% HRF working</a:t>
            </a:r>
          </a:p>
          <a:p>
            <a:r>
              <a:rPr lang="en-GB" baseline="0" dirty="0"/>
              <a:t>Almost half had less that £15,600 per year</a:t>
            </a:r>
          </a:p>
          <a:p>
            <a:endParaRPr lang="en-GB" baseline="0" dirty="0"/>
          </a:p>
          <a:p>
            <a:r>
              <a:rPr lang="en-GB" baseline="0" dirty="0"/>
              <a:t>Around half on HB 70% in HCS we know from admin data around half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93B64B5-6229-459B-9ABA-70FB3DE395BA}" type="slidenum">
              <a:rPr lang="en-GB" smtClean="0"/>
              <a:pPr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410011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Lettings have declined assuming more people staying in</a:t>
            </a:r>
            <a:r>
              <a:rPr lang="en-GB" baseline="0" dirty="0"/>
              <a:t> homes </a:t>
            </a:r>
          </a:p>
          <a:p>
            <a:r>
              <a:rPr lang="en-GB" baseline="0" dirty="0"/>
              <a:t>NI</a:t>
            </a:r>
          </a:p>
          <a:p>
            <a:r>
              <a:rPr lang="en-GB" baseline="0" dirty="0"/>
              <a:t>Belfast</a:t>
            </a:r>
          </a:p>
          <a:p>
            <a:r>
              <a:rPr lang="en-GB" baseline="0" dirty="0"/>
              <a:t>Everywhere else</a:t>
            </a:r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16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26342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£598 average rent for NI 2017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17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538295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dirty="0"/>
              <a:t>95,215 renting according</a:t>
            </a:r>
            <a:r>
              <a:rPr lang="en-GB" baseline="0" dirty="0"/>
              <a:t> to 2011 census – we know now according to HCS this is likely 136,000 (or 17%) </a:t>
            </a:r>
            <a:endParaRPr lang="en-GB" dirty="0"/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19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239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dirty="0"/>
              <a:t>99.18 for</a:t>
            </a:r>
            <a:r>
              <a:rPr lang="en-GB" baseline="0" dirty="0"/>
              <a:t> those with size criteria</a:t>
            </a:r>
          </a:p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2619329-835E-4F4B-B12E-EBBCFE9C07C2}" type="slidenum">
              <a:rPr lang="en-GB" smtClean="0"/>
              <a:pPr/>
              <a:t>20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26348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/>
              <a:pPr/>
              <a:t>26/11/2018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 eaLnBrk="1" latinLnBrk="0" hangingPunct="1"/>
            <a:fld id="{8C592886-E571-45D5-8B56-343DC94F8FA6}" type="slidenum">
              <a:rPr kumimoji="0" lang="en-US" smtClean="0"/>
              <a:pPr algn="r" eaLnBrk="1" latinLnBrk="0" hangingPunct="1"/>
              <a:t>‹#›</a:t>
            </a:fld>
            <a:endParaRPr kumimoji="0" lang="en-US" dirty="0">
              <a:solidFill>
                <a:schemeClr val="tx2">
                  <a:shade val="90000"/>
                </a:schemeClr>
              </a:solidFill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/>
              <a:pPr/>
              <a:t>26/11/2018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/>
              <a:pPr/>
              <a:t>26/11/2018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prstClr val="white"/>
                </a:solidFill>
              </a:rPr>
              <a:pPr algn="r"/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42129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862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079320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478281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013639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65504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032674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424313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/>
              <a:pPr/>
              <a:t>26/11/2018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729537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73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197136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prstClr val="white"/>
                </a:solidFill>
              </a:rPr>
              <a:pPr algn="r"/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750310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6181984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16028738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6361817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5980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7485314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656573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/>
              <a:pPr/>
              <a:t>26/11/2018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81729002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7288977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181632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2855829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2D31-D3E4-43AD-AAE2-F89E601EF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7FA2-DD06-4312-90BC-5C54095A74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8575353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2D31-D3E4-43AD-AAE2-F89E601EF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7FA2-DD06-4312-90BC-5C54095A74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80286877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2D31-D3E4-43AD-AAE2-F89E601EF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7FA2-DD06-4312-90BC-5C54095A74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132769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2D31-D3E4-43AD-AAE2-F89E601EF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7FA2-DD06-4312-90BC-5C54095A74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9937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2D31-D3E4-43AD-AAE2-F89E601EF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7FA2-DD06-4312-90BC-5C54095A74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23430453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2D31-D3E4-43AD-AAE2-F89E601EF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7FA2-DD06-4312-90BC-5C54095A74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9668334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/>
              <a:pPr/>
              <a:t>26/11/2018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2D31-D3E4-43AD-AAE2-F89E601EF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7FA2-DD06-4312-90BC-5C54095A74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3272013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2D31-D3E4-43AD-AAE2-F89E601EF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7FA2-DD06-4312-90BC-5C54095A74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80068303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2D31-D3E4-43AD-AAE2-F89E601EF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7FA2-DD06-4312-90BC-5C54095A74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3072749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2D31-D3E4-43AD-AAE2-F89E601EF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7FA2-DD06-4312-90BC-5C54095A74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23374678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AC2D31-D3E4-43AD-AAE2-F89E601EF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26/11/2018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AF7FA2-DD06-4312-90BC-5C54095A74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9134663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GB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pPr algn="r"/>
            <a:fld id="{8C592886-E571-45D5-8B56-343DC94F8FA6}" type="slidenum">
              <a:rPr lang="en-US" smtClean="0">
                <a:solidFill>
                  <a:prstClr val="white"/>
                </a:solidFill>
              </a:rPr>
              <a:pPr algn="r"/>
              <a:t>‹#›</a:t>
            </a:fld>
            <a:endParaRPr lang="en-US" dirty="0">
              <a:solidFill>
                <a:srgbClr val="EEECE1">
                  <a:shade val="90000"/>
                </a:srgb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9152449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7981520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1843124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190009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162668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/>
              <a:pPr/>
              <a:t>26/11/2018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3704660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6114197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91763080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7068337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1740716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>
                <a:solidFill>
                  <a:prstClr val="white"/>
                </a:solidFill>
              </a:rPr>
              <a:pPr/>
              <a:t>26/11/2018</a:t>
            </a:fld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>
                <a:solidFill>
                  <a:prstClr val="white"/>
                </a:solidFill>
              </a:rPr>
              <a:pPr/>
              <a:t>‹#›</a:t>
            </a:fld>
            <a:endParaRPr lang="en-US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664282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/>
              <a:pPr/>
              <a:t>26/11/2018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/>
              <a:pPr/>
              <a:t>26/11/2018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/>
              <a:pPr/>
              <a:t>26/11/2018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GB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41DAACE5-24A8-6F4B-89CC-FD1F533665FE}" type="datetimeFigureOut">
              <a:rPr lang="en-US" smtClean="0"/>
              <a:pPr/>
              <a:t>26/11/2018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998A00FD-1143-CA49-88BB-104FBFAC5807}" type="slidenum">
              <a:rPr lang="en-US" smtClean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_rels/slideMaster5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55.xml"/><Relationship Id="rId12" Type="http://schemas.openxmlformats.org/officeDocument/2006/relationships/theme" Target="../theme/theme5.xml"/><Relationship Id="rId13" Type="http://schemas.openxmlformats.org/officeDocument/2006/relationships/image" Target="../media/image1.emf"/><Relationship Id="rId1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6.xml"/><Relationship Id="rId3" Type="http://schemas.openxmlformats.org/officeDocument/2006/relationships/slideLayout" Target="../slideLayouts/slideLayout47.xml"/><Relationship Id="rId4" Type="http://schemas.openxmlformats.org/officeDocument/2006/relationships/slideLayout" Target="../slideLayouts/slideLayout48.xml"/><Relationship Id="rId5" Type="http://schemas.openxmlformats.org/officeDocument/2006/relationships/slideLayout" Target="../slideLayouts/slideLayout49.xml"/><Relationship Id="rId6" Type="http://schemas.openxmlformats.org/officeDocument/2006/relationships/slideLayout" Target="../slideLayouts/slideLayout50.xml"/><Relationship Id="rId7" Type="http://schemas.openxmlformats.org/officeDocument/2006/relationships/slideLayout" Target="../slideLayouts/slideLayout51.xml"/><Relationship Id="rId8" Type="http://schemas.openxmlformats.org/officeDocument/2006/relationships/slideLayout" Target="../slideLayouts/slideLayout52.xml"/><Relationship Id="rId9" Type="http://schemas.openxmlformats.org/officeDocument/2006/relationships/slideLayout" Target="../slideLayouts/slideLayout53.xml"/><Relationship Id="rId10" Type="http://schemas.openxmlformats.org/officeDocument/2006/relationships/slideLayout" Target="../slideLayouts/slideLayout5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-6112933" y="-2523067"/>
            <a:ext cx="28464932" cy="8787266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4" name="Picture 3" descr="5.pdf"/>
          <p:cNvPicPr>
            <a:picLocks noChangeAspect="1"/>
          </p:cNvPicPr>
          <p:nvPr userDrawn="1"/>
        </p:nvPicPr>
        <p:blipFill>
          <a:blip r:embed="rId13"/>
          <a:srcRect l="4999" t="86707" r="1875" b="4169"/>
          <a:stretch>
            <a:fillRect/>
          </a:stretch>
        </p:blipFill>
        <p:spPr>
          <a:xfrm>
            <a:off x="414760" y="6037747"/>
            <a:ext cx="8515550" cy="625371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-6112933" y="-2523067"/>
            <a:ext cx="28464932" cy="8787266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5.pdf"/>
          <p:cNvPicPr>
            <a:picLocks noChangeAspect="1"/>
          </p:cNvPicPr>
          <p:nvPr userDrawn="1"/>
        </p:nvPicPr>
        <p:blipFill>
          <a:blip r:embed="rId13"/>
          <a:srcRect l="4999" t="86707" r="1875" b="4169"/>
          <a:stretch>
            <a:fillRect/>
          </a:stretch>
        </p:blipFill>
        <p:spPr>
          <a:xfrm>
            <a:off x="414760" y="6037747"/>
            <a:ext cx="8515550" cy="6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79222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-6112933" y="-2523067"/>
            <a:ext cx="28464932" cy="8787266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5.pdf"/>
          <p:cNvPicPr>
            <a:picLocks noChangeAspect="1"/>
          </p:cNvPicPr>
          <p:nvPr userDrawn="1"/>
        </p:nvPicPr>
        <p:blipFill>
          <a:blip r:embed="rId13"/>
          <a:srcRect l="4999" t="86707" r="1875" b="4169"/>
          <a:stretch>
            <a:fillRect/>
          </a:stretch>
        </p:blipFill>
        <p:spPr>
          <a:xfrm>
            <a:off x="414760" y="6037747"/>
            <a:ext cx="8515550" cy="6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776136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7BAC2D31-D3E4-43AD-AAE2-F89E601EFE1E}" type="datetimeFigureOut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26/11/2018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400"/>
            <a:fld id="{A9AF7FA2-DD06-4312-90BC-5C54095A744B}" type="slidenum">
              <a:rPr lang="en-GB" smtClean="0">
                <a:solidFill>
                  <a:prstClr val="black">
                    <a:tint val="75000"/>
                  </a:prstClr>
                </a:solidFill>
              </a:rPr>
              <a:pPr defTabSz="914400"/>
              <a:t>‹#›</a:t>
            </a:fld>
            <a:endParaRPr lang="en-GB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1413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/>
            </a:gs>
            <a:gs pos="100000">
              <a:schemeClr val="bg2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val 8"/>
          <p:cNvSpPr/>
          <p:nvPr userDrawn="1"/>
        </p:nvSpPr>
        <p:spPr>
          <a:xfrm>
            <a:off x="-6112933" y="-2523067"/>
            <a:ext cx="28464932" cy="8787266"/>
          </a:xfrm>
          <a:prstGeom prst="ellipse">
            <a:avLst/>
          </a:prstGeom>
          <a:noFill/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solidFill>
                <a:prstClr val="white"/>
              </a:solidFill>
            </a:endParaRPr>
          </a:p>
        </p:txBody>
      </p:sp>
      <p:pic>
        <p:nvPicPr>
          <p:cNvPr id="4" name="Picture 3" descr="5.pdf"/>
          <p:cNvPicPr>
            <a:picLocks noChangeAspect="1"/>
          </p:cNvPicPr>
          <p:nvPr userDrawn="1"/>
        </p:nvPicPr>
        <p:blipFill>
          <a:blip r:embed="rId13"/>
          <a:srcRect l="4999" t="86707" r="1875" b="4169"/>
          <a:stretch>
            <a:fillRect/>
          </a:stretch>
        </p:blipFill>
        <p:spPr>
          <a:xfrm>
            <a:off x="414760" y="6037747"/>
            <a:ext cx="8515550" cy="6253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200667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emf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chart" Target="../charts/chart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5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image" Target="../media/image20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4" Type="http://schemas.openxmlformats.org/officeDocument/2006/relationships/diagramLayout" Target="../diagrams/layout2.xml"/><Relationship Id="rId5" Type="http://schemas.openxmlformats.org/officeDocument/2006/relationships/diagramQuickStyle" Target="../diagrams/quickStyle2.xml"/><Relationship Id="rId6" Type="http://schemas.openxmlformats.org/officeDocument/2006/relationships/diagramColors" Target="../diagrams/colors2.xml"/><Relationship Id="rId7" Type="http://schemas.microsoft.com/office/2007/relationships/diagramDrawing" Target="../diagrams/drawing2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0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4" Type="http://schemas.openxmlformats.org/officeDocument/2006/relationships/image" Target="../media/image21.png"/><Relationship Id="rId5" Type="http://schemas.openxmlformats.org/officeDocument/2006/relationships/image" Target="../media/image22.png"/><Relationship Id="rId6" Type="http://schemas.openxmlformats.org/officeDocument/2006/relationships/hyperlink" Target="https://www.google.com/url?sa=i&amp;rct=j&amp;q=&amp;esrc=s&amp;source=images&amp;cd=&amp;cad=rja&amp;uact=8&amp;ved=2ahUKEwjp4OaZj9feAhUP3xoKHbsUDNIQjRx6BAgBEAU&amp;url=https://www.logolynx.com/topic/belfast+city&amp;psig=AOvVaw1EuY7vhey1JJhMGcn4WoZe&amp;ust=1542396030688110" TargetMode="External"/><Relationship Id="rId7" Type="http://schemas.openxmlformats.org/officeDocument/2006/relationships/image" Target="../media/image23.jpeg"/><Relationship Id="rId8" Type="http://schemas.openxmlformats.org/officeDocument/2006/relationships/hyperlink" Target="https://www.google.com/url?sa=i&amp;rct=j&amp;q=&amp;esrc=s&amp;source=images&amp;cd=&amp;cad=rja&amp;uact=8&amp;ved=2ahUKEwjHqYb0h9feAhXCsKQKHRbbB2QQjRx6BAgBEAU&amp;url=https://www.clipartsfree.net/clipart/62965-person-icon-blue-no-tie-clipart.html&amp;psig=AOvVaw238FLzy5ParQBEW-hgA9L_&amp;ust=1542394083601693" TargetMode="External"/><Relationship Id="rId9" Type="http://schemas.openxmlformats.org/officeDocument/2006/relationships/image" Target="../media/image24.jpe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4" Type="http://schemas.openxmlformats.org/officeDocument/2006/relationships/image" Target="../media/image19.png"/><Relationship Id="rId5" Type="http://schemas.openxmlformats.org/officeDocument/2006/relationships/chart" Target="../charts/chart3.xml"/><Relationship Id="rId6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4" Type="http://schemas.openxmlformats.org/officeDocument/2006/relationships/image" Target="../media/image27.png"/><Relationship Id="rId5" Type="http://schemas.openxmlformats.org/officeDocument/2006/relationships/image" Target="../media/image28.png"/><Relationship Id="rId6" Type="http://schemas.openxmlformats.org/officeDocument/2006/relationships/image" Target="../media/image29.png"/><Relationship Id="rId7" Type="http://schemas.openxmlformats.org/officeDocument/2006/relationships/image" Target="../media/image30.png"/><Relationship Id="rId8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4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8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hyperlink" Target="https://vectors.co.nz/wp-content/uploads/Blank_Map_Of_Great_Britain.png" TargetMode="External"/><Relationship Id="rId3" Type="http://schemas.openxmlformats.org/officeDocument/2006/relationships/image" Target="../media/image37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1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4" Type="http://schemas.openxmlformats.org/officeDocument/2006/relationships/diagramLayout" Target="../diagrams/layout3.xml"/><Relationship Id="rId5" Type="http://schemas.openxmlformats.org/officeDocument/2006/relationships/diagramQuickStyle" Target="../diagrams/quickStyle3.xml"/><Relationship Id="rId6" Type="http://schemas.openxmlformats.org/officeDocument/2006/relationships/diagramColors" Target="../diagrams/colors3.xml"/><Relationship Id="rId7" Type="http://schemas.microsoft.com/office/2007/relationships/diagramDrawing" Target="../diagrams/drawing3.xml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image" Target="../media/image38.png"/><Relationship Id="rId5" Type="http://schemas.openxmlformats.org/officeDocument/2006/relationships/image" Target="../media/image39.png"/><Relationship Id="rId6" Type="http://schemas.openxmlformats.org/officeDocument/2006/relationships/image" Target="../media/image40.png"/><Relationship Id="rId7" Type="http://schemas.openxmlformats.org/officeDocument/2006/relationships/image" Target="../media/image41.pn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4" Type="http://schemas.openxmlformats.org/officeDocument/2006/relationships/image" Target="../media/image25.png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5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4" Type="http://schemas.openxmlformats.org/officeDocument/2006/relationships/chart" Target="../charts/chart6.xml"/><Relationship Id="rId5" Type="http://schemas.openxmlformats.org/officeDocument/2006/relationships/chart" Target="../charts/chart7.xml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6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4" Type="http://schemas.openxmlformats.org/officeDocument/2006/relationships/chart" Target="../charts/chart9.xml"/><Relationship Id="rId5" Type="http://schemas.openxmlformats.org/officeDocument/2006/relationships/image" Target="../media/image25.png"/><Relationship Id="rId6" Type="http://schemas.openxmlformats.org/officeDocument/2006/relationships/chart" Target="../charts/chart10.xml"/><Relationship Id="rId7" Type="http://schemas.openxmlformats.org/officeDocument/2006/relationships/chart" Target="../charts/chart11.xml"/><Relationship Id="rId1" Type="http://schemas.openxmlformats.org/officeDocument/2006/relationships/slideLayout" Target="../slideLayouts/slideLayout46.xml"/><Relationship Id="rId2" Type="http://schemas.openxmlformats.org/officeDocument/2006/relationships/notesSlide" Target="../notesSlides/notesSlide27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4" Type="http://schemas.openxmlformats.org/officeDocument/2006/relationships/image" Target="../media/image43.png"/><Relationship Id="rId5" Type="http://schemas.openxmlformats.org/officeDocument/2006/relationships/image" Target="../media/image44.png"/><Relationship Id="rId6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0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4" Type="http://schemas.openxmlformats.org/officeDocument/2006/relationships/image" Target="../media/image47.png"/><Relationship Id="rId5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1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mailto:Jahnet.brown@nihe.gov.uk" TargetMode="Externa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4" Type="http://schemas.openxmlformats.org/officeDocument/2006/relationships/diagramQuickStyle" Target="../diagrams/quickStyle1.xml"/><Relationship Id="rId5" Type="http://schemas.openxmlformats.org/officeDocument/2006/relationships/diagramColors" Target="../diagrams/colors1.xml"/><Relationship Id="rId6" Type="http://schemas.microsoft.com/office/2007/relationships/diagramDrawing" Target="../diagrams/drawing1.xml"/><Relationship Id="rId1" Type="http://schemas.openxmlformats.org/officeDocument/2006/relationships/slideLayout" Target="../slideLayouts/slideLayout13.xml"/><Relationship Id="rId2" Type="http://schemas.openxmlformats.org/officeDocument/2006/relationships/diagramData" Target="../diagrams/data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4" Type="http://schemas.openxmlformats.org/officeDocument/2006/relationships/image" Target="../media/image7.png"/><Relationship Id="rId5" Type="http://schemas.openxmlformats.org/officeDocument/2006/relationships/image" Target="../media/image8.jpeg"/><Relationship Id="rId6" Type="http://schemas.openxmlformats.org/officeDocument/2006/relationships/image" Target="../media/image9.jpeg"/><Relationship Id="rId7" Type="http://schemas.openxmlformats.org/officeDocument/2006/relationships/image" Target="../media/image10.jpeg"/><Relationship Id="rId8" Type="http://schemas.openxmlformats.org/officeDocument/2006/relationships/image" Target="../media/image11.png"/><Relationship Id="rId9" Type="http://schemas.openxmlformats.org/officeDocument/2006/relationships/image" Target="../media/image12.png"/><Relationship Id="rId10" Type="http://schemas.openxmlformats.org/officeDocument/2006/relationships/image" Target="../media/image13.png"/><Relationship Id="rId1" Type="http://schemas.openxmlformats.org/officeDocument/2006/relationships/slideLayout" Target="../slideLayouts/slideLayout34.xml"/><Relationship Id="rId2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22296" y="259334"/>
            <a:ext cx="7916333" cy="4121426"/>
          </a:xfrm>
          <a:prstGeom prst="rect">
            <a:avLst/>
          </a:prstGeom>
        </p:spPr>
        <p:txBody>
          <a:bodyPr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800" b="1" spc="1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merican Typewriter"/>
              </a:rPr>
              <a:t>Impact of Welfare Reform on Housing in NI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sz="4400" b="1" i="1" spc="100" dirty="0">
                <a:solidFill>
                  <a:schemeClr val="accent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American Typewriter"/>
              </a:rPr>
              <a:t>Implications for the private rented sector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sz="2800" b="1" spc="100" dirty="0">
              <a:solidFill>
                <a:schemeClr val="accent3"/>
              </a:solidFill>
              <a:latin typeface="+mj-lt"/>
              <a:ea typeface="+mj-ea"/>
              <a:cs typeface="+mj-cs"/>
            </a:endParaRPr>
          </a:p>
          <a:p>
            <a:pPr algn="ctr">
              <a:spcAft>
                <a:spcPts val="600"/>
              </a:spcAft>
            </a:pPr>
            <a:r>
              <a:rPr lang="en-GB" sz="2800" b="1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Karly Greene</a:t>
            </a:r>
          </a:p>
          <a:p>
            <a:pPr algn="ctr">
              <a:spcAft>
                <a:spcPts val="600"/>
              </a:spcAft>
            </a:pPr>
            <a:r>
              <a:rPr lang="en-GB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Head of Research &amp; Equa</a:t>
            </a:r>
            <a:r>
              <a:rPr lang="en-GB" sz="2400" spc="100" dirty="0"/>
              <a:t>lity, </a:t>
            </a:r>
          </a:p>
          <a:p>
            <a:pPr algn="ctr">
              <a:spcAft>
                <a:spcPts val="600"/>
              </a:spcAft>
            </a:pPr>
            <a:r>
              <a:rPr lang="en-GB" sz="2400" spc="1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Northern Ireland Housing Executive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4400" b="1" i="0" u="none" strike="noStrike" kern="1200" cap="none" spc="100" normalizeH="0" baseline="0" noProof="0" dirty="0">
              <a:ln>
                <a:noFill/>
              </a:ln>
              <a:solidFill>
                <a:schemeClr val="accent3"/>
              </a:solidFill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2294462" y="5138916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@</a:t>
            </a:r>
            <a:r>
              <a:rPr lang="en-GB" dirty="0" err="1"/>
              <a:t>karlygreene</a:t>
            </a:r>
            <a:endParaRPr lang="en-GB" dirty="0"/>
          </a:p>
          <a:p>
            <a:pPr algn="ctr"/>
            <a:r>
              <a:rPr lang="en-GB" dirty="0"/>
              <a:t>@</a:t>
            </a:r>
            <a:r>
              <a:rPr lang="en-GB" dirty="0" err="1"/>
              <a:t>nihecommunity</a:t>
            </a:r>
            <a:endParaRPr lang="en-GB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21934" y="5138916"/>
            <a:ext cx="725214" cy="7252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24608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958" y="1336969"/>
            <a:ext cx="7836699" cy="3747288"/>
          </a:xfrm>
        </p:spPr>
        <p:txBody>
          <a:bodyPr/>
          <a:lstStyle/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Context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Private Rented Sector in NI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What we know from GB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What we know from NIHE tenants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31479801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How we understand the PRS in NI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PRS and HB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Private tenants survey - affordability</a:t>
            </a:r>
          </a:p>
          <a:p>
            <a:pPr marL="514350" indent="-514350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8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Universal Credit</a:t>
            </a:r>
          </a:p>
          <a:p>
            <a:pPr marL="0" indent="0">
              <a:lnSpc>
                <a:spcPct val="150000"/>
              </a:lnSpc>
              <a:buClr>
                <a:schemeClr val="accent3"/>
              </a:buClr>
              <a:buNone/>
            </a:pPr>
            <a:endParaRPr lang="en-US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/>
              <a:cs typeface="American Typewriter"/>
            </a:endParaRPr>
          </a:p>
          <a:p>
            <a:pPr marL="0" indent="0">
              <a:lnSpc>
                <a:spcPct val="150000"/>
              </a:lnSpc>
              <a:buClr>
                <a:schemeClr val="accent3"/>
              </a:buClr>
              <a:buNone/>
            </a:pPr>
            <a:endParaRPr lang="en-US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merican Typewriter"/>
              <a:cs typeface="American Typewriter"/>
            </a:endParaRP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9482260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9BBB59"/>
                </a:solidFill>
                <a:latin typeface="+mn-lt"/>
                <a:cs typeface="American Typewriter"/>
              </a:rPr>
              <a:t>Understanding the private rented sector 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372140" y="1743740"/>
            <a:ext cx="7985052" cy="369481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endParaRPr lang="en-GB" sz="2500" b="1" dirty="0"/>
          </a:p>
          <a:p>
            <a:pPr marL="0" indent="0">
              <a:buNone/>
            </a:pPr>
            <a:r>
              <a:rPr lang="en-GB" sz="2800" b="1" dirty="0"/>
              <a:t>Key Questions:</a:t>
            </a:r>
          </a:p>
          <a:p>
            <a:pPr marL="0" indent="0">
              <a:buNone/>
            </a:pPr>
            <a:endParaRPr lang="en-GB" sz="2500" b="1" dirty="0"/>
          </a:p>
          <a:p>
            <a:r>
              <a:rPr lang="en-GB" sz="2500" dirty="0"/>
              <a:t>How </a:t>
            </a:r>
            <a:r>
              <a:rPr lang="en-GB" sz="2500" i="1" dirty="0"/>
              <a:t>affordable</a:t>
            </a:r>
            <a:r>
              <a:rPr lang="en-GB" sz="2500" dirty="0"/>
              <a:t> is the PRS?</a:t>
            </a:r>
          </a:p>
          <a:p>
            <a:r>
              <a:rPr lang="en-GB" sz="2500" dirty="0"/>
              <a:t>What is the </a:t>
            </a:r>
            <a:r>
              <a:rPr lang="en-GB" sz="2500" i="1" dirty="0"/>
              <a:t>quality</a:t>
            </a:r>
            <a:r>
              <a:rPr lang="en-GB" sz="2500" dirty="0"/>
              <a:t> of the supply?</a:t>
            </a:r>
          </a:p>
          <a:p>
            <a:r>
              <a:rPr lang="en-GB" sz="2500" i="1" dirty="0"/>
              <a:t>Who </a:t>
            </a:r>
            <a:r>
              <a:rPr lang="en-GB" sz="2500" dirty="0"/>
              <a:t>lives</a:t>
            </a:r>
            <a:r>
              <a:rPr lang="en-GB" sz="2500" i="1" dirty="0"/>
              <a:t> </a:t>
            </a:r>
            <a:r>
              <a:rPr lang="en-GB" sz="2500" dirty="0"/>
              <a:t>in the PRS?</a:t>
            </a:r>
          </a:p>
          <a:p>
            <a:r>
              <a:rPr lang="en-GB" sz="2500" dirty="0"/>
              <a:t>What are the </a:t>
            </a:r>
            <a:r>
              <a:rPr lang="en-GB" sz="2500" i="1" dirty="0"/>
              <a:t>intentions and aspirations </a:t>
            </a:r>
            <a:r>
              <a:rPr lang="en-GB" sz="2500" dirty="0"/>
              <a:t>of tenants within the PRS?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11672694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BBB59"/>
                </a:solidFill>
                <a:latin typeface="+mn-lt"/>
                <a:cs typeface="American Typewriter"/>
              </a:rPr>
              <a:t>Understanding the private rented sector in NI</a:t>
            </a: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88488" y="2065468"/>
            <a:ext cx="7668703" cy="3523694"/>
          </a:xfrm>
          <a:prstGeom prst="rect">
            <a:avLst/>
          </a:prstGeom>
        </p:spPr>
        <p:txBody>
          <a:bodyPr/>
          <a:lstStyle>
            <a:lvl1pPr marL="342900" indent="-3429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457200" rtl="0" eaLnBrk="1" latinLnBrk="0" hangingPunct="1">
              <a:spcBef>
                <a:spcPct val="20000"/>
              </a:spcBef>
              <a:buFont typeface="Arial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457200" rtl="0" eaLnBrk="1" latinLnBrk="0" hangingPunct="1">
              <a:spcBef>
                <a:spcPct val="20000"/>
              </a:spcBef>
              <a:buFont typeface="Arial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GB" sz="2400" b="1" dirty="0"/>
              <a:t>Key Data Sources: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/>
              <a:t>House Condition Survey</a:t>
            </a:r>
          </a:p>
          <a:p>
            <a:pPr lvl="1"/>
            <a:r>
              <a:rPr lang="en-GB" sz="2000" dirty="0"/>
              <a:t>Technical survey/research</a:t>
            </a:r>
          </a:p>
          <a:p>
            <a:pPr lvl="1"/>
            <a:r>
              <a:rPr lang="en-GB" sz="2000" dirty="0"/>
              <a:t>Social survey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/>
              <a:t>Private Rental Indices</a:t>
            </a:r>
          </a:p>
          <a:p>
            <a:pPr lvl="1"/>
            <a:r>
              <a:rPr lang="en-GB" sz="2000" dirty="0"/>
              <a:t>Local Housing Allowance (LHA) data (collected by NIHE)</a:t>
            </a:r>
          </a:p>
          <a:p>
            <a:pPr lvl="1"/>
            <a:r>
              <a:rPr lang="en-GB" sz="2000" dirty="0" err="1"/>
              <a:t>PropertyNews</a:t>
            </a:r>
            <a:r>
              <a:rPr lang="en-GB" sz="2000" dirty="0"/>
              <a:t> data (obtained by UU)</a:t>
            </a:r>
          </a:p>
          <a:p>
            <a:pPr marL="457200" indent="-457200">
              <a:buFont typeface="+mj-lt"/>
              <a:buAutoNum type="alphaLcParenR"/>
            </a:pPr>
            <a:r>
              <a:rPr lang="en-GB" sz="2000" b="1" dirty="0"/>
              <a:t>Private Tenants Survey</a:t>
            </a:r>
          </a:p>
          <a:p>
            <a:pPr lvl="1"/>
            <a:r>
              <a:rPr lang="en-GB" sz="2000" dirty="0"/>
              <a:t>Social research</a:t>
            </a:r>
          </a:p>
          <a:p>
            <a:endParaRPr lang="en-GB" sz="2000" dirty="0"/>
          </a:p>
        </p:txBody>
      </p:sp>
    </p:spTree>
    <p:extLst>
      <p:ext uri="{BB962C8B-B14F-4D97-AF65-F5344CB8AC3E}">
        <p14:creationId xmlns:p14="http://schemas.microsoft.com/office/powerpoint/2010/main" val="1889525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4.pdf"/>
          <p:cNvPicPr>
            <a:picLocks noChangeAspect="1"/>
          </p:cNvPicPr>
          <p:nvPr/>
        </p:nvPicPr>
        <p:blipFill>
          <a:blip r:embed="rId2"/>
          <a:srcRect l="45160" t="45633" r="45160" b="45634"/>
          <a:stretch>
            <a:fillRect/>
          </a:stretch>
        </p:blipFill>
        <p:spPr>
          <a:xfrm>
            <a:off x="3813606" y="2521649"/>
            <a:ext cx="1187833" cy="1386785"/>
          </a:xfrm>
          <a:prstGeom prst="rect">
            <a:avLst/>
          </a:prstGeom>
        </p:spPr>
      </p:pic>
      <p:sp>
        <p:nvSpPr>
          <p:cNvPr id="5" name="Rounded Rectangle 4"/>
          <p:cNvSpPr/>
          <p:nvPr/>
        </p:nvSpPr>
        <p:spPr>
          <a:xfrm>
            <a:off x="116958" y="3339086"/>
            <a:ext cx="3742661" cy="11599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8000" kern="1200" dirty="0">
              <a:solidFill>
                <a:srgbClr val="9BBB59"/>
              </a:solidFill>
              <a:latin typeface="Arial Black"/>
              <a:cs typeface="Arial Black"/>
            </a:endParaRPr>
          </a:p>
        </p:txBody>
      </p:sp>
      <p:sp>
        <p:nvSpPr>
          <p:cNvPr id="7" name="Rounded Rectangle 4"/>
          <p:cNvSpPr/>
          <p:nvPr/>
        </p:nvSpPr>
        <p:spPr>
          <a:xfrm>
            <a:off x="4868205" y="3908435"/>
            <a:ext cx="4524166" cy="2192865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13000" dirty="0">
                <a:solidFill>
                  <a:srgbClr val="9BBB59"/>
                </a:solidFill>
                <a:latin typeface="Arial Black"/>
                <a:cs typeface="Arial Black"/>
              </a:rPr>
              <a:t>17%</a:t>
            </a:r>
            <a:endParaRPr lang="en-US" sz="13000" kern="1200" dirty="0">
              <a:solidFill>
                <a:srgbClr val="9BBB59"/>
              </a:solidFill>
              <a:latin typeface="Arial Black"/>
              <a:cs typeface="Arial Black"/>
            </a:endParaRP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0" y="2405189"/>
            <a:ext cx="3636335" cy="1143000"/>
          </a:xfrm>
        </p:spPr>
        <p:txBody>
          <a:bodyPr/>
          <a:lstStyle/>
          <a:p>
            <a:r>
              <a:rPr lang="en-GB" sz="8800" b="1" dirty="0">
                <a:latin typeface="American Typewriter"/>
                <a:cs typeface="American Typewriter"/>
              </a:rPr>
              <a:t>2006</a:t>
            </a: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5507664" y="2406715"/>
            <a:ext cx="3636335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8800" b="1" dirty="0">
                <a:latin typeface="American Typewriter"/>
                <a:cs typeface="American Typewriter"/>
              </a:rPr>
              <a:t>2016</a:t>
            </a:r>
          </a:p>
        </p:txBody>
      </p:sp>
      <p:sp>
        <p:nvSpPr>
          <p:cNvPr id="12" name="Rounded Rectangle 4"/>
          <p:cNvSpPr/>
          <p:nvPr/>
        </p:nvSpPr>
        <p:spPr>
          <a:xfrm>
            <a:off x="116957" y="4506273"/>
            <a:ext cx="3742661" cy="1159933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ctr" anchorCtr="0">
            <a:no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8000" dirty="0">
                <a:solidFill>
                  <a:srgbClr val="9BBB59"/>
                </a:solidFill>
                <a:latin typeface="Arial Black"/>
                <a:cs typeface="Arial Black"/>
              </a:rPr>
              <a:t>12%</a:t>
            </a:r>
            <a:endParaRPr lang="en-US" sz="8000" kern="1200" dirty="0">
              <a:solidFill>
                <a:srgbClr val="9BBB59"/>
              </a:solidFill>
              <a:latin typeface="Arial Black"/>
              <a:cs typeface="Arial Black"/>
            </a:endParaRPr>
          </a:p>
        </p:txBody>
      </p:sp>
      <p:sp>
        <p:nvSpPr>
          <p:cNvPr id="13" name="Right Arrow 12"/>
          <p:cNvSpPr/>
          <p:nvPr/>
        </p:nvSpPr>
        <p:spPr>
          <a:xfrm rot="16200000">
            <a:off x="3693081" y="4454855"/>
            <a:ext cx="1428884" cy="852579"/>
          </a:xfrm>
          <a:prstGeom prst="rightArrow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 algn="ctr" defTabSz="4572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b="1" dirty="0">
                <a:solidFill>
                  <a:srgbClr val="9BBB59"/>
                </a:solidFill>
                <a:latin typeface="+mn-lt"/>
                <a:cs typeface="American Typewriter"/>
              </a:rPr>
              <a:t>a) The House Condition Survey and the private rented sector </a:t>
            </a:r>
          </a:p>
        </p:txBody>
      </p:sp>
    </p:spTree>
    <p:extLst>
      <p:ext uri="{BB962C8B-B14F-4D97-AF65-F5344CB8AC3E}">
        <p14:creationId xmlns:p14="http://schemas.microsoft.com/office/powerpoint/2010/main" val="838154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9" grpId="0"/>
      <p:bldP spid="10" grpId="0"/>
      <p:bldP spid="12" grpId="0"/>
      <p:bldP spid="13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37476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9BBB59"/>
                </a:solidFill>
                <a:latin typeface="+mn-lt"/>
                <a:cs typeface="American Typewriter"/>
              </a:rPr>
              <a:t>a) Who are private renters?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66586"/>
            <a:ext cx="8229600" cy="4159577"/>
          </a:xfrm>
        </p:spPr>
        <p:txBody>
          <a:bodyPr/>
          <a:lstStyle/>
          <a:p>
            <a:r>
              <a:rPr lang="en-GB" dirty="0"/>
              <a:t>Younger : under 40 – with children</a:t>
            </a:r>
          </a:p>
          <a:p>
            <a:r>
              <a:rPr lang="en-GB" dirty="0"/>
              <a:t>Working </a:t>
            </a:r>
          </a:p>
          <a:p>
            <a:r>
              <a:rPr lang="en-GB" dirty="0"/>
              <a:t>Middle income bands (29% £10-£15,500)</a:t>
            </a:r>
          </a:p>
          <a:p>
            <a:r>
              <a:rPr lang="en-GB" dirty="0"/>
              <a:t>Urban - terraces</a:t>
            </a:r>
          </a:p>
          <a:p>
            <a:r>
              <a:rPr lang="en-GB" dirty="0"/>
              <a:t>Urgent repairs – Mean £553</a:t>
            </a:r>
          </a:p>
          <a:p>
            <a:r>
              <a:rPr lang="en-GB" dirty="0"/>
              <a:t>Mean SAP – 65.33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282398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4">
            <a:extLst>
              <a:ext uri="{FF2B5EF4-FFF2-40B4-BE49-F238E27FC236}">
                <a16:creationId xmlns:a16="http://schemas.microsoft.com/office/drawing/2014/main" xmlns="" id="{8C0D079E-109D-4C0C-A4C1-0381FC69A7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88446821"/>
              </p:ext>
            </p:extLst>
          </p:nvPr>
        </p:nvGraphicFramePr>
        <p:xfrm>
          <a:off x="554019" y="1656678"/>
          <a:ext cx="8052099" cy="42922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9BBB59"/>
                </a:solidFill>
                <a:latin typeface="+mn-lt"/>
                <a:cs typeface="American Typewriter"/>
              </a:rPr>
              <a:t>b) Private Rental Index: </a:t>
            </a:r>
            <a:br>
              <a:rPr lang="en-GB" sz="4000" b="1" dirty="0">
                <a:solidFill>
                  <a:srgbClr val="9BBB59"/>
                </a:solidFill>
                <a:latin typeface="+mn-lt"/>
                <a:cs typeface="American Typewriter"/>
              </a:rPr>
            </a:br>
            <a:r>
              <a:rPr lang="en-GB" sz="4000" b="1" dirty="0">
                <a:solidFill>
                  <a:srgbClr val="9BBB59"/>
                </a:solidFill>
                <a:latin typeface="+mn-lt"/>
                <a:cs typeface="American Typewriter"/>
              </a:rPr>
              <a:t>Lettings 2013-2017 </a:t>
            </a:r>
            <a:r>
              <a:rPr lang="en-GB" sz="2000" b="1" i="1" dirty="0">
                <a:solidFill>
                  <a:srgbClr val="9BBB59"/>
                </a:solidFill>
                <a:latin typeface="+mn-lt"/>
                <a:cs typeface="American Typewriter"/>
              </a:rPr>
              <a:t>(sample)</a:t>
            </a:r>
          </a:p>
        </p:txBody>
      </p:sp>
    </p:spTree>
    <p:extLst>
      <p:ext uri="{BB962C8B-B14F-4D97-AF65-F5344CB8AC3E}">
        <p14:creationId xmlns:p14="http://schemas.microsoft.com/office/powerpoint/2010/main" val="39522592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BBB59"/>
                </a:solidFill>
                <a:latin typeface="American Typewriter"/>
                <a:cs typeface="American Typewriter"/>
              </a:rPr>
              <a:t>b) Private Rental Index:</a:t>
            </a:r>
            <a:br>
              <a:rPr lang="en-GB" b="1" dirty="0">
                <a:solidFill>
                  <a:srgbClr val="9BBB59"/>
                </a:solidFill>
                <a:latin typeface="American Typewriter"/>
                <a:cs typeface="American Typewriter"/>
              </a:rPr>
            </a:br>
            <a:r>
              <a:rPr lang="en-GB" b="1" dirty="0">
                <a:solidFill>
                  <a:srgbClr val="9BBB59"/>
                </a:solidFill>
                <a:latin typeface="American Typewriter"/>
                <a:cs typeface="American Typewriter"/>
              </a:rPr>
              <a:t>Average rents - 2017</a:t>
            </a:r>
          </a:p>
        </p:txBody>
      </p:sp>
      <p:pic>
        <p:nvPicPr>
          <p:cNvPr id="4" name="Picture 3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7646" y="3031990"/>
            <a:ext cx="8089154" cy="2390107"/>
          </a:xfrm>
          <a:prstGeom prst="rect">
            <a:avLst/>
          </a:prstGeom>
          <a:noFill/>
          <a:scene3d>
            <a:camera prst="orthographicFront">
              <a:rot lat="0" lon="900000" rev="0"/>
            </a:camera>
            <a:lightRig rig="threePt" dir="t"/>
          </a:scene3d>
          <a:sp3d>
            <a:bevelT w="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 Box 360"/>
          <p:cNvSpPr txBox="1">
            <a:spLocks noChangeArrowheads="1"/>
          </p:cNvSpPr>
          <p:nvPr/>
        </p:nvSpPr>
        <p:spPr bwMode="auto">
          <a:xfrm>
            <a:off x="2219161" y="3202447"/>
            <a:ext cx="180467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Semi-Detached House</a:t>
            </a:r>
            <a:endParaRPr lang="en-GB" sz="1200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200" b="1" kern="1400" dirty="0">
                <a:solidFill>
                  <a:srgbClr val="BBA4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£598</a:t>
            </a:r>
            <a:endParaRPr lang="en-GB" sz="1000" kern="1400" dirty="0">
              <a:solidFill>
                <a:srgbClr val="BBA46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Text Box 358"/>
          <p:cNvSpPr txBox="1">
            <a:spLocks noChangeArrowheads="1"/>
          </p:cNvSpPr>
          <p:nvPr/>
        </p:nvSpPr>
        <p:spPr bwMode="auto">
          <a:xfrm>
            <a:off x="4344368" y="3204113"/>
            <a:ext cx="1494790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Detached House</a:t>
            </a:r>
            <a:endParaRPr lang="en-GB" sz="1200" b="1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200" b="1" kern="1400" dirty="0">
                <a:solidFill>
                  <a:srgbClr val="BBA4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£737</a:t>
            </a:r>
            <a:endParaRPr lang="en-GB" sz="1000" kern="1400" dirty="0">
              <a:solidFill>
                <a:srgbClr val="BBA46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7" name="Text Box 361"/>
          <p:cNvSpPr txBox="1">
            <a:spLocks noChangeArrowheads="1"/>
          </p:cNvSpPr>
          <p:nvPr/>
        </p:nvSpPr>
        <p:spPr bwMode="auto">
          <a:xfrm>
            <a:off x="761331" y="2178898"/>
            <a:ext cx="1373505" cy="7289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noAutofit/>
          </a:bodyPr>
          <a:lstStyle/>
          <a:p>
            <a:pPr algn="ctr">
              <a:spcAft>
                <a:spcPts val="0"/>
              </a:spcAft>
            </a:pPr>
            <a:r>
              <a:rPr lang="en-GB" sz="12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Apartment/Flat</a:t>
            </a:r>
            <a:endParaRPr lang="en-GB" sz="1200" b="1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200" b="1" kern="1400" dirty="0">
                <a:solidFill>
                  <a:srgbClr val="BBA4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£574</a:t>
            </a:r>
            <a:endParaRPr lang="en-GB" sz="1000" kern="1400" dirty="0">
              <a:solidFill>
                <a:srgbClr val="BBA46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8" name="Text Box 359"/>
          <p:cNvSpPr txBox="1">
            <a:spLocks noChangeArrowheads="1"/>
          </p:cNvSpPr>
          <p:nvPr/>
        </p:nvSpPr>
        <p:spPr bwMode="auto">
          <a:xfrm>
            <a:off x="6595778" y="3204113"/>
            <a:ext cx="1644579" cy="615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rot="0" vert="horz" wrap="square" lIns="91440" tIns="45720" rIns="91440" bIns="45720" anchor="t" anchorCtr="0" upright="1">
            <a:spAutoFit/>
          </a:bodyPr>
          <a:lstStyle/>
          <a:p>
            <a:pPr algn="ctr">
              <a:spcAft>
                <a:spcPts val="0"/>
              </a:spcAft>
            </a:pPr>
            <a:r>
              <a:rPr lang="en-GB" sz="120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Terrace/Townhouse</a:t>
            </a:r>
            <a:r>
              <a:rPr lang="en-GB" sz="1050" b="1" kern="1400" dirty="0"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 </a:t>
            </a:r>
            <a:endParaRPr lang="en-GB" sz="1050" b="1" kern="14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>
              <a:spcAft>
                <a:spcPts val="0"/>
              </a:spcAft>
            </a:pPr>
            <a:r>
              <a:rPr lang="en-GB" sz="2200" b="1" kern="1400" dirty="0">
                <a:solidFill>
                  <a:srgbClr val="BBA461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</a:rPr>
              <a:t>£574</a:t>
            </a:r>
            <a:endParaRPr lang="en-GB" sz="1000" kern="1400" dirty="0">
              <a:solidFill>
                <a:srgbClr val="BBA461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08023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054" t="22481" r="4571" b="20719"/>
          <a:stretch/>
        </p:blipFill>
        <p:spPr bwMode="auto">
          <a:xfrm>
            <a:off x="200025" y="1792011"/>
            <a:ext cx="8762392" cy="41706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c) Private Tenants Survey:</a:t>
            </a:r>
            <a:br>
              <a:rPr lang="en-GB" b="1" dirty="0">
                <a:solidFill>
                  <a:srgbClr val="002060"/>
                </a:solidFill>
              </a:rPr>
            </a:br>
            <a:r>
              <a:rPr lang="en-GB" sz="3200" b="1" dirty="0">
                <a:solidFill>
                  <a:srgbClr val="002060"/>
                </a:solidFill>
              </a:rPr>
              <a:t>Using social research to build the picture</a:t>
            </a:r>
            <a:endParaRPr lang="en-GB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07854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0024"/>
            <a:ext cx="9144000" cy="64650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10"/>
          <p:cNvSpPr/>
          <p:nvPr/>
        </p:nvSpPr>
        <p:spPr>
          <a:xfrm>
            <a:off x="166082" y="405911"/>
            <a:ext cx="3174267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002060"/>
                </a:solidFill>
                <a:cs typeface="American Typewriter"/>
              </a:rPr>
              <a:t>PRS and HB</a:t>
            </a:r>
            <a:endParaRPr lang="en-GB" sz="40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7320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C746D0E-E3B9-4F82-8252-1825E6F8F4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1DBD556-C4EA-4800-9DE9-F7A292E5F3E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9907511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  <a:latin typeface="+mn-lt"/>
              </a:rPr>
              <a:t>Average weekly rents of those on HB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89632" y="1895892"/>
            <a:ext cx="7595872" cy="2921689"/>
            <a:chOff x="889632" y="1895892"/>
            <a:chExt cx="7595872" cy="2921689"/>
          </a:xfrm>
        </p:grpSpPr>
        <p:grpSp>
          <p:nvGrpSpPr>
            <p:cNvPr id="3" name="Group 2"/>
            <p:cNvGrpSpPr/>
            <p:nvPr/>
          </p:nvGrpSpPr>
          <p:grpSpPr>
            <a:xfrm>
              <a:off x="889632" y="1895892"/>
              <a:ext cx="7595872" cy="2921689"/>
              <a:chOff x="265428" y="1771650"/>
              <a:chExt cx="7595872" cy="2921689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5837555" y="4075328"/>
                <a:ext cx="15138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solidFill>
                      <a:srgbClr val="D41293"/>
                    </a:solidFill>
                  </a:rPr>
                  <a:t>£66.11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632457" y="4067171"/>
                <a:ext cx="15138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solidFill>
                      <a:schemeClr val="accent5">
                        <a:lumMod val="75000"/>
                      </a:schemeClr>
                    </a:solidFill>
                  </a:rPr>
                  <a:t>£98.28</a:t>
                </a:r>
              </a:p>
            </p:txBody>
          </p:sp>
          <p:sp>
            <p:nvSpPr>
              <p:cNvPr id="7" name="TextBox 6"/>
              <p:cNvSpPr txBox="1"/>
              <p:nvPr/>
            </p:nvSpPr>
            <p:spPr>
              <a:xfrm>
                <a:off x="3238500" y="4108564"/>
                <a:ext cx="1513839" cy="58477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GB" sz="3200" b="1" dirty="0">
                    <a:solidFill>
                      <a:srgbClr val="7030A0"/>
                    </a:solidFill>
                  </a:rPr>
                  <a:t>£89.50</a:t>
                </a:r>
              </a:p>
            </p:txBody>
          </p:sp>
          <p:pic>
            <p:nvPicPr>
              <p:cNvPr id="9" name="Picture 1"/>
              <p:cNvPicPr>
                <a:picLocks noChangeAspect="1" noChangeArrowheads="1"/>
              </p:cNvPicPr>
              <p:nvPr/>
            </p:nvPicPr>
            <p:blipFill>
              <a:blip r:embed="rId3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65428" y="2011044"/>
                <a:ext cx="2247900" cy="206428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pic>
            <p:nvPicPr>
              <p:cNvPr id="10" name="Picture 2"/>
              <p:cNvPicPr>
                <a:picLocks noChangeAspect="1" noChangeArrowheads="1"/>
              </p:cNvPicPr>
              <p:nvPr/>
            </p:nvPicPr>
            <p:blipFill>
              <a:blip r:embed="rId4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2719070" y="1885950"/>
                <a:ext cx="2552700" cy="216173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210560" y="2663674"/>
                <a:ext cx="1524000" cy="1261884"/>
              </a:xfrm>
              <a:prstGeom prst="rect">
                <a:avLst/>
              </a:prstGeom>
              <a:solidFill>
                <a:srgbClr val="564FB7"/>
              </a:solidFill>
              <a:ln>
                <a:noFill/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GB" b="1" dirty="0"/>
                  <a:t>Housing Association</a:t>
                </a:r>
              </a:p>
              <a:p>
                <a:endParaRPr lang="en-GB" sz="2000" b="1" dirty="0"/>
              </a:p>
              <a:p>
                <a:endParaRPr lang="en-GB" sz="2000" b="1" dirty="0"/>
              </a:p>
            </p:txBody>
          </p:sp>
          <p:pic>
            <p:nvPicPr>
              <p:cNvPr id="4097" name="Picture 1"/>
              <p:cNvPicPr>
                <a:picLocks noChangeAspect="1" noChangeArrowheads="1"/>
              </p:cNvPicPr>
              <p:nvPr/>
            </p:nvPicPr>
            <p:blipFill>
              <a:blip r:embed="rId5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p:blipFill>
            <p:spPr bwMode="auto">
              <a:xfrm>
                <a:off x="5327650" y="1771650"/>
                <a:ext cx="2533650" cy="2336914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sp>
          <p:nvSpPr>
            <p:cNvPr id="16" name="TextBox 15"/>
            <p:cNvSpPr txBox="1"/>
            <p:nvPr/>
          </p:nvSpPr>
          <p:spPr>
            <a:xfrm>
              <a:off x="6461759" y="2787916"/>
              <a:ext cx="1524000" cy="1261884"/>
            </a:xfrm>
            <a:prstGeom prst="rect">
              <a:avLst/>
            </a:prstGeom>
            <a:solidFill>
              <a:srgbClr val="D41293"/>
            </a:solidFill>
            <a:ln>
              <a:noFill/>
            </a:ln>
          </p:spPr>
          <p:txBody>
            <a:bodyPr wrap="square" rtlCol="0">
              <a:spAutoFit/>
            </a:bodyPr>
            <a:lstStyle/>
            <a:p>
              <a:r>
                <a:rPr lang="en-GB" b="1" dirty="0"/>
                <a:t>Housing Executive</a:t>
              </a:r>
            </a:p>
            <a:p>
              <a:endParaRPr lang="en-GB" sz="2000" b="1" dirty="0"/>
            </a:p>
            <a:p>
              <a:endParaRPr lang="en-GB" sz="2000" b="1" dirty="0"/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457200" y="5350531"/>
            <a:ext cx="822071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rgbClr val="002060"/>
                </a:solidFill>
              </a:rPr>
              <a:t>Average weekly market rent in N Ireland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3854132" y="5838274"/>
            <a:ext cx="1268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002060"/>
                </a:solidFill>
              </a:rPr>
              <a:t>£138</a:t>
            </a:r>
          </a:p>
        </p:txBody>
      </p:sp>
    </p:spTree>
    <p:extLst>
      <p:ext uri="{BB962C8B-B14F-4D97-AF65-F5344CB8AC3E}">
        <p14:creationId xmlns:p14="http://schemas.microsoft.com/office/powerpoint/2010/main" val="25619898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9BBB59"/>
                </a:solidFill>
                <a:latin typeface="+mn-lt"/>
                <a:cs typeface="American Typewriter"/>
              </a:rPr>
              <a:t>Renters and changes to benefits NI – a timeline</a:t>
            </a:r>
          </a:p>
        </p:txBody>
      </p:sp>
      <p:graphicFrame>
        <p:nvGraphicFramePr>
          <p:cNvPr id="6" name="Diagram 5"/>
          <p:cNvGraphicFramePr/>
          <p:nvPr>
            <p:extLst>
              <p:ext uri="{D42A27DB-BD31-4B8C-83A1-F6EECF244321}">
                <p14:modId xmlns:p14="http://schemas.microsoft.com/office/powerpoint/2010/main" val="2909376820"/>
              </p:ext>
            </p:extLst>
          </p:nvPr>
        </p:nvGraphicFramePr>
        <p:xfrm>
          <a:off x="701511" y="1898537"/>
          <a:ext cx="7761767" cy="35700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Line Callout 3 (Border and Accent Bar) 6"/>
          <p:cNvSpPr/>
          <p:nvPr/>
        </p:nvSpPr>
        <p:spPr>
          <a:xfrm>
            <a:off x="1202549" y="1879512"/>
            <a:ext cx="740552" cy="62556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65698"/>
              <a:gd name="adj8" fmla="val -17173"/>
            </a:avLst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254886" y="1879512"/>
            <a:ext cx="6882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LHA 50%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720150" y="4795137"/>
            <a:ext cx="839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LHA 30%</a:t>
            </a:r>
          </a:p>
        </p:txBody>
      </p:sp>
      <p:sp>
        <p:nvSpPr>
          <p:cNvPr id="10" name="Line Callout 3 (Border and Accent Bar) 9"/>
          <p:cNvSpPr/>
          <p:nvPr/>
        </p:nvSpPr>
        <p:spPr>
          <a:xfrm flipH="1" flipV="1">
            <a:off x="1720150" y="4728653"/>
            <a:ext cx="628650" cy="712815"/>
          </a:xfrm>
          <a:prstGeom prst="accentBorderCallout3">
            <a:avLst>
              <a:gd name="adj1" fmla="val 18750"/>
              <a:gd name="adj2" fmla="val -8333"/>
              <a:gd name="adj3" fmla="val 17593"/>
              <a:gd name="adj4" fmla="val -22436"/>
              <a:gd name="adj5" fmla="val 100000"/>
              <a:gd name="adj6" fmla="val -23077"/>
              <a:gd name="adj7" fmla="val 143607"/>
              <a:gd name="adj8" fmla="val -23085"/>
            </a:avLst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Line Callout 3 (Border and Accent Bar) 10"/>
          <p:cNvSpPr/>
          <p:nvPr/>
        </p:nvSpPr>
        <p:spPr>
          <a:xfrm flipH="1">
            <a:off x="2881514" y="1808074"/>
            <a:ext cx="734286" cy="76843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42407"/>
              <a:gd name="adj8" fmla="val -17696"/>
            </a:avLst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2809876" y="1869127"/>
            <a:ext cx="921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Single &lt;35</a:t>
            </a:r>
          </a:p>
        </p:txBody>
      </p:sp>
      <p:sp>
        <p:nvSpPr>
          <p:cNvPr id="13" name="Line Callout 3 (Border and Accent Bar) 12"/>
          <p:cNvSpPr/>
          <p:nvPr/>
        </p:nvSpPr>
        <p:spPr>
          <a:xfrm flipH="1" flipV="1">
            <a:off x="3920967" y="4545219"/>
            <a:ext cx="750678" cy="611083"/>
          </a:xfrm>
          <a:prstGeom prst="accentBorderCallout3">
            <a:avLst>
              <a:gd name="adj1" fmla="val 18750"/>
              <a:gd name="adj2" fmla="val -8333"/>
              <a:gd name="adj3" fmla="val 17593"/>
              <a:gd name="adj4" fmla="val -22436"/>
              <a:gd name="adj5" fmla="val 100000"/>
              <a:gd name="adj6" fmla="val -23077"/>
              <a:gd name="adj7" fmla="val 112034"/>
              <a:gd name="adj8" fmla="val -23591"/>
            </a:avLst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934888" y="4527594"/>
            <a:ext cx="75067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LHA cap</a:t>
            </a:r>
          </a:p>
        </p:txBody>
      </p:sp>
      <p:sp>
        <p:nvSpPr>
          <p:cNvPr id="15" name="Line Callout 2 (Border and Accent Bar) 14"/>
          <p:cNvSpPr/>
          <p:nvPr/>
        </p:nvSpPr>
        <p:spPr>
          <a:xfrm rot="16200000" flipV="1">
            <a:off x="5594476" y="1565378"/>
            <a:ext cx="798196" cy="966850"/>
          </a:xfrm>
          <a:prstGeom prst="accentBorderCallout2">
            <a:avLst>
              <a:gd name="adj1" fmla="val 19382"/>
              <a:gd name="adj2" fmla="val -8334"/>
              <a:gd name="adj3" fmla="val 22164"/>
              <a:gd name="adj4" fmla="val -20283"/>
              <a:gd name="adj5" fmla="val 21840"/>
              <a:gd name="adj6" fmla="val -67438"/>
            </a:avLst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5510146" y="1725637"/>
            <a:ext cx="10430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Phased UC</a:t>
            </a:r>
          </a:p>
        </p:txBody>
      </p:sp>
      <p:sp>
        <p:nvSpPr>
          <p:cNvPr id="17" name="Line Callout 3 (Border and Accent Bar) 16"/>
          <p:cNvSpPr/>
          <p:nvPr/>
        </p:nvSpPr>
        <p:spPr>
          <a:xfrm flipV="1">
            <a:off x="7112001" y="4545219"/>
            <a:ext cx="1136650" cy="79566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00000"/>
              <a:gd name="adj6" fmla="val -16667"/>
              <a:gd name="adj7" fmla="val 103340"/>
              <a:gd name="adj8" fmla="val -15834"/>
            </a:avLst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7105244" y="4659218"/>
            <a:ext cx="135803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Managed migration</a:t>
            </a:r>
          </a:p>
        </p:txBody>
      </p:sp>
    </p:spTree>
    <p:extLst>
      <p:ext uri="{BB962C8B-B14F-4D97-AF65-F5344CB8AC3E}">
        <p14:creationId xmlns:p14="http://schemas.microsoft.com/office/powerpoint/2010/main" val="11706640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6" grpId="0">
        <p:bldAsOne/>
      </p:bldGraphic>
      <p:bldP spid="7" grpId="0" animBg="1"/>
      <p:bldP spid="8" grpId="0"/>
      <p:bldP spid="9" grpId="0"/>
      <p:bldP spid="10" grpId="0" animBg="1"/>
      <p:bldP spid="11" grpId="0" animBg="1"/>
      <p:bldP spid="12" grpId="0"/>
      <p:bldP spid="13" grpId="0" animBg="1"/>
      <p:bldP spid="14" grpId="0"/>
      <p:bldP spid="15" grpId="0" animBg="1"/>
      <p:bldP spid="16" grpId="0"/>
      <p:bldP spid="17" grpId="0" animBg="1"/>
      <p:bldP spid="18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Chart 8"/>
          <p:cNvGraphicFramePr/>
          <p:nvPr>
            <p:extLst>
              <p:ext uri="{D42A27DB-BD31-4B8C-83A1-F6EECF244321}">
                <p14:modId xmlns:p14="http://schemas.microsoft.com/office/powerpoint/2010/main" val="105107351"/>
              </p:ext>
            </p:extLst>
          </p:nvPr>
        </p:nvGraphicFramePr>
        <p:xfrm>
          <a:off x="3768620" y="2822694"/>
          <a:ext cx="6075680" cy="385063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2" name="TextBox 11"/>
          <p:cNvSpPr txBox="1"/>
          <p:nvPr/>
        </p:nvSpPr>
        <p:spPr>
          <a:xfrm>
            <a:off x="6222948" y="5332013"/>
            <a:ext cx="1625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£108.54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876872" y="4313894"/>
            <a:ext cx="14325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/>
              <a:t>£42.15</a:t>
            </a:r>
          </a:p>
        </p:txBody>
      </p:sp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70557" y="936858"/>
            <a:ext cx="2175510" cy="17481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TextBox 15"/>
          <p:cNvSpPr txBox="1"/>
          <p:nvPr/>
        </p:nvSpPr>
        <p:spPr>
          <a:xfrm>
            <a:off x="6051599" y="2633287"/>
            <a:ext cx="1971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CF1766"/>
                </a:solidFill>
              </a:rPr>
              <a:t>£150.69</a:t>
            </a:r>
          </a:p>
        </p:txBody>
      </p:sp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6001" y="3896059"/>
            <a:ext cx="2083474" cy="1758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391900" y="5676585"/>
            <a:ext cx="19716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sz="3200" b="1" dirty="0">
                <a:solidFill>
                  <a:schemeClr val="bg2">
                    <a:lumMod val="40000"/>
                    <a:lumOff val="60000"/>
                  </a:schemeClr>
                </a:solidFill>
              </a:rPr>
              <a:t>£42.15</a:t>
            </a:r>
          </a:p>
        </p:txBody>
      </p:sp>
      <p:pic>
        <p:nvPicPr>
          <p:cNvPr id="5129" name="Picture 9" descr="Related image">
            <a:hlinkClick r:id="rId6"/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14026" y="936858"/>
            <a:ext cx="3487047" cy="23203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4" name="Picture 4" descr="Image result for person icon">
            <a:hlinkClick r:id="rId8"/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5824" y="1103312"/>
            <a:ext cx="1647825" cy="22193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409593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9" grpId="0">
        <p:bldAsOne/>
      </p:bldGraphic>
      <p:bldP spid="16" grpId="0"/>
      <p:bldP spid="1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9" name="Picture 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52" y="1299844"/>
            <a:ext cx="2247900" cy="181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88990" y="1204594"/>
            <a:ext cx="2552700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124902" y="3134616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accent5"/>
                </a:solidFill>
              </a:rPr>
              <a:t>38%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606540" y="3119119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rgbClr val="7030A0"/>
                </a:solidFill>
              </a:rPr>
              <a:t>61%</a:t>
            </a:r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Housing Benefit</a:t>
            </a:r>
          </a:p>
        </p:txBody>
      </p:sp>
      <p:graphicFrame>
        <p:nvGraphicFramePr>
          <p:cNvPr id="10" name="Chart 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064958960"/>
              </p:ext>
            </p:extLst>
          </p:nvPr>
        </p:nvGraphicFramePr>
        <p:xfrm>
          <a:off x="1683702" y="3195515"/>
          <a:ext cx="5726272" cy="313860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888990" y="5441253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26%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88990" y="4375601"/>
            <a:ext cx="1117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3200" b="1" dirty="0">
                <a:solidFill>
                  <a:schemeClr val="bg2"/>
                </a:solidFill>
              </a:rPr>
              <a:t>74%</a:t>
            </a:r>
          </a:p>
        </p:txBody>
      </p:sp>
      <p:pic>
        <p:nvPicPr>
          <p:cNvPr id="13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4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TextBox 13"/>
          <p:cNvSpPr txBox="1"/>
          <p:nvPr/>
        </p:nvSpPr>
        <p:spPr>
          <a:xfrm>
            <a:off x="4930874" y="6488667"/>
            <a:ext cx="421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2"/>
                </a:solidFill>
              </a:rPr>
              <a:t>RESEARCH &amp; INTELLIGENCE UNIT</a:t>
            </a:r>
            <a:r>
              <a:rPr lang="en-GB" b="1" i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12720141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Graphic spid="10" grpId="0">
        <p:bldAsOne/>
      </p:bldGraphic>
      <p:bldP spid="11" grpId="0"/>
      <p:bldP spid="12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1" y="1435105"/>
            <a:ext cx="874077" cy="20085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Housing Benefit – PRS profile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856422" y="1735295"/>
            <a:ext cx="2492058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242490"/>
                </a:solidFill>
              </a:rPr>
              <a:t>49% single households no dependants</a:t>
            </a: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80" y="1508507"/>
            <a:ext cx="1118870" cy="19351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67350" y="2491624"/>
            <a:ext cx="988536" cy="951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09702" y="1783567"/>
            <a:ext cx="229139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CF1766"/>
                </a:solidFill>
              </a:rPr>
              <a:t>37% single with dependants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2008822" y="4187641"/>
            <a:ext cx="162972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chemeClr val="accent5">
                    <a:lumMod val="75000"/>
                  </a:schemeClr>
                </a:solidFill>
              </a:rPr>
              <a:t>35% aged 16-34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6519227" y="4184282"/>
            <a:ext cx="2492058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>
                <a:solidFill>
                  <a:srgbClr val="F7903B"/>
                </a:solidFill>
              </a:rPr>
              <a:t>87% have shortfall in HB claim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8480" y="4187641"/>
            <a:ext cx="1371600" cy="131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201" y="3933825"/>
            <a:ext cx="978536" cy="20772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4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4930874" y="6488667"/>
            <a:ext cx="421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2"/>
                </a:solidFill>
              </a:rPr>
              <a:t>RESEARCH &amp; INTELLIGENCE UNIT</a:t>
            </a:r>
            <a:r>
              <a:rPr lang="en-GB" b="1" i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10803965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1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0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0" grpId="0"/>
      <p:bldP spid="1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002060"/>
                </a:solidFill>
              </a:rPr>
              <a:t>PRS % of tenants HB claim in excess of LHA</a:t>
            </a:r>
          </a:p>
        </p:txBody>
      </p:sp>
      <p:graphicFrame>
        <p:nvGraphicFramePr>
          <p:cNvPr id="5" name="Chart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91613989"/>
              </p:ext>
            </p:extLst>
          </p:nvPr>
        </p:nvGraphicFramePr>
        <p:xfrm>
          <a:off x="457200" y="1503998"/>
          <a:ext cx="8229600" cy="48310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4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0874" y="6488667"/>
            <a:ext cx="421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2"/>
                </a:solidFill>
              </a:rPr>
              <a:t>RESEARCH &amp; INTELLIGENCE UNIT</a:t>
            </a:r>
            <a:r>
              <a:rPr lang="en-GB" b="1" i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037944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57451" y="114301"/>
            <a:ext cx="3943350" cy="56342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8303450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685800" y="368661"/>
            <a:ext cx="7772400" cy="792087"/>
          </a:xfrm>
        </p:spPr>
        <p:txBody>
          <a:bodyPr/>
          <a:lstStyle/>
          <a:p>
            <a:pPr algn="ctr"/>
            <a:r>
              <a:rPr lang="en-GB" sz="4500" dirty="0">
                <a:solidFill>
                  <a:schemeClr val="accent4"/>
                </a:solidFill>
                <a:latin typeface="Arial Black" panose="020B0A04020102020204" pitchFamily="34" charset="0"/>
              </a:rPr>
              <a:t>Upfront Costs </a:t>
            </a: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>
          <a:xfrm>
            <a:off x="467544" y="1556792"/>
            <a:ext cx="8136904" cy="4824536"/>
          </a:xfrm>
        </p:spPr>
        <p:txBody>
          <a:bodyPr/>
          <a:lstStyle/>
          <a:p>
            <a:endParaRPr lang="en-GB" dirty="0"/>
          </a:p>
          <a:p>
            <a:endParaRPr lang="en-GB" dirty="0"/>
          </a:p>
          <a:p>
            <a:endParaRPr lang="en-GB" dirty="0"/>
          </a:p>
          <a:p>
            <a:pPr algn="l"/>
            <a:endParaRPr lang="en-GB" dirty="0"/>
          </a:p>
          <a:p>
            <a:pPr algn="l"/>
            <a:endParaRPr lang="en-GB" sz="500" dirty="0">
              <a:solidFill>
                <a:schemeClr val="bg1"/>
              </a:solidFill>
              <a:latin typeface="Calibri" panose="020F0502020204030204" pitchFamily="34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700" b="0" dirty="0">
                <a:solidFill>
                  <a:schemeClr val="bg1"/>
                </a:solidFill>
              </a:rPr>
              <a:t>Average upfront cost £794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700" b="0" dirty="0">
                <a:solidFill>
                  <a:schemeClr val="bg1"/>
                </a:solidFill>
              </a:rPr>
              <a:t>79% in receipt of HB paid upfront cost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700" b="0" dirty="0">
                <a:solidFill>
                  <a:schemeClr val="bg1"/>
                </a:solidFill>
              </a:rPr>
              <a:t>Affordability: Easy 52%  Difficult 47% 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en-GB" sz="2700" b="0" dirty="0">
                <a:solidFill>
                  <a:schemeClr val="bg1"/>
                </a:solidFill>
              </a:rPr>
              <a:t>1 in 3 received help to pay upfront cost</a:t>
            </a: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endParaRPr lang="en-GB" sz="3000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908" t="24182" r="16480" b="25013"/>
          <a:stretch/>
        </p:blipFill>
        <p:spPr bwMode="auto">
          <a:xfrm>
            <a:off x="2197680" y="1160748"/>
            <a:ext cx="4822591" cy="260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4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0874" y="6488667"/>
            <a:ext cx="421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2"/>
                </a:solidFill>
              </a:rPr>
              <a:t>RESEARCH &amp; INTELLIGENCE UNIT</a:t>
            </a:r>
            <a:r>
              <a:rPr lang="en-GB" b="1" i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10222894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57200" y="476672"/>
            <a:ext cx="8229600" cy="720080"/>
          </a:xfrm>
        </p:spPr>
        <p:txBody>
          <a:bodyPr/>
          <a:lstStyle/>
          <a:p>
            <a:pPr algn="l"/>
            <a:r>
              <a:rPr lang="en-GB" sz="4800" dirty="0">
                <a:solidFill>
                  <a:schemeClr val="accent4"/>
                </a:solidFill>
                <a:latin typeface="Arial Black" panose="020B0A04020102020204" pitchFamily="34" charset="0"/>
              </a:rPr>
              <a:t>Rent and Affordability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>
          <a:xfrm>
            <a:off x="611560" y="1628800"/>
            <a:ext cx="7920880" cy="4679924"/>
          </a:xfrm>
        </p:spPr>
        <p:txBody>
          <a:bodyPr/>
          <a:lstStyle/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endParaRPr lang="en-GB" dirty="0">
              <a:solidFill>
                <a:schemeClr val="bg1"/>
              </a:solidFill>
            </a:endParaRPr>
          </a:p>
          <a:p>
            <a:pPr marL="0" indent="0">
              <a:buNone/>
            </a:pPr>
            <a:endParaRPr lang="en-GB" dirty="0">
              <a:solidFill>
                <a:schemeClr val="bg1"/>
              </a:solidFill>
            </a:endParaRPr>
          </a:p>
          <a:p>
            <a:r>
              <a:rPr lang="en-GB" sz="2800" b="0" dirty="0">
                <a:solidFill>
                  <a:schemeClr val="bg1"/>
                </a:solidFill>
              </a:rPr>
              <a:t>£106 average weekly rent </a:t>
            </a:r>
          </a:p>
          <a:p>
            <a:r>
              <a:rPr lang="en-GB" sz="2800" b="0" dirty="0">
                <a:solidFill>
                  <a:schemeClr val="bg1"/>
                </a:solidFill>
              </a:rPr>
              <a:t>88% responsible for all/part of the rent</a:t>
            </a:r>
          </a:p>
          <a:p>
            <a:r>
              <a:rPr lang="en-GB" sz="2800" b="0" dirty="0">
                <a:solidFill>
                  <a:schemeClr val="bg1"/>
                </a:solidFill>
              </a:rPr>
              <a:t>Affordability: Easy 65%  Difficult 34%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1196752"/>
            <a:ext cx="4392488" cy="3165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4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4930874" y="6488667"/>
            <a:ext cx="421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2"/>
                </a:solidFill>
              </a:rPr>
              <a:t>RESEARCH &amp; INTELLIGENCE UNIT</a:t>
            </a:r>
            <a:r>
              <a:rPr lang="en-GB" b="1" i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1043747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" y="162560"/>
            <a:ext cx="7781926" cy="33761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2073" y="1233470"/>
            <a:ext cx="3857625" cy="25407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828675" y="4570454"/>
            <a:ext cx="380174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b="1" dirty="0" err="1">
                <a:solidFill>
                  <a:srgbClr val="B61459"/>
                </a:solidFill>
              </a:rPr>
              <a:t>DfC</a:t>
            </a:r>
            <a:r>
              <a:rPr lang="en-GB" sz="2800" b="1" dirty="0">
                <a:solidFill>
                  <a:srgbClr val="B61459"/>
                </a:solidFill>
              </a:rPr>
              <a:t> recognise three vulnerable groups: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793664" y="4448117"/>
            <a:ext cx="38017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1. Financially vulnerable </a:t>
            </a:r>
          </a:p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2. Socially vulnerable</a:t>
            </a:r>
          </a:p>
          <a:p>
            <a:r>
              <a:rPr lang="en-GB" sz="2400" b="1" dirty="0">
                <a:solidFill>
                  <a:schemeClr val="accent5">
                    <a:lumMod val="75000"/>
                  </a:schemeClr>
                </a:solidFill>
              </a:rPr>
              <a:t>3. Weak IT skills</a:t>
            </a:r>
          </a:p>
        </p:txBody>
      </p:sp>
    </p:spTree>
    <p:extLst>
      <p:ext uri="{BB962C8B-B14F-4D97-AF65-F5344CB8AC3E}">
        <p14:creationId xmlns:p14="http://schemas.microsoft.com/office/powerpoint/2010/main" val="3494897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93234" y="888395"/>
            <a:ext cx="7784940" cy="4667015"/>
          </a:xfrm>
        </p:spPr>
        <p:txBody>
          <a:bodyPr/>
          <a:lstStyle/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Context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Private Rented Sector in NI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What we know from GB</a:t>
            </a:r>
            <a:endParaRPr lang="en-US" sz="2800" b="1" spc="3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merican Typewriter"/>
            </a:endParaRP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What we know from NIHE tenants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155314246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9BBB59"/>
                </a:solidFill>
                <a:latin typeface="+mn-lt"/>
                <a:cs typeface="American Typewriter"/>
              </a:rPr>
              <a:t>Potential barriers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3072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Must have:</a:t>
            </a:r>
          </a:p>
          <a:p>
            <a:r>
              <a:rPr lang="en-GB" dirty="0"/>
              <a:t>Rates details</a:t>
            </a:r>
          </a:p>
          <a:p>
            <a:r>
              <a:rPr lang="en-GB" dirty="0"/>
              <a:t>Rent details</a:t>
            </a:r>
          </a:p>
          <a:p>
            <a:r>
              <a:rPr lang="en-GB" dirty="0"/>
              <a:t>Landlord details</a:t>
            </a:r>
          </a:p>
          <a:p>
            <a:r>
              <a:rPr lang="en-GB" dirty="0"/>
              <a:t>Mobile phone</a:t>
            </a:r>
          </a:p>
          <a:p>
            <a:r>
              <a:rPr lang="en-GB" dirty="0"/>
              <a:t>Email address</a:t>
            </a:r>
          </a:p>
          <a:p>
            <a:r>
              <a:rPr lang="en-GB" dirty="0"/>
              <a:t>Bank/building society</a:t>
            </a:r>
          </a:p>
          <a:p>
            <a:r>
              <a:rPr lang="en-GB" dirty="0"/>
              <a:t>Access to the internet</a:t>
            </a:r>
          </a:p>
        </p:txBody>
      </p:sp>
      <p:sp>
        <p:nvSpPr>
          <p:cNvPr id="5" name="Line Callout 3 (Border and Accent Bar) 4"/>
          <p:cNvSpPr/>
          <p:nvPr/>
        </p:nvSpPr>
        <p:spPr>
          <a:xfrm flipV="1">
            <a:off x="7275201" y="3915855"/>
            <a:ext cx="728547" cy="369332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7000"/>
              <a:gd name="adj6" fmla="val -48142"/>
              <a:gd name="adj7" fmla="val 16457"/>
              <a:gd name="adj8" fmla="val -320656"/>
            </a:avLst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7220812" y="3915855"/>
            <a:ext cx="87628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45%</a:t>
            </a:r>
          </a:p>
        </p:txBody>
      </p:sp>
      <p:sp>
        <p:nvSpPr>
          <p:cNvPr id="7" name="Line Callout 3 (Border and Accent Bar) 6"/>
          <p:cNvSpPr/>
          <p:nvPr/>
        </p:nvSpPr>
        <p:spPr>
          <a:xfrm flipV="1">
            <a:off x="7275200" y="4553876"/>
            <a:ext cx="728549" cy="423438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9554"/>
              <a:gd name="adj6" fmla="val -25846"/>
              <a:gd name="adj7" fmla="val 23600"/>
              <a:gd name="adj8" fmla="val -316900"/>
            </a:avLst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7275199" y="4553510"/>
            <a:ext cx="923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21%</a:t>
            </a:r>
          </a:p>
        </p:txBody>
      </p:sp>
      <p:sp>
        <p:nvSpPr>
          <p:cNvPr id="9" name="Line Callout 3 (Border and Accent Bar) 8"/>
          <p:cNvSpPr/>
          <p:nvPr/>
        </p:nvSpPr>
        <p:spPr>
          <a:xfrm flipV="1">
            <a:off x="7275200" y="5109488"/>
            <a:ext cx="728549" cy="405037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9554"/>
              <a:gd name="adj6" fmla="val -25846"/>
              <a:gd name="adj7" fmla="val 22381"/>
              <a:gd name="adj8" fmla="val -319494"/>
            </a:avLst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7275201" y="5145194"/>
            <a:ext cx="8218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26%</a:t>
            </a:r>
          </a:p>
        </p:txBody>
      </p:sp>
      <p:sp>
        <p:nvSpPr>
          <p:cNvPr id="11" name="Line Callout 3 (Border and Accent Bar) 10"/>
          <p:cNvSpPr/>
          <p:nvPr/>
        </p:nvSpPr>
        <p:spPr>
          <a:xfrm flipV="1">
            <a:off x="7275201" y="3289470"/>
            <a:ext cx="728546" cy="369333"/>
          </a:xfrm>
          <a:prstGeom prst="accentBorderCallout3">
            <a:avLst>
              <a:gd name="adj1" fmla="val 18750"/>
              <a:gd name="adj2" fmla="val -8333"/>
              <a:gd name="adj3" fmla="val 18750"/>
              <a:gd name="adj4" fmla="val -16667"/>
              <a:gd name="adj5" fmla="val 17000"/>
              <a:gd name="adj6" fmla="val -48142"/>
              <a:gd name="adj7" fmla="val 16923"/>
              <a:gd name="adj8" fmla="val -326340"/>
            </a:avLst>
          </a:prstGeom>
          <a:noFill/>
          <a:ln w="19050" cmpd="sng"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7220812" y="3289470"/>
            <a:ext cx="139741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rgbClr val="FF0000"/>
                </a:solidFill>
              </a:rPr>
              <a:t>11%</a:t>
            </a:r>
          </a:p>
        </p:txBody>
      </p:sp>
    </p:spTree>
    <p:extLst>
      <p:ext uri="{BB962C8B-B14F-4D97-AF65-F5344CB8AC3E}">
        <p14:creationId xmlns:p14="http://schemas.microsoft.com/office/powerpoint/2010/main" val="39149246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  <p:bldP spid="7" grpId="0" animBg="1"/>
      <p:bldP spid="8" grpId="0"/>
      <p:bldP spid="9" grpId="0" animBg="1"/>
      <p:bldP spid="10" grpId="0"/>
      <p:bldP spid="11" grpId="0" animBg="1"/>
      <p:bldP spid="12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57335981"/>
              </p:ext>
            </p:extLst>
          </p:nvPr>
        </p:nvGraphicFramePr>
        <p:xfrm>
          <a:off x="264159" y="97038"/>
          <a:ext cx="8676640" cy="5474888"/>
        </p:xfrm>
        <a:graphic>
          <a:graphicData uri="http://schemas.openxmlformats.org/drawingml/2006/table">
            <a:tbl>
              <a:tblPr/>
              <a:tblGrid>
                <a:gridCol w="433832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433832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66539">
                <a:tc>
                  <a:txBody>
                    <a:bodyPr/>
                    <a:lstStyle/>
                    <a:p>
                      <a:r>
                        <a:rPr lang="en-GB" sz="1500" b="1" dirty="0"/>
                        <a:t>Date Universal Credit starts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US" sz="1500" b="1" dirty="0"/>
                        <a:t>Jobs &amp; Benefits / Social Security office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27 September 2017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chemeClr val="tx1"/>
                          </a:solidFill>
                        </a:rPr>
                        <a:t>Limavady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15 November 2017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Ballymoney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13 December 2017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Magherafelt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 and Coleraine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chemeClr val="tx1"/>
                          </a:solidFill>
                        </a:rPr>
                        <a:t>17 January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Strabane and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Lisnagelvin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chemeClr val="tx1"/>
                          </a:solidFill>
                        </a:rPr>
                        <a:t>7 February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Foyle and Armagh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chemeClr val="tx1"/>
                          </a:solidFill>
                        </a:rPr>
                        <a:t>21 February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Omagh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 and Enniskillen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chemeClr val="tx1"/>
                          </a:solidFill>
                        </a:rPr>
                        <a:t>7 March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Dungannon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Portadown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16 May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Newry and Downpatrick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30 May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Lurgan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, Newcastle and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Kilkeel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13 June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Falls and Shankill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27 June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Andersonstown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 and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Banbridge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chemeClr val="tx1"/>
                          </a:solidFill>
                        </a:rPr>
                        <a:t>5 September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Holywood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 Road and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Ballynahinch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19 September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Newtownabbey and Newtownards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chemeClr val="tx1"/>
                          </a:solidFill>
                        </a:rPr>
                        <a:t>3 October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Shaftesbury Square and Carrickfergus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4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chemeClr val="tx1"/>
                          </a:solidFill>
                        </a:rPr>
                        <a:t>17 October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Knockbreda</a:t>
                      </a:r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 and Bangor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5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chemeClr val="tx1"/>
                          </a:solidFill>
                        </a:rPr>
                        <a:t>31 October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Lisburn and Larne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6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14 November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North Belfast and </a:t>
                      </a:r>
                      <a:r>
                        <a:rPr lang="en-GB" sz="1500" dirty="0" err="1">
                          <a:solidFill>
                            <a:schemeClr val="tx1"/>
                          </a:solidFill>
                        </a:rPr>
                        <a:t>Cookstown</a:t>
                      </a:r>
                      <a:endParaRPr lang="en-GB" sz="1500" dirty="0">
                        <a:solidFill>
                          <a:schemeClr val="tx1"/>
                        </a:solidFill>
                      </a:endParaRP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7"/>
                  </a:ext>
                </a:extLst>
              </a:tr>
              <a:tr h="266539">
                <a:tc>
                  <a:txBody>
                    <a:bodyPr/>
                    <a:lstStyle/>
                    <a:p>
                      <a:r>
                        <a:rPr lang="en-GB" sz="1500">
                          <a:solidFill>
                            <a:schemeClr val="tx1"/>
                          </a:solidFill>
                        </a:rPr>
                        <a:t>5 December 2018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500" dirty="0">
                          <a:solidFill>
                            <a:schemeClr val="tx1"/>
                          </a:solidFill>
                        </a:rPr>
                        <a:t>Ballymena and Antrim</a:t>
                      </a:r>
                    </a:p>
                  </a:txBody>
                  <a:tcPr marL="59552" marR="59552" marT="29776" marB="29776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083039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err="1">
                <a:solidFill>
                  <a:srgbClr val="002060"/>
                </a:solidFill>
              </a:rPr>
              <a:t>DfC</a:t>
            </a:r>
            <a:r>
              <a:rPr lang="en-GB" b="1" dirty="0">
                <a:solidFill>
                  <a:srgbClr val="002060"/>
                </a:solidFill>
              </a:rPr>
              <a:t> 2017 impact assessment</a:t>
            </a:r>
          </a:p>
        </p:txBody>
      </p:sp>
      <p:pic>
        <p:nvPicPr>
          <p:cNvPr id="1126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244" y="1874966"/>
            <a:ext cx="9050756" cy="31999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54444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930874" y="6508987"/>
            <a:ext cx="421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2"/>
                </a:solidFill>
              </a:rPr>
              <a:t>RESEARCH &amp; INTELLIGENCE UNIT</a:t>
            </a:r>
            <a:r>
              <a:rPr lang="en-GB" b="1" i="1" dirty="0"/>
              <a:t>H</a:t>
            </a:r>
          </a:p>
        </p:txBody>
      </p:sp>
    </p:spTree>
    <p:extLst>
      <p:ext uri="{BB962C8B-B14F-4D97-AF65-F5344CB8AC3E}">
        <p14:creationId xmlns:p14="http://schemas.microsoft.com/office/powerpoint/2010/main" val="36442870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https://vectors.co.nz/wp-content/uploads/Blank_Map_Of_Great_Britain.pn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9275" y="170377"/>
            <a:ext cx="5981700" cy="5981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Rectangle 7"/>
          <p:cNvSpPr/>
          <p:nvPr/>
        </p:nvSpPr>
        <p:spPr>
          <a:xfrm>
            <a:off x="356582" y="2634761"/>
            <a:ext cx="4631396" cy="70788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4000" b="1" dirty="0">
                <a:solidFill>
                  <a:srgbClr val="9BBB59"/>
                </a:solidFill>
                <a:cs typeface="American Typewriter"/>
              </a:rPr>
              <a:t>Evidence from GB</a:t>
            </a:r>
            <a:endParaRPr lang="en-GB" sz="4000" dirty="0"/>
          </a:p>
        </p:txBody>
      </p:sp>
    </p:spTree>
    <p:extLst>
      <p:ext uri="{BB962C8B-B14F-4D97-AF65-F5344CB8AC3E}">
        <p14:creationId xmlns:p14="http://schemas.microsoft.com/office/powerpoint/2010/main" val="9213318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9BBB59"/>
                </a:solidFill>
                <a:latin typeface="+mn-lt"/>
                <a:cs typeface="American Typewriter"/>
              </a:rPr>
              <a:t>Tenants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36688"/>
            <a:ext cx="8229600" cy="4525963"/>
          </a:xfrm>
        </p:spPr>
        <p:txBody>
          <a:bodyPr/>
          <a:lstStyle/>
          <a:p>
            <a:r>
              <a:rPr lang="en-GB" dirty="0"/>
              <a:t>Roll out - 10% claimants in GB (June 18)</a:t>
            </a:r>
          </a:p>
          <a:p>
            <a:r>
              <a:rPr lang="en-GB" dirty="0"/>
              <a:t>25% of claims in 2017 paid late</a:t>
            </a:r>
          </a:p>
          <a:p>
            <a:r>
              <a:rPr lang="en-GB" dirty="0"/>
              <a:t>Rent arrears (1 year to recover)</a:t>
            </a:r>
          </a:p>
          <a:p>
            <a:r>
              <a:rPr lang="en-GB" dirty="0"/>
              <a:t>Delays in first payment linked to arrears</a:t>
            </a:r>
          </a:p>
          <a:p>
            <a:r>
              <a:rPr lang="en-GB" dirty="0"/>
              <a:t>Lengthy application process</a:t>
            </a:r>
          </a:p>
          <a:p>
            <a:r>
              <a:rPr lang="en-GB" dirty="0"/>
              <a:t>Demand for advisory services</a:t>
            </a:r>
          </a:p>
          <a:p>
            <a:r>
              <a:rPr lang="en-GB" dirty="0"/>
              <a:t>Demand for foodbanks (30%)</a:t>
            </a:r>
          </a:p>
        </p:txBody>
      </p:sp>
    </p:spTree>
    <p:extLst>
      <p:ext uri="{BB962C8B-B14F-4D97-AF65-F5344CB8AC3E}">
        <p14:creationId xmlns:p14="http://schemas.microsoft.com/office/powerpoint/2010/main" val="7585167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9BBB59"/>
                </a:solidFill>
                <a:latin typeface="+mn-lt"/>
                <a:cs typeface="American Typewriter"/>
              </a:rPr>
              <a:t>Landlords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Change of circumstance during assessment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RLA research </a:t>
            </a:r>
          </a:p>
          <a:p>
            <a:pPr marL="0" indent="0">
              <a:buNone/>
            </a:pPr>
            <a:endParaRPr lang="en-GB" dirty="0"/>
          </a:p>
          <a:p>
            <a:r>
              <a:rPr lang="en-GB" dirty="0"/>
              <a:t>Shelter research</a:t>
            </a:r>
          </a:p>
        </p:txBody>
      </p:sp>
    </p:spTree>
    <p:extLst>
      <p:ext uri="{BB962C8B-B14F-4D97-AF65-F5344CB8AC3E}">
        <p14:creationId xmlns:p14="http://schemas.microsoft.com/office/powerpoint/2010/main" val="21075515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9BBB59"/>
                </a:solidFill>
                <a:latin typeface="+mn-lt"/>
                <a:cs typeface="American Typewriter"/>
              </a:rPr>
              <a:t>NI specific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Mitigation (for most) scheduled to end March 2020</a:t>
            </a:r>
          </a:p>
          <a:p>
            <a:r>
              <a:rPr lang="en-GB" dirty="0"/>
              <a:t>UC Direct payments for landlords </a:t>
            </a:r>
          </a:p>
          <a:p>
            <a:r>
              <a:rPr lang="en-GB" dirty="0"/>
              <a:t>UC Twice monthly payments to claimants</a:t>
            </a:r>
          </a:p>
          <a:p>
            <a:r>
              <a:rPr lang="en-GB" dirty="0"/>
              <a:t>Funding advice sector (e.g. welfare reform line)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3961772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958" y="1336969"/>
            <a:ext cx="7836699" cy="3747288"/>
          </a:xfrm>
        </p:spPr>
        <p:txBody>
          <a:bodyPr/>
          <a:lstStyle/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Context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Private Rented Sector in NI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What we know from GB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What we know from NIHE tenants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386885212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98463"/>
            <a:ext cx="8229600" cy="935037"/>
          </a:xfrm>
        </p:spPr>
        <p:txBody>
          <a:bodyPr/>
          <a:lstStyle/>
          <a:p>
            <a:r>
              <a:rPr lang="en-GB" sz="4000" b="1" dirty="0">
                <a:solidFill>
                  <a:srgbClr val="9BBB59"/>
                </a:solidFill>
                <a:latin typeface="+mn-lt"/>
                <a:cs typeface="American Typewriter"/>
              </a:rPr>
              <a:t>Welfare reform – NIHE tenants</a:t>
            </a:r>
          </a:p>
        </p:txBody>
      </p:sp>
      <p:graphicFrame>
        <p:nvGraphicFramePr>
          <p:cNvPr id="4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5121047"/>
              </p:ext>
            </p:extLst>
          </p:nvPr>
        </p:nvGraphicFramePr>
        <p:xfrm>
          <a:off x="457200" y="1600200"/>
          <a:ext cx="8229600" cy="423163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080878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chemeClr val="bg2"/>
                </a:solidFill>
              </a:rPr>
              <a:t>Awareness and Concern</a:t>
            </a:r>
            <a:endParaRPr lang="en-GB" b="1" dirty="0"/>
          </a:p>
        </p:txBody>
      </p:sp>
      <p:sp>
        <p:nvSpPr>
          <p:cNvPr id="5" name="TextBox 4"/>
          <p:cNvSpPr txBox="1"/>
          <p:nvPr/>
        </p:nvSpPr>
        <p:spPr>
          <a:xfrm>
            <a:off x="2398475" y="1644263"/>
            <a:ext cx="1948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feel poorly informed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2332712" y="4307659"/>
            <a:ext cx="217352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not at all concerned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6769366" y="1455261"/>
            <a:ext cx="217352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aware of welfare changes, but unsure how it will affect household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4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30874" y="6488667"/>
            <a:ext cx="421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1F497D"/>
                </a:solidFill>
              </a:rPr>
              <a:t>RESEARCH &amp; INTELLIGENCE UNIT</a:t>
            </a:r>
            <a:r>
              <a:rPr lang="en-GB" b="1" i="1" dirty="0">
                <a:solidFill>
                  <a:prstClr val="white"/>
                </a:solidFill>
              </a:rPr>
              <a:t>H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579" y="1320116"/>
            <a:ext cx="1866900" cy="163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0874" y="1417638"/>
            <a:ext cx="1743075" cy="1552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608" y="3883043"/>
            <a:ext cx="1752600" cy="154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88434" y="2932589"/>
            <a:ext cx="164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</a:rPr>
              <a:t>47%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5014100" y="2932589"/>
            <a:ext cx="164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</a:rPr>
              <a:t>31%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8433" y="5501318"/>
            <a:ext cx="164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</a:rPr>
              <a:t>57%</a:t>
            </a:r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908" y="3990975"/>
            <a:ext cx="1628041" cy="1272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" name="TextBox 23"/>
          <p:cNvSpPr txBox="1"/>
          <p:nvPr/>
        </p:nvSpPr>
        <p:spPr>
          <a:xfrm>
            <a:off x="6769366" y="4026932"/>
            <a:ext cx="21735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prstClr val="black"/>
                </a:solidFill>
              </a:rPr>
              <a:t>Obtain information via ‘other sources’ such as media/word of mouth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5126761" y="5407696"/>
            <a:ext cx="16426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400" b="1" dirty="0">
                <a:solidFill>
                  <a:srgbClr val="00B0F0"/>
                </a:solidFill>
              </a:rPr>
              <a:t>60%</a:t>
            </a:r>
          </a:p>
        </p:txBody>
      </p:sp>
    </p:spTree>
    <p:extLst>
      <p:ext uri="{BB962C8B-B14F-4D97-AF65-F5344CB8AC3E}">
        <p14:creationId xmlns:p14="http://schemas.microsoft.com/office/powerpoint/2010/main" val="13403050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0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0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8" grpId="0"/>
      <p:bldP spid="15" grpId="0"/>
      <p:bldP spid="3" grpId="0"/>
      <p:bldP spid="21" grpId="0"/>
      <p:bldP spid="22" grpId="0"/>
      <p:bldP spid="24" grpId="0"/>
      <p:bldP spid="2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959" y="1336969"/>
            <a:ext cx="6400800" cy="3747288"/>
          </a:xfrm>
        </p:spPr>
        <p:txBody>
          <a:bodyPr/>
          <a:lstStyle/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40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Context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Private Rented Sector in NI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What we know from GB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What we know from NIHE tenants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merican Typewriter"/>
              </a:rPr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350352796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708688"/>
          </a:xfrm>
        </p:spPr>
        <p:txBody>
          <a:bodyPr>
            <a:normAutofit fontScale="90000"/>
          </a:bodyPr>
          <a:lstStyle/>
          <a:p>
            <a:r>
              <a:rPr lang="en-GB" altLang="en-US" b="1" dirty="0">
                <a:solidFill>
                  <a:schemeClr val="bg2"/>
                </a:solidFill>
              </a:rPr>
              <a:t>Digital Inclusion – 5 year view</a:t>
            </a:r>
            <a:endParaRPr lang="en-GB" b="1" dirty="0">
              <a:solidFill>
                <a:schemeClr val="bg2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51584244"/>
              </p:ext>
            </p:extLst>
          </p:nvPr>
        </p:nvGraphicFramePr>
        <p:xfrm>
          <a:off x="457200" y="1556793"/>
          <a:ext cx="8229600" cy="46085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6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4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4930874" y="6488667"/>
            <a:ext cx="421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rgbClr val="1F497D"/>
                </a:solidFill>
              </a:rPr>
              <a:t>RESEARCH &amp; INTELLIGENCE UNIT</a:t>
            </a:r>
            <a:r>
              <a:rPr lang="en-GB" b="1" i="1" dirty="0">
                <a:solidFill>
                  <a:prstClr val="white"/>
                </a:solidFill>
              </a:rPr>
              <a:t>H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6167336" y="4732982"/>
            <a:ext cx="2003898" cy="646331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F497D"/>
                </a:solidFill>
              </a:rPr>
              <a:t>81% NI population</a:t>
            </a:r>
            <a:r>
              <a:rPr lang="en-GB" b="1" dirty="0">
                <a:solidFill>
                  <a:prstClr val="white"/>
                </a:solidFill>
              </a:rPr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7336" y="3889702"/>
            <a:ext cx="2003898" cy="646331"/>
          </a:xfrm>
          <a:prstGeom prst="rect">
            <a:avLst/>
          </a:prstGeom>
          <a:noFill/>
          <a:ln>
            <a:solidFill>
              <a:schemeClr val="bg1">
                <a:lumMod val="50000"/>
                <a:lumOff val="5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GB" b="1" dirty="0">
                <a:solidFill>
                  <a:srgbClr val="1F497D"/>
                </a:solidFill>
              </a:rPr>
              <a:t>74% working age adults</a:t>
            </a:r>
            <a:endParaRPr lang="en-GB" b="1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52778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  <p:bldP spid="3" grpId="0" animBg="1"/>
      <p:bldP spid="8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altLang="en-US" b="1" dirty="0">
                <a:solidFill>
                  <a:schemeClr val="bg2"/>
                </a:solidFill>
                <a:latin typeface="+mn-lt"/>
              </a:rPr>
              <a:t>However…</a:t>
            </a:r>
            <a:endParaRPr lang="en-GB" b="1" dirty="0"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597188" y="5428977"/>
            <a:ext cx="98266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F1766"/>
                </a:solidFill>
              </a:rPr>
              <a:t>75%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899852" y="5411327"/>
            <a:ext cx="8985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CF1766"/>
                </a:solidFill>
              </a:rPr>
              <a:t>64%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593724" y="1417638"/>
            <a:ext cx="778383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2060"/>
                </a:solidFill>
              </a:rPr>
              <a:t>84% never completed an official government form online 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4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30874" y="6488667"/>
            <a:ext cx="421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2"/>
                </a:solidFill>
              </a:rPr>
              <a:t>RESEARCH &amp; INTELLIGENCE UNIT</a:t>
            </a:r>
            <a:r>
              <a:rPr lang="en-GB" b="1" i="1" dirty="0"/>
              <a:t>H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2679538" y="2376815"/>
            <a:ext cx="334026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Impact of location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1927298" y="2926438"/>
            <a:ext cx="442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002060"/>
                </a:solidFill>
              </a:rPr>
              <a:t>Internet access from home</a:t>
            </a:r>
          </a:p>
        </p:txBody>
      </p:sp>
      <p:graphicFrame>
        <p:nvGraphicFramePr>
          <p:cNvPr id="3" name="Chart 2"/>
          <p:cNvGraphicFramePr/>
          <p:nvPr>
            <p:extLst>
              <p:ext uri="{D42A27DB-BD31-4B8C-83A1-F6EECF244321}">
                <p14:modId xmlns:p14="http://schemas.microsoft.com/office/powerpoint/2010/main" val="870483324"/>
              </p:ext>
            </p:extLst>
          </p:nvPr>
        </p:nvGraphicFramePr>
        <p:xfrm>
          <a:off x="1278894" y="3928781"/>
          <a:ext cx="1495425" cy="15001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3184733013"/>
              </p:ext>
            </p:extLst>
          </p:nvPr>
        </p:nvGraphicFramePr>
        <p:xfrm>
          <a:off x="5236857" y="3928781"/>
          <a:ext cx="1840218" cy="15407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sp>
        <p:nvSpPr>
          <p:cNvPr id="21" name="TextBox 20"/>
          <p:cNvSpPr txBox="1"/>
          <p:nvPr/>
        </p:nvSpPr>
        <p:spPr>
          <a:xfrm>
            <a:off x="1463838" y="3617297"/>
            <a:ext cx="111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Urban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5682365" y="3610034"/>
            <a:ext cx="11160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Rural</a:t>
            </a:r>
          </a:p>
        </p:txBody>
      </p:sp>
    </p:spTree>
    <p:extLst>
      <p:ext uri="{BB962C8B-B14F-4D97-AF65-F5344CB8AC3E}">
        <p14:creationId xmlns:p14="http://schemas.microsoft.com/office/powerpoint/2010/main" val="231404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9" grpId="0"/>
      <p:bldP spid="20" grpId="0"/>
      <p:bldGraphic spid="3" grpId="0">
        <p:bldAsOne/>
      </p:bldGraphic>
      <p:bldGraphic spid="6" grpId="0">
        <p:bldAsOne/>
      </p:bldGraphic>
      <p:bldP spid="21" grpId="0"/>
      <p:bldP spid="22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Chart 14"/>
          <p:cNvGraphicFramePr/>
          <p:nvPr>
            <p:extLst>
              <p:ext uri="{D42A27DB-BD31-4B8C-83A1-F6EECF244321}">
                <p14:modId xmlns:p14="http://schemas.microsoft.com/office/powerpoint/2010/main" val="1551003507"/>
              </p:ext>
            </p:extLst>
          </p:nvPr>
        </p:nvGraphicFramePr>
        <p:xfrm>
          <a:off x="5551105" y="4343348"/>
          <a:ext cx="1114425" cy="13557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1" name="Chart 10"/>
          <p:cNvGraphicFramePr/>
          <p:nvPr>
            <p:extLst>
              <p:ext uri="{D42A27DB-BD31-4B8C-83A1-F6EECF244321}">
                <p14:modId xmlns:p14="http://schemas.microsoft.com/office/powerpoint/2010/main" val="3919892630"/>
              </p:ext>
            </p:extLst>
          </p:nvPr>
        </p:nvGraphicFramePr>
        <p:xfrm>
          <a:off x="847725" y="4295775"/>
          <a:ext cx="1790700" cy="140329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sp>
        <p:nvSpPr>
          <p:cNvPr id="8" name="TextBox 7"/>
          <p:cNvSpPr txBox="1"/>
          <p:nvPr/>
        </p:nvSpPr>
        <p:spPr>
          <a:xfrm>
            <a:off x="1472558" y="3558869"/>
            <a:ext cx="8232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D41293"/>
                </a:solidFill>
              </a:rPr>
              <a:t>57%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479424" y="755899"/>
            <a:ext cx="33016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Impact of age – 55+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408417" y="5575248"/>
            <a:ext cx="88741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D41293"/>
                </a:solidFill>
              </a:rPr>
              <a:t>12%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5220225" y="628683"/>
            <a:ext cx="317182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0070C0"/>
                </a:solidFill>
              </a:rPr>
              <a:t>Impact of health – disability/illness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5735305" y="3569809"/>
            <a:ext cx="88230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D41293"/>
                </a:solidFill>
              </a:rPr>
              <a:t>65%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800676" y="5575248"/>
            <a:ext cx="81693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dirty="0">
                <a:solidFill>
                  <a:srgbClr val="D41293"/>
                </a:solidFill>
              </a:rPr>
              <a:t>17%</a:t>
            </a:r>
          </a:p>
        </p:txBody>
      </p:sp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334124"/>
            <a:ext cx="3419475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4930874" y="6488667"/>
            <a:ext cx="421312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b="1" i="1" dirty="0">
                <a:solidFill>
                  <a:schemeClr val="bg2"/>
                </a:solidFill>
              </a:rPr>
              <a:t>RESEARCH &amp; INTELLIGENCE UNIT</a:t>
            </a:r>
            <a:r>
              <a:rPr lang="en-GB" b="1" i="1" dirty="0"/>
              <a:t>H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1979415" y="1753971"/>
            <a:ext cx="442181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002060"/>
                </a:solidFill>
              </a:rPr>
              <a:t>Internet access from home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1408417" y="4267731"/>
            <a:ext cx="580237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400" b="1" i="1" dirty="0">
                <a:solidFill>
                  <a:srgbClr val="002060"/>
                </a:solidFill>
              </a:rPr>
              <a:t>Comfortable filling out online forms</a:t>
            </a:r>
          </a:p>
        </p:txBody>
      </p:sp>
      <p:graphicFrame>
        <p:nvGraphicFramePr>
          <p:cNvPr id="6" name="Chart 5"/>
          <p:cNvGraphicFramePr/>
          <p:nvPr>
            <p:extLst>
              <p:ext uri="{D42A27DB-BD31-4B8C-83A1-F6EECF244321}">
                <p14:modId xmlns:p14="http://schemas.microsoft.com/office/powerpoint/2010/main" val="766462121"/>
              </p:ext>
            </p:extLst>
          </p:nvPr>
        </p:nvGraphicFramePr>
        <p:xfrm>
          <a:off x="655708" y="1984804"/>
          <a:ext cx="2297914" cy="146638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0" name="Chart 9"/>
          <p:cNvGraphicFramePr/>
          <p:nvPr>
            <p:extLst>
              <p:ext uri="{D42A27DB-BD31-4B8C-83A1-F6EECF244321}">
                <p14:modId xmlns:p14="http://schemas.microsoft.com/office/powerpoint/2010/main" val="1487894366"/>
              </p:ext>
            </p:extLst>
          </p:nvPr>
        </p:nvGraphicFramePr>
        <p:xfrm>
          <a:off x="5339813" y="2019294"/>
          <a:ext cx="1465021" cy="143189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396279527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5" grpId="0">
        <p:bldAsOne/>
      </p:bldGraphic>
      <p:bldGraphic spid="11" grpId="0">
        <p:bldAsOne/>
      </p:bldGraphic>
      <p:bldP spid="8" grpId="0"/>
      <p:bldP spid="4" grpId="0"/>
      <p:bldP spid="12" grpId="0"/>
      <p:bldP spid="13" grpId="0"/>
      <p:bldP spid="14" grpId="0"/>
      <p:bldP spid="16" grpId="0"/>
      <p:bldP spid="21" grpId="0"/>
      <p:bldP spid="22" grpId="0"/>
      <p:bldGraphic spid="6" grpId="0">
        <p:bldAsOne/>
      </p:bldGraphic>
      <p:bldGraphic spid="10" grpId="0">
        <p:bldAsOne/>
      </p:bldGraphic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9BBB59"/>
                </a:solidFill>
                <a:latin typeface="+mn-lt"/>
                <a:cs typeface="American Typewriter"/>
              </a:rPr>
              <a:t>Potentially most impacted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/>
              <a:t>Lone parents</a:t>
            </a:r>
          </a:p>
          <a:p>
            <a:r>
              <a:rPr lang="en-GB" dirty="0"/>
              <a:t>Single under 35, living alone</a:t>
            </a:r>
          </a:p>
          <a:p>
            <a:r>
              <a:rPr lang="en-GB" dirty="0"/>
              <a:t>Older working age (55+)</a:t>
            </a:r>
          </a:p>
          <a:p>
            <a:r>
              <a:rPr lang="en-GB" dirty="0"/>
              <a:t>Those with disability/illness </a:t>
            </a:r>
          </a:p>
          <a:p>
            <a:r>
              <a:rPr lang="en-GB" dirty="0"/>
              <a:t>Those in rural areas</a:t>
            </a:r>
          </a:p>
          <a:p>
            <a:pPr marL="0" indent="0">
              <a:buNone/>
            </a:pPr>
            <a:endParaRPr lang="en-GB" dirty="0"/>
          </a:p>
          <a:p>
            <a:pPr marL="0" indent="0" algn="ctr">
              <a:buNone/>
            </a:pPr>
            <a:r>
              <a:rPr lang="en-GB" dirty="0"/>
              <a:t>Challenges measuring impacts</a:t>
            </a:r>
          </a:p>
          <a:p>
            <a:pPr marL="0" indent="0">
              <a:buNone/>
            </a:pP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933151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37958" y="1336969"/>
            <a:ext cx="7836699" cy="3747288"/>
          </a:xfrm>
        </p:spPr>
        <p:txBody>
          <a:bodyPr/>
          <a:lstStyle/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Context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Private Rented Sector in NI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What we know from GB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2400" b="1" spc="300" dirty="0">
                <a:solidFill>
                  <a:schemeClr val="tx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What we know from NIHE tenants</a:t>
            </a:r>
          </a:p>
          <a:p>
            <a:pPr marL="514350" indent="-514350" algn="l">
              <a:lnSpc>
                <a:spcPct val="150000"/>
              </a:lnSpc>
              <a:buClr>
                <a:schemeClr val="accent3"/>
              </a:buClr>
              <a:buFont typeface="+mj-lt"/>
              <a:buAutoNum type="arabicPeriod"/>
            </a:pPr>
            <a:r>
              <a:rPr lang="en-US" sz="3600" b="1" spc="3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merican Typewriter"/>
                <a:cs typeface="American Typewriter"/>
              </a:rPr>
              <a:t>Future research</a:t>
            </a:r>
          </a:p>
        </p:txBody>
      </p:sp>
    </p:spTree>
    <p:extLst>
      <p:ext uri="{BB962C8B-B14F-4D97-AF65-F5344CB8AC3E}">
        <p14:creationId xmlns:p14="http://schemas.microsoft.com/office/powerpoint/2010/main" val="458009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b="1" dirty="0">
                <a:solidFill>
                  <a:srgbClr val="9BBB59"/>
                </a:solidFill>
                <a:latin typeface="+mn-lt"/>
                <a:cs typeface="American Typewriter"/>
              </a:rPr>
              <a:t>The continuing role of research and data:</a:t>
            </a:r>
            <a:endParaRPr lang="en-GB" sz="4000" b="1" dirty="0">
              <a:latin typeface="+mn-lt"/>
            </a:endParaRPr>
          </a:p>
        </p:txBody>
      </p:sp>
      <p:pic>
        <p:nvPicPr>
          <p:cNvPr id="4" name="Picture 4" descr="C:\Users\Greene_K\AppData\Local\Microsoft\Windows\Temporary Internet Files\Content.IE5\6YJ3I83Y\Anonymous-Magnifying-glass-1[1]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5739" y="1922601"/>
            <a:ext cx="1383156" cy="13744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Greene_K\AppData\Local\Microsoft\Windows\Temporary Internet Files\Content.IE5\6YJ3I83Y\UK-icon[1]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8295" y="3774169"/>
            <a:ext cx="1411753" cy="202125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67" name="Picture 19" descr="C:\Users\Greene_K\AppData\Local\Microsoft\Windows\Temporary Internet Files\Content.IE5\KUDZEOLJ\14324-illustration-of-a-book-pv[1]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062" y="1929542"/>
            <a:ext cx="1573492" cy="14515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349795" y="2178262"/>
            <a:ext cx="189259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Corporate Plan 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288056" y="1996094"/>
            <a:ext cx="2675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Evidence based decision making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2238130" y="3752308"/>
            <a:ext cx="2675185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Evaluation and impact assessment</a:t>
            </a:r>
          </a:p>
        </p:txBody>
      </p:sp>
      <p:sp>
        <p:nvSpPr>
          <p:cNvPr id="27" name="TextBox 26"/>
          <p:cNvSpPr txBox="1"/>
          <p:nvPr/>
        </p:nvSpPr>
        <p:spPr>
          <a:xfrm>
            <a:off x="6420049" y="3828578"/>
            <a:ext cx="246576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800" dirty="0"/>
              <a:t>UK collaboration</a:t>
            </a:r>
          </a:p>
        </p:txBody>
      </p:sp>
      <p:pic>
        <p:nvPicPr>
          <p:cNvPr id="2071" name="Picture 23" descr="C:\Users\Greene_K\AppData\Local\Microsoft\Windows\Temporary Internet Files\Content.IE5\RGQ1SKF1\thumb-up-1426815_960_720[1]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9862" y="3915784"/>
            <a:ext cx="1969933" cy="16450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6576162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8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2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25" grpId="0"/>
      <p:bldP spid="26" grpId="0"/>
      <p:bldP spid="27" grpId="0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BBB59"/>
                </a:solidFill>
                <a:latin typeface="American Typewriter"/>
                <a:cs typeface="American Typewriter"/>
              </a:rPr>
              <a:t>Future PRS research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sz="3600" dirty="0"/>
              <a:t>Awareness and impacts of welfare changes</a:t>
            </a:r>
          </a:p>
          <a:p>
            <a:pPr marL="742950" lvl="2" indent="-342900"/>
            <a:r>
              <a:rPr lang="en-GB" sz="2800" dirty="0"/>
              <a:t>Private landlord survey </a:t>
            </a:r>
          </a:p>
          <a:p>
            <a:pPr marL="742950" lvl="2" indent="-342900"/>
            <a:r>
              <a:rPr lang="en-GB" sz="2800" dirty="0"/>
              <a:t>Private tenant survey</a:t>
            </a:r>
          </a:p>
          <a:p>
            <a:pPr marL="400050" lvl="2" indent="0">
              <a:buNone/>
            </a:pPr>
            <a:endParaRPr lang="en-GB" sz="2800" dirty="0"/>
          </a:p>
          <a:p>
            <a:pPr marL="342900" lvl="2" indent="-342900"/>
            <a:r>
              <a:rPr lang="en-GB" sz="3600" dirty="0"/>
              <a:t>Review of Broad Rental Market Areas</a:t>
            </a:r>
          </a:p>
          <a:p>
            <a:pPr marL="457200" lvl="1" indent="0">
              <a:buNone/>
            </a:pPr>
            <a:endParaRPr lang="en-GB" dirty="0"/>
          </a:p>
          <a:p>
            <a:pPr marL="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306926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Picture 15" descr="national stats logo.png"/>
          <p:cNvPicPr>
            <a:picLocks noChangeAspect="1"/>
          </p:cNvPicPr>
          <p:nvPr/>
        </p:nvPicPr>
        <p:blipFill>
          <a:blip r:embed="rId3"/>
          <a:srcRect l="9449" t="5249" r="9449" b="5249"/>
          <a:stretch>
            <a:fillRect/>
          </a:stretch>
        </p:blipFill>
        <p:spPr>
          <a:xfrm>
            <a:off x="1451384" y="2670001"/>
            <a:ext cx="1380067" cy="137069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34790" y="2724404"/>
            <a:ext cx="481337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400" dirty="0"/>
              <a:t>National Statistics Accreditation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8954" y="1340381"/>
            <a:ext cx="1422497" cy="108517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234790" y="1336070"/>
            <a:ext cx="481337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Customer Service Excellence Award</a:t>
            </a:r>
          </a:p>
        </p:txBody>
      </p:sp>
      <p:sp>
        <p:nvSpPr>
          <p:cNvPr id="6" name="Rounded Rectangle 4"/>
          <p:cNvSpPr/>
          <p:nvPr/>
        </p:nvSpPr>
        <p:spPr>
          <a:xfrm>
            <a:off x="0" y="258185"/>
            <a:ext cx="9143999" cy="800604"/>
          </a:xfrm>
          <a:prstGeom prst="rect">
            <a:avLst/>
          </a:prstGeom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spcFirstLastPara="0" vert="horz" wrap="square" lIns="121920" tIns="121920" rIns="121920" bIns="121920" numCol="1" spcCol="1270" anchor="t" anchorCtr="0">
            <a:noAutofit/>
          </a:bodyPr>
          <a:lstStyle/>
          <a:p>
            <a:pPr lvl="0" algn="ctr" defTabSz="14224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US" sz="4400" b="1" dirty="0">
                <a:solidFill>
                  <a:srgbClr val="9BBB59"/>
                </a:solidFill>
                <a:latin typeface="American Typewriter"/>
                <a:ea typeface="+mj-ea"/>
                <a:cs typeface="American Typewriter"/>
              </a:rPr>
              <a:t>Recognition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51383" y="4346194"/>
            <a:ext cx="1380068" cy="1097675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3234790" y="4346194"/>
            <a:ext cx="548966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Market Research Society Accredited Company Partner</a:t>
            </a:r>
          </a:p>
        </p:txBody>
      </p:sp>
    </p:spTree>
    <p:extLst>
      <p:ext uri="{BB962C8B-B14F-4D97-AF65-F5344CB8AC3E}">
        <p14:creationId xmlns:p14="http://schemas.microsoft.com/office/powerpoint/2010/main" val="8815504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1560058"/>
            <a:ext cx="9144000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600"/>
              </a:spcAft>
            </a:pPr>
            <a:r>
              <a:rPr lang="en-GB" sz="3400" b="1" dirty="0">
                <a:solidFill>
                  <a:schemeClr val="accent3"/>
                </a:solidFill>
              </a:rPr>
              <a:t>Karly Greene</a:t>
            </a:r>
          </a:p>
          <a:p>
            <a:pPr algn="ctr">
              <a:spcAft>
                <a:spcPts val="600"/>
              </a:spcAft>
            </a:pPr>
            <a:r>
              <a:rPr lang="en-GB" sz="2400" dirty="0"/>
              <a:t>Head of Research &amp; Equality, </a:t>
            </a:r>
          </a:p>
          <a:p>
            <a:pPr algn="ctr">
              <a:spcAft>
                <a:spcPts val="600"/>
              </a:spcAft>
            </a:pPr>
            <a:r>
              <a:rPr lang="en-GB" sz="2400" dirty="0"/>
              <a:t>Northern Ireland Housing Executive</a:t>
            </a:r>
          </a:p>
          <a:p>
            <a:pPr algn="ctr"/>
            <a:r>
              <a:rPr lang="en-GB" sz="2400" dirty="0"/>
              <a:t>karly.greene@nihe.gov.uk</a:t>
            </a:r>
          </a:p>
          <a:p>
            <a:pPr algn="ctr"/>
            <a:endParaRPr lang="en-GB" dirty="0"/>
          </a:p>
          <a:p>
            <a:pPr algn="ctr"/>
            <a:endParaRPr lang="en-GB" dirty="0">
              <a:hlinkClick r:id="rId2"/>
            </a:endParaRPr>
          </a:p>
          <a:p>
            <a:pPr marL="285750" indent="-285750" algn="ctr"/>
            <a:r>
              <a:rPr lang="en-GB" b="1" dirty="0"/>
              <a:t>For further information and updates, visit our webpage:</a:t>
            </a:r>
          </a:p>
          <a:p>
            <a:pPr algn="ctr"/>
            <a:r>
              <a:rPr lang="en-GB" sz="2000" dirty="0"/>
              <a:t>www.nihe.gov.uk/index/corporate/housing_research.htm</a:t>
            </a:r>
          </a:p>
        </p:txBody>
      </p:sp>
      <p:sp>
        <p:nvSpPr>
          <p:cNvPr id="3" name="Rectangle 2"/>
          <p:cNvSpPr/>
          <p:nvPr/>
        </p:nvSpPr>
        <p:spPr>
          <a:xfrm>
            <a:off x="2286000" y="473686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GB" dirty="0"/>
              <a:t>@</a:t>
            </a:r>
            <a:r>
              <a:rPr lang="en-GB" dirty="0" err="1"/>
              <a:t>karlygreene</a:t>
            </a:r>
            <a:endParaRPr lang="en-GB" dirty="0"/>
          </a:p>
          <a:p>
            <a:pPr algn="ctr"/>
            <a:r>
              <a:rPr lang="en-GB" dirty="0"/>
              <a:t>@</a:t>
            </a:r>
            <a:r>
              <a:rPr lang="en-GB" dirty="0" err="1"/>
              <a:t>nihecommunity</a:t>
            </a: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472" y="4736868"/>
            <a:ext cx="725214" cy="72521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84120002 jpeg 1.jp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3499" r="-3499" b="6245"/>
          <a:stretch/>
        </p:blipFill>
        <p:spPr>
          <a:xfrm>
            <a:off x="-317500" y="-5468"/>
            <a:ext cx="9779000" cy="6863468"/>
          </a:xfrm>
        </p:spPr>
      </p:pic>
      <p:sp>
        <p:nvSpPr>
          <p:cNvPr id="5" name="TextBox 4"/>
          <p:cNvSpPr txBox="1"/>
          <p:nvPr/>
        </p:nvSpPr>
        <p:spPr>
          <a:xfrm>
            <a:off x="0" y="5457616"/>
            <a:ext cx="9144000" cy="1384995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25000"/>
                </a:schemeClr>
              </a:gs>
              <a:gs pos="100000">
                <a:schemeClr val="tx1">
                  <a:lumMod val="85000"/>
                  <a:alpha val="70000"/>
                </a:schemeClr>
              </a:gs>
            </a:gsLst>
            <a:path path="rect">
              <a:fillToRect l="100000" t="100000"/>
            </a:path>
            <a:tileRect r="-100000" b="-100000"/>
          </a:gradFill>
        </p:spPr>
        <p:txBody>
          <a:bodyPr wrap="square" rtlCol="0">
            <a:spAutoFit/>
          </a:bodyPr>
          <a:lstStyle/>
          <a:p>
            <a:r>
              <a:rPr lang="en-GB" sz="2800" b="1" u="sng" dirty="0">
                <a:solidFill>
                  <a:srgbClr val="000000"/>
                </a:solidFill>
                <a:cs typeface="American Typewriter"/>
              </a:rPr>
              <a:t>housing conditions and need</a:t>
            </a:r>
            <a:r>
              <a:rPr lang="en-GB" sz="2800" dirty="0">
                <a:solidFill>
                  <a:srgbClr val="000000"/>
                </a:solidFill>
                <a:cs typeface="American Typewriter"/>
              </a:rPr>
              <a:t>” and may </a:t>
            </a:r>
            <a:r>
              <a:rPr lang="en-GB" sz="2800" b="1" dirty="0">
                <a:solidFill>
                  <a:srgbClr val="000000"/>
                </a:solidFill>
                <a:cs typeface="American Typewriter"/>
              </a:rPr>
              <a:t>“</a:t>
            </a:r>
            <a:r>
              <a:rPr lang="en-GB" sz="2800" b="1" u="sng" dirty="0">
                <a:solidFill>
                  <a:srgbClr val="000000"/>
                </a:solidFill>
                <a:cs typeface="American Typewriter"/>
              </a:rPr>
              <a:t>conduct or promote research </a:t>
            </a:r>
            <a:r>
              <a:rPr lang="en-GB" sz="2800" dirty="0">
                <a:solidFill>
                  <a:srgbClr val="000000"/>
                </a:solidFill>
                <a:cs typeface="American Typewriter"/>
              </a:rPr>
              <a:t>into any matter relating to any of its functions”</a:t>
            </a:r>
          </a:p>
        </p:txBody>
      </p:sp>
      <p:sp>
        <p:nvSpPr>
          <p:cNvPr id="2" name="Rectangle 1"/>
          <p:cNvSpPr/>
          <p:nvPr/>
        </p:nvSpPr>
        <p:spPr>
          <a:xfrm>
            <a:off x="192896" y="263009"/>
            <a:ext cx="360066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GB" sz="2800" b="1" i="1" dirty="0">
                <a:solidFill>
                  <a:srgbClr val="000000"/>
                </a:solidFill>
                <a:cs typeface="American Typewriter"/>
              </a:rPr>
              <a:t>Housing Order 1981</a:t>
            </a:r>
            <a:endParaRPr lang="en-GB" sz="2800" b="1" dirty="0"/>
          </a:p>
        </p:txBody>
      </p:sp>
    </p:spTree>
    <p:extLst>
      <p:ext uri="{BB962C8B-B14F-4D97-AF65-F5344CB8AC3E}">
        <p14:creationId xmlns:p14="http://schemas.microsoft.com/office/powerpoint/2010/main" val="24964319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542774249"/>
              </p:ext>
            </p:extLst>
          </p:nvPr>
        </p:nvGraphicFramePr>
        <p:xfrm>
          <a:off x="457200" y="1661478"/>
          <a:ext cx="8102601" cy="390927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GB" b="1" dirty="0">
                <a:solidFill>
                  <a:srgbClr val="9BBB59"/>
                </a:solidFill>
                <a:latin typeface="+mn-lt"/>
                <a:cs typeface="American Typewriter"/>
              </a:rPr>
              <a:t>NIHE Research Process</a:t>
            </a:r>
          </a:p>
        </p:txBody>
      </p:sp>
    </p:spTree>
    <p:extLst>
      <p:ext uri="{BB962C8B-B14F-4D97-AF65-F5344CB8AC3E}">
        <p14:creationId xmlns:p14="http://schemas.microsoft.com/office/powerpoint/2010/main" val="87304088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285AF5AE-C7DF-AD49-A5FA-59B768637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graphicEl>
                                              <a:dgm id="{285AF5AE-C7DF-AD49-A5FA-59B768637B0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graphicEl>
                                              <a:dgm id="{285AF5AE-C7DF-AD49-A5FA-59B768637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graphicEl>
                                              <a:dgm id="{285AF5AE-C7DF-AD49-A5FA-59B768637B0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62770B-81DE-094D-8C26-A6487C8E8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graphicEl>
                                              <a:dgm id="{E262770B-81DE-094D-8C26-A6487C8E858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graphicEl>
                                              <a:dgm id="{E262770B-81DE-094D-8C26-A6487C8E8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graphicEl>
                                              <a:dgm id="{E262770B-81DE-094D-8C26-A6487C8E858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86EEB2CF-8F80-6B47-BFE2-F15F24E67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>
                                            <p:graphicEl>
                                              <a:dgm id="{86EEB2CF-8F80-6B47-BFE2-F15F24E67C9F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graphicEl>
                                              <a:dgm id="{86EEB2CF-8F80-6B47-BFE2-F15F24E67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5">
                                            <p:graphicEl>
                                              <a:dgm id="{86EEB2CF-8F80-6B47-BFE2-F15F24E67C9F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BD7B34AD-4D64-EC49-98CD-60BB1A6AB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5">
                                            <p:graphicEl>
                                              <a:dgm id="{BD7B34AD-4D64-EC49-98CD-60BB1A6ABB1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graphicEl>
                                              <a:dgm id="{BD7B34AD-4D64-EC49-98CD-60BB1A6AB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5">
                                            <p:graphicEl>
                                              <a:dgm id="{BD7B34AD-4D64-EC49-98CD-60BB1A6ABB1B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5E7FCAB1-DEDD-2C41-94E0-6C9AA459D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graphicEl>
                                              <a:dgm id="{5E7FCAB1-DEDD-2C41-94E0-6C9AA459D67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graphicEl>
                                              <a:dgm id="{5E7FCAB1-DEDD-2C41-94E0-6C9AA459D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graphicEl>
                                              <a:dgm id="{5E7FCAB1-DEDD-2C41-94E0-6C9AA459D67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E2809EE3-FC6A-0045-81D3-B810A5F5F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graphicEl>
                                              <a:dgm id="{E2809EE3-FC6A-0045-81D3-B810A5F5F76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graphicEl>
                                              <a:dgm id="{E2809EE3-FC6A-0045-81D3-B810A5F5F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graphicEl>
                                              <a:dgm id="{E2809EE3-FC6A-0045-81D3-B810A5F5F76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graphicEl>
                                              <a:dgm id="{F9CED3AC-B355-B94E-B57C-DC9336A50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graphicEl>
                                              <a:dgm id="{F9CED3AC-B355-B94E-B57C-DC9336A5015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graphicEl>
                                              <a:dgm id="{F9CED3AC-B355-B94E-B57C-DC9336A50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graphicEl>
                                              <a:dgm id="{F9CED3AC-B355-B94E-B57C-DC9336A5015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Sub>
          <a:bldDgm bld="one"/>
        </p:bldSub>
      </p:bldGraphic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>
                <a:solidFill>
                  <a:srgbClr val="9BBB59"/>
                </a:solidFill>
                <a:latin typeface="+mn-lt"/>
                <a:cs typeface="American Typewriter"/>
              </a:rPr>
              <a:t>Welfare Reform and PRS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193800"/>
            <a:ext cx="8229600" cy="4525963"/>
          </a:xfrm>
        </p:spPr>
        <p:txBody>
          <a:bodyPr/>
          <a:lstStyle/>
          <a:p>
            <a:r>
              <a:rPr lang="en-GB" dirty="0"/>
              <a:t>Welfare Reform Act introduced in NI 2015</a:t>
            </a:r>
          </a:p>
          <a:p>
            <a:pPr marL="342900" lvl="1" indent="-342900">
              <a:buFont typeface="Arial"/>
              <a:buChar char="•"/>
            </a:pPr>
            <a:r>
              <a:rPr lang="en-GB" sz="3200" dirty="0"/>
              <a:t>Mitigation package scheduled to end March 2020</a:t>
            </a:r>
          </a:p>
          <a:p>
            <a:pPr marL="342900" lvl="1" indent="-342900">
              <a:buFont typeface="Arial"/>
              <a:buChar char="•"/>
            </a:pPr>
            <a:r>
              <a:rPr lang="en-GB" sz="3200" dirty="0"/>
              <a:t>Focus today only on the following:</a:t>
            </a:r>
          </a:p>
          <a:p>
            <a:pPr marL="742950" lvl="2" indent="-342900"/>
            <a:r>
              <a:rPr lang="en-GB" dirty="0"/>
              <a:t>Characteristics of the PRS to understand potential impacts</a:t>
            </a:r>
          </a:p>
          <a:p>
            <a:pPr marL="742950" lvl="2" indent="-342900"/>
            <a:r>
              <a:rPr lang="en-GB" dirty="0"/>
              <a:t>LHA rates in PRS</a:t>
            </a:r>
          </a:p>
          <a:p>
            <a:pPr marL="742950" lvl="2" indent="-342900"/>
            <a:r>
              <a:rPr lang="en-GB" dirty="0"/>
              <a:t>Housing Benefit - Universal Credit (housing costs)</a:t>
            </a:r>
          </a:p>
          <a:p>
            <a:pPr marL="342900" lvl="1" indent="-342900">
              <a:buFont typeface="Arial"/>
              <a:buChar char="•"/>
            </a:pPr>
            <a:r>
              <a:rPr lang="en-GB" sz="3200" dirty="0"/>
              <a:t>CROSS-TENURE and in and out of work</a:t>
            </a:r>
          </a:p>
          <a:p>
            <a:pPr marL="742950" lvl="2" indent="-342900"/>
            <a:endParaRPr lang="en-GB" dirty="0"/>
          </a:p>
          <a:p>
            <a:pPr marL="457200" lvl="1" indent="0">
              <a:buNone/>
            </a:pPr>
            <a:endParaRPr lang="en-GB" dirty="0"/>
          </a:p>
          <a:p>
            <a:pPr marL="0" lvl="1" indent="0">
              <a:buNone/>
            </a:pPr>
            <a:endParaRPr lang="en-GB" dirty="0"/>
          </a:p>
          <a:p>
            <a:pPr lvl="1"/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991735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44899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55576" y="260649"/>
            <a:ext cx="7772400" cy="1170246"/>
          </a:xfrm>
        </p:spPr>
        <p:txBody>
          <a:bodyPr>
            <a:normAutofit/>
          </a:bodyPr>
          <a:lstStyle/>
          <a:p>
            <a:r>
              <a:rPr lang="en-GB" sz="36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Welfare Reform Research Group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1484784"/>
            <a:ext cx="1844175" cy="1512168"/>
          </a:xfrm>
          <a:prstGeom prst="rect">
            <a:avLst/>
          </a:prstGeom>
        </p:spPr>
      </p:pic>
      <p:pic>
        <p:nvPicPr>
          <p:cNvPr id="1026" name="Picture 2" descr="http://oias.lairdevelopment.com/wp-content/uploads/2006/09/advice_ni_logo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5261770"/>
            <a:ext cx="2640726" cy="10562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Content Placeholder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0522" y="3356992"/>
            <a:ext cx="1893832" cy="1893832"/>
          </a:xfrm>
          <a:prstGeom prst="rect">
            <a:avLst/>
          </a:prstGeom>
        </p:spPr>
      </p:pic>
      <p:pic>
        <p:nvPicPr>
          <p:cNvPr id="1028" name="Picture 4" descr="See the source image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877" b="17817"/>
          <a:stretch/>
        </p:blipFill>
        <p:spPr bwMode="auto">
          <a:xfrm>
            <a:off x="2757995" y="3861048"/>
            <a:ext cx="2076811" cy="12939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See the source image"/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139" b="19110"/>
          <a:stretch/>
        </p:blipFill>
        <p:spPr bwMode="auto">
          <a:xfrm>
            <a:off x="3046271" y="2852155"/>
            <a:ext cx="3577069" cy="9434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See the source image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929" b="23626"/>
          <a:stretch/>
        </p:blipFill>
        <p:spPr bwMode="auto">
          <a:xfrm>
            <a:off x="2282479" y="1430894"/>
            <a:ext cx="3650849" cy="12764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31" t="13333" r="64763" b="72808"/>
          <a:stretch/>
        </p:blipFill>
        <p:spPr bwMode="auto">
          <a:xfrm>
            <a:off x="6228184" y="1629581"/>
            <a:ext cx="2619916" cy="1222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12"/>
          <p:cNvPicPr>
            <a:picLocks noChangeAspect="1" noChangeArrowheads="1"/>
          </p:cNvPicPr>
          <p:nvPr/>
        </p:nvPicPr>
        <p:blipFill rotWithShape="1"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202" t="10456" r="56394" b="80171"/>
          <a:stretch/>
        </p:blipFill>
        <p:spPr bwMode="auto">
          <a:xfrm>
            <a:off x="5436096" y="3795623"/>
            <a:ext cx="3410374" cy="103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077" t="15727" r="55849" b="75384"/>
          <a:stretch/>
        </p:blipFill>
        <p:spPr bwMode="auto">
          <a:xfrm>
            <a:off x="536846" y="5589240"/>
            <a:ext cx="4015017" cy="952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293884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03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1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10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03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1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House Condition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sential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微软雅黑"/>
        <a:font script="Hant" typeface="微軟正黑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House Condition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2_Office Theme">
  <a:themeElements>
    <a:clrScheme name="House Condition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4_Office Theme">
  <a:themeElements>
    <a:clrScheme name="House Condition Them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6595</TotalTime>
  <Words>2974</Words>
  <Application>Microsoft Macintosh PowerPoint</Application>
  <PresentationFormat>On-screen Show (4:3)</PresentationFormat>
  <Paragraphs>541</Paragraphs>
  <Slides>48</Slides>
  <Notes>31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Office Theme</vt:lpstr>
      <vt:lpstr>1_Office Theme</vt:lpstr>
      <vt:lpstr>2_Office Theme</vt:lpstr>
      <vt:lpstr>3_Office Theme</vt:lpstr>
      <vt:lpstr>4_Office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NIHE Research Process</vt:lpstr>
      <vt:lpstr>Welfare Reform and PRS</vt:lpstr>
      <vt:lpstr>PowerPoint Presentation</vt:lpstr>
      <vt:lpstr>Welfare Reform Research Group</vt:lpstr>
      <vt:lpstr>PowerPoint Presentation</vt:lpstr>
      <vt:lpstr>PowerPoint Presentation</vt:lpstr>
      <vt:lpstr>Understanding the private rented sector </vt:lpstr>
      <vt:lpstr>Understanding the private rented sector in NI</vt:lpstr>
      <vt:lpstr>2006</vt:lpstr>
      <vt:lpstr>a) Who are private renters?</vt:lpstr>
      <vt:lpstr>b) Private Rental Index:  Lettings 2013-2017 (sample)</vt:lpstr>
      <vt:lpstr>b) Private Rental Index: Average rents - 2017</vt:lpstr>
      <vt:lpstr>c) Private Tenants Survey: Using social research to build the picture</vt:lpstr>
      <vt:lpstr>PowerPoint Presentation</vt:lpstr>
      <vt:lpstr>Average weekly rents of those on HB</vt:lpstr>
      <vt:lpstr>Renters and changes to benefits NI – a timeline</vt:lpstr>
      <vt:lpstr>PowerPoint Presentation</vt:lpstr>
      <vt:lpstr>Housing Benefit</vt:lpstr>
      <vt:lpstr>Housing Benefit – PRS profile</vt:lpstr>
      <vt:lpstr>PRS % of tenants HB claim in excess of LHA</vt:lpstr>
      <vt:lpstr>PowerPoint Presentation</vt:lpstr>
      <vt:lpstr>Upfront Costs </vt:lpstr>
      <vt:lpstr>Rent and Affordability </vt:lpstr>
      <vt:lpstr>PowerPoint Presentation</vt:lpstr>
      <vt:lpstr>Potential barriers</vt:lpstr>
      <vt:lpstr>PowerPoint Presentation</vt:lpstr>
      <vt:lpstr>DfC 2017 impact assessment</vt:lpstr>
      <vt:lpstr>PowerPoint Presentation</vt:lpstr>
      <vt:lpstr>Tenants</vt:lpstr>
      <vt:lpstr>Landlords</vt:lpstr>
      <vt:lpstr>NI specific </vt:lpstr>
      <vt:lpstr>PowerPoint Presentation</vt:lpstr>
      <vt:lpstr>Welfare reform – NIHE tenants</vt:lpstr>
      <vt:lpstr>Awareness and Concern</vt:lpstr>
      <vt:lpstr>Digital Inclusion – 5 year view</vt:lpstr>
      <vt:lpstr>However…</vt:lpstr>
      <vt:lpstr>PowerPoint Presentation</vt:lpstr>
      <vt:lpstr>Potentially most impacted</vt:lpstr>
      <vt:lpstr>PowerPoint Presentation</vt:lpstr>
      <vt:lpstr>The continuing role of research and data:</vt:lpstr>
      <vt:lpstr>Future PRS research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Jon Gault</dc:creator>
  <cp:lastModifiedBy>housingadviceNI</cp:lastModifiedBy>
  <cp:revision>276</cp:revision>
  <cp:lastPrinted>2017-08-24T13:14:16Z</cp:lastPrinted>
  <dcterms:created xsi:type="dcterms:W3CDTF">2018-06-21T16:37:18Z</dcterms:created>
  <dcterms:modified xsi:type="dcterms:W3CDTF">2018-11-26T10:30:48Z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NewReviewCycle">
    <vt:lpwstr/>
  </property>
</Properties>
</file>