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sldIdLst>
    <p:sldId id="256" r:id="rId2"/>
    <p:sldId id="269" r:id="rId3"/>
    <p:sldId id="275" r:id="rId4"/>
    <p:sldId id="278" r:id="rId5"/>
    <p:sldId id="290" r:id="rId6"/>
    <p:sldId id="283" r:id="rId7"/>
    <p:sldId id="291" r:id="rId8"/>
    <p:sldId id="292" r:id="rId9"/>
    <p:sldId id="284" r:id="rId10"/>
    <p:sldId id="293" r:id="rId11"/>
    <p:sldId id="285" r:id="rId12"/>
    <p:sldId id="287" r:id="rId13"/>
    <p:sldId id="295" r:id="rId14"/>
    <p:sldId id="288" r:id="rId15"/>
    <p:sldId id="289" r:id="rId16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folHlink"/>
      </a:buClr>
      <a:buSzPct val="65000"/>
      <a:buFont typeface="Wingdings" pitchFamily="2" charset="2"/>
      <a:buChar char="n"/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folHlink"/>
      </a:buClr>
      <a:buSzPct val="65000"/>
      <a:buFont typeface="Wingdings" pitchFamily="2" charset="2"/>
      <a:buChar char="n"/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folHlink"/>
      </a:buClr>
      <a:buSzPct val="65000"/>
      <a:buFont typeface="Wingdings" pitchFamily="2" charset="2"/>
      <a:buChar char="n"/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folHlink"/>
      </a:buClr>
      <a:buSzPct val="65000"/>
      <a:buFont typeface="Wingdings" pitchFamily="2" charset="2"/>
      <a:buChar char="n"/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folHlink"/>
      </a:buClr>
      <a:buSzPct val="65000"/>
      <a:buFont typeface="Wingdings" pitchFamily="2" charset="2"/>
      <a:buChar char="n"/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00000"/>
    <a:srgbClr val="740000"/>
    <a:srgbClr val="9A0000"/>
    <a:srgbClr val="002569"/>
    <a:srgbClr val="006633"/>
    <a:srgbClr val="FFFFFF"/>
    <a:srgbClr val="184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79" d="100"/>
          <a:sy n="79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en-US" sz="2400" b="1" dirty="0">
                <a:latin typeface="Cambria" panose="02040503050406030204" pitchFamily="18" charset="0"/>
              </a:rPr>
              <a:t>Slowing</a:t>
            </a:r>
            <a:r>
              <a:rPr lang="en-US" sz="2400" b="1" baseline="0" dirty="0">
                <a:latin typeface="Cambria" panose="02040503050406030204" pitchFamily="18" charset="0"/>
              </a:rPr>
              <a:t> growth</a:t>
            </a:r>
            <a:r>
              <a:rPr lang="en-US" sz="2400" b="1" dirty="0">
                <a:latin typeface="Cambria" panose="02040503050406030204" pitchFamily="18" charset="0"/>
              </a:rPr>
              <a:t> of the PRS in England</a:t>
            </a:r>
          </a:p>
          <a:p>
            <a:pPr algn="l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 sz="2400" b="1" dirty="0">
              <a:latin typeface="Corbel" panose="020B0503020204020204" pitchFamily="34" charset="0"/>
            </a:endParaRPr>
          </a:p>
        </c:rich>
      </c:tx>
      <c:layout>
        <c:manualLayout>
          <c:xMode val="edge"/>
          <c:yMode val="edge"/>
          <c:x val="0.0277120613046172"/>
          <c:y val="0.024373261725841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Charts!$AL$39</c:f>
              <c:strCache>
                <c:ptCount val="1"/>
                <c:pt idx="0">
                  <c:v>N. PRS dwellings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Charts!$AK$40:$AK$49</c:f>
              <c:numCache>
                <c:formatCode>@</c:formatCode>
                <c:ptCount val="10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  <c:pt idx="7">
                  <c:v>2015.0</c:v>
                </c:pt>
                <c:pt idx="8">
                  <c:v>2016.0</c:v>
                </c:pt>
                <c:pt idx="9">
                  <c:v>2017.0</c:v>
                </c:pt>
              </c:numCache>
            </c:numRef>
          </c:cat>
          <c:val>
            <c:numRef>
              <c:f>Charts!$AL$40:$AL$49</c:f>
              <c:numCache>
                <c:formatCode>#,##0</c:formatCode>
                <c:ptCount val="10"/>
                <c:pt idx="0">
                  <c:v>3443.0</c:v>
                </c:pt>
                <c:pt idx="1">
                  <c:v>3705.0</c:v>
                </c:pt>
                <c:pt idx="2">
                  <c:v>3912.0</c:v>
                </c:pt>
                <c:pt idx="3">
                  <c:v>4105.0</c:v>
                </c:pt>
                <c:pt idx="4">
                  <c:v>4286.0</c:v>
                </c:pt>
                <c:pt idx="5">
                  <c:v>4465.0</c:v>
                </c:pt>
                <c:pt idx="6">
                  <c:v>4623.0</c:v>
                </c:pt>
                <c:pt idx="7">
                  <c:v>4773.0</c:v>
                </c:pt>
                <c:pt idx="8">
                  <c:v>4832.0</c:v>
                </c:pt>
                <c:pt idx="9">
                  <c:v>4786.0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1D9-4E33-9958-8CB42A024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4222168"/>
        <c:axId val="2114225864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Charts!$AK$39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Charts!$AK$40:$AK$49</c15:sqref>
                        </c15:formulaRef>
                      </c:ext>
                    </c:extLst>
                    <c:numCache>
                      <c:formatCode>@</c:formatCode>
                      <c:ptCount val="10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Charts!$AK$40:$AK$49</c15:sqref>
                        </c15:formulaRef>
                      </c:ext>
                    </c:extLst>
                    <c:numCache>
                      <c:formatCode>@</c:formatCode>
                      <c:ptCount val="10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91D9-4E33-9958-8CB42A024BB2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2"/>
          <c:order val="1"/>
          <c:tx>
            <c:strRef>
              <c:f>Charts!$AM$39</c:f>
              <c:strCache>
                <c:ptCount val="1"/>
                <c:pt idx="0">
                  <c:v>% of total stock</c:v>
                </c:pt>
              </c:strCache>
            </c:strRef>
          </c:tx>
          <c:spPr>
            <a:ln w="38100" cap="rnd">
              <a:solidFill>
                <a:srgbClr val="E3E6E5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Charts!$AK$40:$AK$49</c:f>
              <c:numCache>
                <c:formatCode>@</c:formatCode>
                <c:ptCount val="10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  <c:pt idx="7">
                  <c:v>2015.0</c:v>
                </c:pt>
                <c:pt idx="8">
                  <c:v>2016.0</c:v>
                </c:pt>
                <c:pt idx="9">
                  <c:v>2017.0</c:v>
                </c:pt>
              </c:numCache>
            </c:numRef>
          </c:cat>
          <c:val>
            <c:numRef>
              <c:f>Charts!$AM$40:$AM$49</c:f>
              <c:numCache>
                <c:formatCode>#,##0</c:formatCode>
                <c:ptCount val="10"/>
                <c:pt idx="0">
                  <c:v>15.2947447914353</c:v>
                </c:pt>
                <c:pt idx="1">
                  <c:v>16.32590111923857</c:v>
                </c:pt>
                <c:pt idx="2">
                  <c:v>17.12859582293445</c:v>
                </c:pt>
                <c:pt idx="3">
                  <c:v>17.86646935933148</c:v>
                </c:pt>
                <c:pt idx="4">
                  <c:v>18.54528146769936</c:v>
                </c:pt>
                <c:pt idx="5">
                  <c:v>19.2158719228783</c:v>
                </c:pt>
                <c:pt idx="6">
                  <c:v>19.7800787266815</c:v>
                </c:pt>
                <c:pt idx="7">
                  <c:v>20.27354202947797</c:v>
                </c:pt>
                <c:pt idx="8">
                  <c:v>20.35983651455779</c:v>
                </c:pt>
                <c:pt idx="9">
                  <c:v>19.98329853862212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1D9-4E33-9958-8CB42A024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4238888"/>
        <c:axId val="2114232488"/>
      </c:lineChart>
      <c:catAx>
        <c:axId val="211422216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225864"/>
        <c:crosses val="autoZero"/>
        <c:auto val="1"/>
        <c:lblAlgn val="ctr"/>
        <c:lblOffset val="100"/>
        <c:noMultiLvlLbl val="0"/>
      </c:catAx>
      <c:valAx>
        <c:axId val="2114225864"/>
        <c:scaling>
          <c:orientation val="minMax"/>
          <c:max val="5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N. PRS dwellings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222168"/>
        <c:crosses val="autoZero"/>
        <c:crossBetween val="between"/>
      </c:valAx>
      <c:valAx>
        <c:axId val="211423248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% of total stock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238888"/>
        <c:crosses val="max"/>
        <c:crossBetween val="between"/>
      </c:valAx>
      <c:catAx>
        <c:axId val="2114238888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2114232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EEE890C2-0E0B-415A-B767-461F7C8F78E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7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51520" y="3140968"/>
            <a:ext cx="8642350" cy="9366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847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179512" y="1988840"/>
            <a:ext cx="8642350" cy="1152525"/>
          </a:xfrm>
        </p:spPr>
        <p:txBody>
          <a:bodyPr anchor="b"/>
          <a:lstStyle>
            <a:lvl1pPr algn="ctr"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59"/>
          <p:cNvSpPr>
            <a:spLocks noChangeArrowheads="1"/>
          </p:cNvSpPr>
          <p:nvPr userDrawn="1"/>
        </p:nvSpPr>
        <p:spPr bwMode="gray">
          <a:xfrm>
            <a:off x="0" y="0"/>
            <a:ext cx="9144000" cy="908050"/>
          </a:xfrm>
          <a:prstGeom prst="rect">
            <a:avLst/>
          </a:prstGeom>
          <a:solidFill>
            <a:srgbClr val="B0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0" name="Picture 2" descr="Z:\Logos\CHP logos\jpeg format\CHP l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314" y="4581128"/>
            <a:ext cx="3563963" cy="124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218" y="72988"/>
            <a:ext cx="5067563" cy="7620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15888"/>
            <a:ext cx="6329363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Palatino Linotype" pitchFamily="18" charset="0"/>
                <a:cs typeface="Microsoft Sans Serif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24863" cy="500062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800">
                <a:latin typeface="Palatino Linotype" pitchFamily="18" charset="0"/>
                <a:cs typeface="Microsoft Sans Serif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400">
                <a:latin typeface="Palatino Linotype" pitchFamily="18" charset="0"/>
                <a:cs typeface="Microsoft Sans Serif" pitchFamily="34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000">
                <a:latin typeface="Palatino Linotype" pitchFamily="18" charset="0"/>
                <a:cs typeface="Microsoft Sans Serif" pitchFamily="34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600">
                <a:latin typeface="Palatino Linotype" pitchFamily="18" charset="0"/>
                <a:cs typeface="Microsoft Sans Serif" pitchFamily="34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1400">
                <a:latin typeface="Palatino Linotype" pitchFamily="18" charset="0"/>
                <a:cs typeface="Microsoft Sans Serif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Rectangle 59"/>
          <p:cNvSpPr>
            <a:spLocks noChangeArrowheads="1"/>
          </p:cNvSpPr>
          <p:nvPr userDrawn="1"/>
        </p:nvSpPr>
        <p:spPr bwMode="gray">
          <a:xfrm>
            <a:off x="0" y="0"/>
            <a:ext cx="9144000" cy="908050"/>
          </a:xfrm>
          <a:prstGeom prst="rect">
            <a:avLst/>
          </a:prstGeom>
          <a:solidFill>
            <a:srgbClr val="B0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Rectangle 56"/>
          <p:cNvSpPr txBox="1">
            <a:spLocks noChangeArrowheads="1"/>
          </p:cNvSpPr>
          <p:nvPr userDrawn="1"/>
        </p:nvSpPr>
        <p:spPr bwMode="white">
          <a:xfrm>
            <a:off x="0" y="0"/>
            <a:ext cx="63722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Palatino Linotype" pitchFamily="18" charset="0"/>
                <a:ea typeface="+mj-ea"/>
                <a:cs typeface="Microsoft Sans Serif" pitchFamily="34" charset="0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SzTx/>
              <a:buFontTx/>
              <a:buNone/>
            </a:pPr>
            <a:endParaRPr lang="en-GB" sz="36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Rectangle 81"/>
          <p:cNvSpPr>
            <a:spLocks noChangeArrowheads="1"/>
          </p:cNvSpPr>
          <p:nvPr userDrawn="1"/>
        </p:nvSpPr>
        <p:spPr bwMode="gray">
          <a:xfrm>
            <a:off x="0" y="6309321"/>
            <a:ext cx="9144000" cy="548678"/>
          </a:xfrm>
          <a:prstGeom prst="rect">
            <a:avLst/>
          </a:prstGeom>
          <a:solidFill>
            <a:srgbClr val="B0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None/>
            </a:pPr>
            <a:endParaRPr lang="en-GB" sz="1600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pic>
        <p:nvPicPr>
          <p:cNvPr id="11" name="Picture 3" descr="Z:\Logos\CHP logos\png format\CHP white on tran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32" y="6270722"/>
            <a:ext cx="1626638" cy="62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7490398" y="6429770"/>
            <a:ext cx="1637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200" dirty="0">
                <a:solidFill>
                  <a:schemeClr val="bg1"/>
                </a:solidFill>
                <a:latin typeface="Palatino Linotype" pitchFamily="18" charset="0"/>
              </a:rPr>
              <a:t>www.york.ac.uk/chp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77700"/>
            <a:ext cx="1459712" cy="2195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135438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8663" y="1125538"/>
            <a:ext cx="4137025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" name="Rectangle 81"/>
          <p:cNvSpPr>
            <a:spLocks noChangeArrowheads="1"/>
          </p:cNvSpPr>
          <p:nvPr/>
        </p:nvSpPr>
        <p:spPr bwMode="gray">
          <a:xfrm>
            <a:off x="0" y="6309321"/>
            <a:ext cx="9144000" cy="548678"/>
          </a:xfrm>
          <a:prstGeom prst="rect">
            <a:avLst/>
          </a:prstGeom>
          <a:solidFill>
            <a:srgbClr val="B0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None/>
            </a:pPr>
            <a:endParaRPr lang="en-GB" sz="1600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17467" name="Rectangle 59"/>
          <p:cNvSpPr>
            <a:spLocks noChangeArrowheads="1"/>
          </p:cNvSpPr>
          <p:nvPr/>
        </p:nvSpPr>
        <p:spPr bwMode="gray">
          <a:xfrm>
            <a:off x="0" y="0"/>
            <a:ext cx="9144000" cy="908050"/>
          </a:xfrm>
          <a:prstGeom prst="rect">
            <a:avLst/>
          </a:prstGeom>
          <a:solidFill>
            <a:srgbClr val="B0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7464" name="Rectangle 56"/>
          <p:cNvSpPr>
            <a:spLocks noGrp="1" noChangeArrowheads="1"/>
          </p:cNvSpPr>
          <p:nvPr>
            <p:ph type="title"/>
          </p:nvPr>
        </p:nvSpPr>
        <p:spPr bwMode="white">
          <a:xfrm>
            <a:off x="0" y="116632"/>
            <a:ext cx="6372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46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42486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1027" name="Picture 3" descr="Z:\Logos\CHP logos\png format\CHP white on trans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32" y="6270722"/>
            <a:ext cx="1626638" cy="62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90398" y="6429770"/>
            <a:ext cx="1637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200" dirty="0">
                <a:solidFill>
                  <a:schemeClr val="bg1"/>
                </a:solidFill>
                <a:latin typeface="Palatino Linotype" pitchFamily="18" charset="0"/>
              </a:rPr>
              <a:t>www.york.ac.uk/chp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77700"/>
            <a:ext cx="1459712" cy="2195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  <a:ea typeface="+mj-ea"/>
          <a:cs typeface="Microsoft Sans Serif" pitchFamily="34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B00000"/>
        </a:buClr>
        <a:buSzPct val="65000"/>
        <a:buFont typeface="Arial" pitchFamily="34" charset="0"/>
        <a:buChar char="•"/>
        <a:defRPr sz="2800">
          <a:solidFill>
            <a:srgbClr val="000000"/>
          </a:solidFill>
          <a:latin typeface="Palatino Linotype" pitchFamily="18" charset="0"/>
          <a:ea typeface="+mn-ea"/>
          <a:cs typeface="Microsoft Sans Serif" pitchFamily="34" charset="0"/>
        </a:defRPr>
      </a:lvl1pPr>
      <a:lvl2pPr marL="742950" indent="-285750" algn="l" rtl="0" eaLnBrk="1" fontAlgn="base" hangingPunct="1">
        <a:spcBef>
          <a:spcPct val="30000"/>
        </a:spcBef>
        <a:spcAft>
          <a:spcPct val="0"/>
        </a:spcAft>
        <a:buClr>
          <a:srgbClr val="B00000"/>
        </a:buClr>
        <a:buSzPct val="65000"/>
        <a:buFont typeface="Arial" pitchFamily="34" charset="0"/>
        <a:buChar char="•"/>
        <a:defRPr sz="2400">
          <a:solidFill>
            <a:srgbClr val="000000"/>
          </a:solidFill>
          <a:latin typeface="Palatino Linotype" pitchFamily="18" charset="0"/>
          <a:cs typeface="Microsoft Sans Serif" pitchFamily="34" charset="0"/>
        </a:defRPr>
      </a:lvl2pPr>
      <a:lvl3pPr marL="1143000" indent="-228600" algn="l" rtl="0" eaLnBrk="1" fontAlgn="base" hangingPunct="1">
        <a:spcBef>
          <a:spcPct val="30000"/>
        </a:spcBef>
        <a:spcAft>
          <a:spcPct val="0"/>
        </a:spcAft>
        <a:buClr>
          <a:srgbClr val="B00000"/>
        </a:buClr>
        <a:buSzPct val="65000"/>
        <a:buFont typeface="Arial" pitchFamily="34" charset="0"/>
        <a:buChar char="•"/>
        <a:defRPr sz="1800">
          <a:solidFill>
            <a:srgbClr val="000000"/>
          </a:solidFill>
          <a:latin typeface="Palatino Linotype" pitchFamily="18" charset="0"/>
          <a:cs typeface="Microsoft Sans Serif" pitchFamily="34" charset="0"/>
        </a:defRPr>
      </a:lvl3pPr>
      <a:lvl4pPr marL="1600200" indent="-228600" algn="l" rtl="0" eaLnBrk="1" fontAlgn="base" hangingPunct="1">
        <a:spcBef>
          <a:spcPct val="30000"/>
        </a:spcBef>
        <a:spcAft>
          <a:spcPct val="0"/>
        </a:spcAft>
        <a:buClr>
          <a:srgbClr val="B00000"/>
        </a:buClr>
        <a:buSzPct val="65000"/>
        <a:buFont typeface="Arial" pitchFamily="34" charset="0"/>
        <a:buChar char="•"/>
        <a:defRPr sz="1600">
          <a:solidFill>
            <a:srgbClr val="000000"/>
          </a:solidFill>
          <a:latin typeface="Palatino Linotype" pitchFamily="18" charset="0"/>
          <a:cs typeface="Microsoft Sans Serif" pitchFamily="34" charset="0"/>
        </a:defRPr>
      </a:lvl4pPr>
      <a:lvl5pPr marL="2057400" indent="-228600" algn="l" rtl="0" eaLnBrk="1" fontAlgn="base" hangingPunct="1">
        <a:spcBef>
          <a:spcPct val="30000"/>
        </a:spcBef>
        <a:spcAft>
          <a:spcPct val="0"/>
        </a:spcAft>
        <a:buClr>
          <a:srgbClr val="B00000"/>
        </a:buClr>
        <a:buSzPct val="65000"/>
        <a:buFont typeface="Arial" pitchFamily="34" charset="0"/>
        <a:buChar char="•"/>
        <a:defRPr sz="1400">
          <a:solidFill>
            <a:srgbClr val="000000"/>
          </a:solidFill>
          <a:latin typeface="Palatino Linotype" pitchFamily="18" charset="0"/>
          <a:cs typeface="Microsoft Sans Serif" pitchFamily="34" charset="0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rgbClr val="002569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rgbClr val="002569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rgbClr val="002569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rgbClr val="002569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520" y="3933056"/>
            <a:ext cx="8642350" cy="792088"/>
          </a:xfrm>
        </p:spPr>
        <p:txBody>
          <a:bodyPr/>
          <a:lstStyle/>
          <a:p>
            <a:r>
              <a:rPr lang="en-GB" dirty="0"/>
              <a:t>Julie Rugg and David Rhodes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200" dirty="0"/>
              <a:t>An Evolving Private Rented Sector: Its Contribution and Potential</a:t>
            </a:r>
            <a:r>
              <a:rPr lang="en-GB" sz="6600" dirty="0"/>
              <a:t/>
            </a:r>
            <a:br>
              <a:rPr lang="en-GB" sz="6600" dirty="0"/>
            </a:br>
            <a:r>
              <a:rPr lang="en-GB" sz="6600" dirty="0"/>
              <a:t> </a:t>
            </a:r>
            <a:br>
              <a:rPr lang="en-GB" sz="6600" dirty="0"/>
            </a:br>
            <a:r>
              <a:rPr lang="en-GB" sz="7200" dirty="0"/>
              <a:t/>
            </a:r>
            <a:br>
              <a:rPr lang="en-GB" sz="7200" dirty="0"/>
            </a:br>
            <a:r>
              <a:rPr lang="en-GB" sz="7200" dirty="0"/>
              <a:t/>
            </a:r>
            <a:br>
              <a:rPr lang="en-GB" sz="7200" dirty="0"/>
            </a:br>
            <a:r>
              <a:rPr lang="en-GB" sz="7200" dirty="0"/>
              <a:t/>
            </a:r>
            <a:br>
              <a:rPr lang="en-GB" sz="7200" dirty="0"/>
            </a:br>
            <a:r>
              <a:rPr lang="en-GB" sz="7200" dirty="0"/>
              <a:t/>
            </a:r>
            <a:br>
              <a:rPr lang="en-GB" sz="72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dirty="0"/>
              <a:t>The Evolving Private Rented Sector: </a:t>
            </a:r>
            <a:br>
              <a:rPr lang="en-GB" dirty="0"/>
            </a:br>
            <a:r>
              <a:rPr lang="en-GB" dirty="0"/>
              <a:t>Its Contribution and Potential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3200" dirty="0">
                <a:latin typeface="Cambria" pitchFamily="18" charset="0"/>
              </a:rPr>
              <a:t>Changing demographics</a:t>
            </a:r>
          </a:p>
        </p:txBody>
      </p:sp>
    </p:spTree>
    <p:extLst>
      <p:ext uri="{BB962C8B-B14F-4D97-AF65-F5344CB8AC3E}">
        <p14:creationId xmlns:p14="http://schemas.microsoft.com/office/powerpoint/2010/main" val="292631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231858"/>
              </p:ext>
            </p:extLst>
          </p:nvPr>
        </p:nvGraphicFramePr>
        <p:xfrm>
          <a:off x="395532" y="1196758"/>
          <a:ext cx="8424941" cy="4824529"/>
        </p:xfrm>
        <a:graphic>
          <a:graphicData uri="http://schemas.openxmlformats.org/drawingml/2006/table">
            <a:tbl>
              <a:tblPr firstRow="1" firstCol="1" bandRow="1"/>
              <a:tblGrid>
                <a:gridCol w="3916821">
                  <a:extLst>
                    <a:ext uri="{9D8B030D-6E8A-4147-A177-3AD203B41FA5}">
                      <a16:colId xmlns:a16="http://schemas.microsoft.com/office/drawing/2014/main" xmlns="" val="3939645535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744741156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2222654142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710253466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4242103148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3050126924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3516221120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1868071703"/>
                    </a:ext>
                  </a:extLst>
                </a:gridCol>
                <a:gridCol w="563515">
                  <a:extLst>
                    <a:ext uri="{9D8B030D-6E8A-4147-A177-3AD203B41FA5}">
                      <a16:colId xmlns:a16="http://schemas.microsoft.com/office/drawing/2014/main" xmlns="" val="1864400781"/>
                    </a:ext>
                  </a:extLst>
                </a:gridCol>
              </a:tblGrid>
              <a:tr h="32294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Selected characteristics of the PRS (2001/02 to 2015/16)</a:t>
                      </a:r>
                      <a:endParaRPr lang="en-GB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2382480"/>
                  </a:ext>
                </a:extLst>
              </a:tr>
              <a:tr h="6263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Selected characteristics</a:t>
                      </a:r>
                      <a:endParaRPr lang="en-GB" sz="1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01/02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03/04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05/06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07/08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09/10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11/12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13/14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15/16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40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9267600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Rented unfurnished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8776052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Lived at address for &lt;1 year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3405045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Lived at address for 1 to &lt;3 years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2563529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Lived at address for 3 to &lt;10 years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4977916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Lived at address for 10+ years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8612605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Single person households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633476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Couples with dependent children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494658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Households with a child aged under 5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6775522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Households with dependent child of any age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8644141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HRP in work (full or part-time)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9371918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HRP retired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3029246"/>
                  </a:ext>
                </a:extLst>
              </a:tr>
              <a:tr h="322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Claimants’ full rent not covered by HB/LHA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0" marR="1803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0529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745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Temporary accommodation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3652915" cy="516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76056" y="4653135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None/>
            </a:pPr>
            <a:r>
              <a:rPr lang="en-GB" altLang="en-US" dirty="0" bmk=""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Local authorities’ use of out of borough placement in 2017/18</a:t>
            </a:r>
            <a:endParaRPr lang="en-GB" altLang="en-US" dirty="0">
              <a:latin typeface="Calibri" panose="020F0502020204030204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78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3200" dirty="0">
                <a:latin typeface="Cambria" panose="02040503050406030204" pitchFamily="18" charset="0"/>
              </a:rPr>
              <a:t>Property conditions in the PRS</a:t>
            </a:r>
          </a:p>
        </p:txBody>
      </p:sp>
    </p:spTree>
    <p:extLst>
      <p:ext uri="{BB962C8B-B14F-4D97-AF65-F5344CB8AC3E}">
        <p14:creationId xmlns:p14="http://schemas.microsoft.com/office/powerpoint/2010/main" val="68109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Property quality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737" y="1196752"/>
            <a:ext cx="8802380" cy="489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23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Selected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424863" cy="500062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sz="2400" dirty="0"/>
              <a:t>Security and insecurity</a:t>
            </a:r>
          </a:p>
          <a:p>
            <a:pPr>
              <a:buFont typeface="Arial" charset="0"/>
              <a:buChar char="•"/>
            </a:pPr>
            <a:r>
              <a:rPr lang="en-GB" sz="2400" dirty="0"/>
              <a:t>Devise a strategy</a:t>
            </a:r>
          </a:p>
          <a:p>
            <a:pPr>
              <a:buFont typeface="Arial" charset="0"/>
              <a:buChar char="•"/>
            </a:pPr>
            <a:r>
              <a:rPr lang="en-GB" sz="2400" dirty="0"/>
              <a:t>Deconstruct silos</a:t>
            </a:r>
          </a:p>
          <a:p>
            <a:pPr>
              <a:buFont typeface="Arial" charset="0"/>
              <a:buChar char="•"/>
            </a:pPr>
            <a:r>
              <a:rPr lang="en-GB" sz="2400" dirty="0"/>
              <a:t>Adopt a new approach to regulation</a:t>
            </a:r>
          </a:p>
          <a:p>
            <a:pPr marL="1399152" lvl="1" indent="-342900">
              <a:buFont typeface="Arial" charset="0"/>
              <a:buChar char="•"/>
            </a:pPr>
            <a:r>
              <a:rPr lang="en-GB" dirty="0"/>
              <a:t>Property MOT</a:t>
            </a:r>
          </a:p>
          <a:p>
            <a:pPr marL="1399152" lvl="1" indent="-342900">
              <a:buFont typeface="Arial" charset="0"/>
              <a:buChar char="•"/>
            </a:pPr>
            <a:r>
              <a:rPr lang="en-GB" dirty="0"/>
              <a:t>Landlord register</a:t>
            </a:r>
          </a:p>
          <a:p>
            <a:pPr marL="1399152" lvl="1" indent="-342900">
              <a:buFont typeface="Arial" charset="0"/>
              <a:buChar char="•"/>
            </a:pPr>
            <a:r>
              <a:rPr lang="en-GB" dirty="0"/>
              <a:t>HMO register</a:t>
            </a:r>
          </a:p>
          <a:p>
            <a:pPr>
              <a:buFont typeface="Arial" charset="0"/>
              <a:buChar char="•"/>
            </a:pPr>
            <a:r>
              <a:rPr lang="en-GB" sz="2400" dirty="0"/>
              <a:t> Support the HB market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11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 structure of presentation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Changing contexts for the PRS</a:t>
            </a:r>
          </a:p>
          <a:p>
            <a:pPr>
              <a:buFont typeface="Arial" charset="0"/>
              <a:buChar char="•"/>
            </a:pPr>
            <a:r>
              <a:rPr lang="en-GB" dirty="0"/>
              <a:t>Selected themes</a:t>
            </a:r>
          </a:p>
          <a:p>
            <a:pPr>
              <a:buFont typeface="Arial" charset="0"/>
              <a:buChar char="•"/>
            </a:pPr>
            <a:r>
              <a:rPr lang="en-GB" dirty="0"/>
              <a:t>Recommendations </a:t>
            </a:r>
          </a:p>
          <a:p>
            <a:pPr>
              <a:buFont typeface="Arial" charset="0"/>
              <a:buChar char="•"/>
            </a:pPr>
            <a:r>
              <a:rPr lang="en-GB" dirty="0"/>
              <a:t>Questions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63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Changing contexts for the PRS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Policy ambivalence</a:t>
            </a:r>
          </a:p>
          <a:p>
            <a:pPr>
              <a:buFont typeface="Arial" charset="0"/>
              <a:buChar char="•"/>
            </a:pPr>
            <a:r>
              <a:rPr lang="en-GB" dirty="0"/>
              <a:t>Welfare Reform</a:t>
            </a:r>
          </a:p>
          <a:p>
            <a:pPr>
              <a:buFont typeface="Arial" charset="0"/>
              <a:buChar char="•"/>
            </a:pPr>
            <a:r>
              <a:rPr lang="en-GB" dirty="0"/>
              <a:t>Homelessness Reduction Act</a:t>
            </a:r>
          </a:p>
          <a:p>
            <a:pPr>
              <a:buFont typeface="Arial" charset="0"/>
              <a:buChar char="•"/>
            </a:pPr>
            <a:r>
              <a:rPr lang="en-GB" dirty="0"/>
              <a:t>Tenure blur</a:t>
            </a:r>
          </a:p>
          <a:p>
            <a:pPr>
              <a:buFont typeface="Arial" charset="0"/>
              <a:buChar char="•"/>
            </a:pPr>
            <a:r>
              <a:rPr lang="en-GB" dirty="0"/>
              <a:t>Devolution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80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Growth in the sector</a:t>
            </a:r>
          </a:p>
          <a:p>
            <a:pPr>
              <a:buFont typeface="Arial" charset="0"/>
              <a:buChar char="•"/>
            </a:pPr>
            <a:r>
              <a:rPr lang="en-GB" dirty="0"/>
              <a:t>Supply-side characteristics</a:t>
            </a:r>
          </a:p>
          <a:p>
            <a:pPr>
              <a:buFont typeface="Arial" charset="0"/>
              <a:buChar char="•"/>
            </a:pPr>
            <a:r>
              <a:rPr lang="en-GB" dirty="0"/>
              <a:t>Marketization and </a:t>
            </a:r>
            <a:r>
              <a:rPr lang="en-GB" dirty="0" err="1"/>
              <a:t>financialization</a:t>
            </a:r>
            <a:endParaRPr lang="en-GB" dirty="0"/>
          </a:p>
          <a:p>
            <a:pPr>
              <a:buFont typeface="Arial" charset="0"/>
              <a:buChar char="•"/>
            </a:pPr>
            <a:r>
              <a:rPr lang="en-GB" dirty="0"/>
              <a:t>Changing demographics</a:t>
            </a:r>
          </a:p>
          <a:p>
            <a:pPr>
              <a:buFont typeface="Arial" charset="0"/>
              <a:buChar char="•"/>
            </a:pPr>
            <a:r>
              <a:rPr lang="en-GB" dirty="0"/>
              <a:t>Property conditions</a:t>
            </a:r>
          </a:p>
          <a:p>
            <a:pPr>
              <a:buFont typeface="Arial" charset="0"/>
              <a:buChar char="•"/>
            </a:pPr>
            <a:r>
              <a:rPr lang="en-GB" dirty="0"/>
              <a:t>Can the PRS deliver social housing?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82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200" dirty="0">
                <a:latin typeface="Cambria" pitchFamily="18" charset="0"/>
              </a:rPr>
              <a:t>Growth in the sector</a:t>
            </a:r>
          </a:p>
        </p:txBody>
      </p:sp>
    </p:spTree>
    <p:extLst>
      <p:ext uri="{BB962C8B-B14F-4D97-AF65-F5344CB8AC3E}">
        <p14:creationId xmlns:p14="http://schemas.microsoft.com/office/powerpoint/2010/main" val="67820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Growth in the sector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392177"/>
              </p:ext>
            </p:extLst>
          </p:nvPr>
        </p:nvGraphicFramePr>
        <p:xfrm>
          <a:off x="250825" y="1125538"/>
          <a:ext cx="8424863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643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sz="32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GB" sz="3200" dirty="0">
                <a:latin typeface="Cambria" pitchFamily="18" charset="0"/>
              </a:rPr>
              <a:t>Supply-side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30148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3200" dirty="0">
                <a:latin typeface="Cambria" pitchFamily="18" charset="0"/>
              </a:rPr>
              <a:t>Marketization and </a:t>
            </a:r>
            <a:r>
              <a:rPr lang="en-GB" sz="3200" dirty="0" err="1">
                <a:latin typeface="Cambria" pitchFamily="18" charset="0"/>
              </a:rPr>
              <a:t>financialization</a:t>
            </a:r>
            <a:endParaRPr lang="en-GB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36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Marketization and </a:t>
            </a:r>
            <a:r>
              <a:rPr lang="en-GB" dirty="0" err="1"/>
              <a:t>financialization</a:t>
            </a:r>
            <a:r>
              <a:rPr lang="en-GB" dirty="0"/>
              <a:t>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80059"/>
            <a:ext cx="8568952" cy="49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21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UNCH September 2018">
  <a:themeElements>
    <a:clrScheme name="UofY_new_powerpoint_template-fancy_v3 7">
      <a:dk1>
        <a:srgbClr val="B4AF80"/>
      </a:dk1>
      <a:lt1>
        <a:srgbClr val="FFFFFF"/>
      </a:lt1>
      <a:dk2>
        <a:srgbClr val="C8C6A2"/>
      </a:dk2>
      <a:lt2>
        <a:srgbClr val="827F4C"/>
      </a:lt2>
      <a:accent1>
        <a:srgbClr val="7C784E"/>
      </a:accent1>
      <a:accent2>
        <a:srgbClr val="A2A4AC"/>
      </a:accent2>
      <a:accent3>
        <a:srgbClr val="E0DFCE"/>
      </a:accent3>
      <a:accent4>
        <a:srgbClr val="DADADA"/>
      </a:accent4>
      <a:accent5>
        <a:srgbClr val="BFBEB2"/>
      </a:accent5>
      <a:accent6>
        <a:srgbClr val="92949B"/>
      </a:accent6>
      <a:hlink>
        <a:srgbClr val="33CCCC"/>
      </a:hlink>
      <a:folHlink>
        <a:srgbClr val="009999"/>
      </a:folHlink>
    </a:clrScheme>
    <a:fontScheme name="UofY_new_powerpoint_template-fancy_v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0574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5000"/>
          <a:buFont typeface="Wingdings" pitchFamily="2" charset="2"/>
          <a:buChar char="n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0574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5000"/>
          <a:buFont typeface="Wingdings" pitchFamily="2" charset="2"/>
          <a:buChar char="n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UofY_new_powerpoint_template-fancy_v3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Y_new_powerpoint_template-fancy_v3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Y_new_powerpoint_template-fancy_v3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VulnerablePAGMeeting24.5.18.potx" id="{B66F36E1-D76A-4663-B017-B3BF7A3EA587}" vid="{7A086140-1F7E-4106-A88F-3CB100D7C4B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LAUNCH September 2018</Template>
  <TotalTime>154</TotalTime>
  <Words>391</Words>
  <Application>Microsoft Macintosh PowerPoint</Application>
  <PresentationFormat>On-screen Show (4:3)</PresentationFormat>
  <Paragraphs>193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LAUNCH September 2018</vt:lpstr>
      <vt:lpstr>An Evolving Private Rented Sector: Its Contribution and Potential        The Evolving Private Rented Sector:  Its Contribution and Potential</vt:lpstr>
      <vt:lpstr>Overall structure of presentation</vt:lpstr>
      <vt:lpstr>Changing contexts for the PRS</vt:lpstr>
      <vt:lpstr>Themes</vt:lpstr>
      <vt:lpstr>PowerPoint Presentation</vt:lpstr>
      <vt:lpstr>Growth in the sector</vt:lpstr>
      <vt:lpstr>Themes</vt:lpstr>
      <vt:lpstr>Themes</vt:lpstr>
      <vt:lpstr>Marketization and financialization </vt:lpstr>
      <vt:lpstr>Themes</vt:lpstr>
      <vt:lpstr>PowerPoint Presentation</vt:lpstr>
      <vt:lpstr>Temporary accommodation</vt:lpstr>
      <vt:lpstr>Themes</vt:lpstr>
      <vt:lpstr>Property quality</vt:lpstr>
      <vt:lpstr>Selected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Emerging Private Rented Sector: Its Contribution and Potential        The Evolving Private Rented Sector:  Its Contribution and Potential</dc:title>
  <dc:creator>worklaptop</dc:creator>
  <cp:lastModifiedBy>housingadviceNI</cp:lastModifiedBy>
  <cp:revision>14</cp:revision>
  <dcterms:created xsi:type="dcterms:W3CDTF">2018-09-06T04:29:24Z</dcterms:created>
  <dcterms:modified xsi:type="dcterms:W3CDTF">2018-11-26T10:25:39Z</dcterms:modified>
</cp:coreProperties>
</file>