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62" r:id="rId5"/>
    <p:sldId id="267" r:id="rId6"/>
    <p:sldId id="269" r:id="rId7"/>
    <p:sldId id="263" r:id="rId8"/>
    <p:sldId id="268" r:id="rId9"/>
    <p:sldId id="264" r:id="rId10"/>
    <p:sldId id="265" r:id="rId11"/>
    <p:sldId id="266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95959"/>
    <a:srgbClr val="953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9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464D-6D77-7045-BE38-39FD93E6D663}" type="datetimeFigureOut">
              <a:rPr lang="en-US" smtClean="0"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5D4D-AB80-A849-8775-70D642E8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8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464D-6D77-7045-BE38-39FD93E6D663}" type="datetimeFigureOut">
              <a:rPr lang="en-US" smtClean="0"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5D4D-AB80-A849-8775-70D642E8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2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464D-6D77-7045-BE38-39FD93E6D663}" type="datetimeFigureOut">
              <a:rPr lang="en-US" smtClean="0"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5D4D-AB80-A849-8775-70D642E8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87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464D-6D77-7045-BE38-39FD93E6D663}" type="datetimeFigureOut">
              <a:rPr lang="en-US" smtClean="0"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5D4D-AB80-A849-8775-70D642E8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7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464D-6D77-7045-BE38-39FD93E6D663}" type="datetimeFigureOut">
              <a:rPr lang="en-US" smtClean="0"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5D4D-AB80-A849-8775-70D642E8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9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464D-6D77-7045-BE38-39FD93E6D663}" type="datetimeFigureOut">
              <a:rPr lang="en-US" smtClean="0"/>
              <a:t>26/11/2018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5D4D-AB80-A849-8775-70D642E8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4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464D-6D77-7045-BE38-39FD93E6D663}" type="datetimeFigureOut">
              <a:rPr lang="en-US" smtClean="0"/>
              <a:t>26/11/2018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5D4D-AB80-A849-8775-70D642E8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1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464D-6D77-7045-BE38-39FD93E6D663}" type="datetimeFigureOut">
              <a:rPr lang="en-US" smtClean="0"/>
              <a:t>26/11/2018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5D4D-AB80-A849-8775-70D642E8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36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464D-6D77-7045-BE38-39FD93E6D663}" type="datetimeFigureOut">
              <a:rPr lang="en-US" smtClean="0"/>
              <a:t>26/11/2018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5D4D-AB80-A849-8775-70D642E8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464D-6D77-7045-BE38-39FD93E6D663}" type="datetimeFigureOut">
              <a:rPr lang="en-US" smtClean="0"/>
              <a:t>26/11/2018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5D4D-AB80-A849-8775-70D642E8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7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464D-6D77-7045-BE38-39FD93E6D663}" type="datetimeFigureOut">
              <a:rPr lang="en-US" smtClean="0"/>
              <a:t>26/11/2018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C5D4D-AB80-A849-8775-70D642E8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7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F464D-6D77-7045-BE38-39FD93E6D663}" type="datetimeFigureOut">
              <a:rPr lang="en-US" smtClean="0"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C5D4D-AB80-A849-8775-70D642E8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1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scotland.gov.uk/Publications/2013/05/587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3412717" y="1126714"/>
            <a:ext cx="6858004" cy="4604566"/>
          </a:xfrm>
          <a:prstGeom prst="triangle">
            <a:avLst>
              <a:gd name="adj" fmla="val 5009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-12705" y="3386667"/>
            <a:ext cx="9156706" cy="3471333"/>
          </a:xfrm>
          <a:prstGeom prst="triangle">
            <a:avLst>
              <a:gd name="adj" fmla="val 5009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158685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chemeClr val="accent2">
                    <a:lumMod val="75000"/>
                  </a:schemeClr>
                </a:solidFill>
              </a:rPr>
              <a:t>Private letting –               a Scottish perspective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1248"/>
            <a:ext cx="6400800" cy="1967552"/>
          </a:xfrm>
        </p:spPr>
        <p:txBody>
          <a:bodyPr/>
          <a:lstStyle/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John Blackwood</a:t>
            </a:r>
          </a:p>
          <a:p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Chief Executive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471854"/>
            <a:ext cx="45466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504" y="6341137"/>
            <a:ext cx="6180992" cy="2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72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3445281" y="1084384"/>
            <a:ext cx="6858004" cy="4604566"/>
          </a:xfrm>
          <a:prstGeom prst="triangle">
            <a:avLst>
              <a:gd name="adj" fmla="val 5009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-12705" y="3386667"/>
            <a:ext cx="9156706" cy="3471333"/>
          </a:xfrm>
          <a:prstGeom prst="triangle">
            <a:avLst>
              <a:gd name="adj" fmla="val 5009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4" y="1199408"/>
            <a:ext cx="8740240" cy="540595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4000" dirty="0">
                <a:solidFill>
                  <a:srgbClr val="C00000"/>
                </a:solidFill>
                <a:latin typeface="+mj-lt"/>
              </a:rPr>
              <a:t>Legislation for Change </a:t>
            </a:r>
          </a:p>
          <a:p>
            <a:pPr algn="l"/>
            <a:endParaRPr lang="en-GB" altLang="en-US" sz="2400" dirty="0"/>
          </a:p>
          <a:p>
            <a:pPr marL="457200" indent="-457200" algn="l">
              <a:buBlip>
                <a:blip r:embed="rId2"/>
              </a:buBlip>
            </a:pPr>
            <a:r>
              <a:rPr lang="en-GB" altLang="en-US" sz="2800" dirty="0"/>
              <a:t>Antisocial Behaviour </a:t>
            </a:r>
            <a:r>
              <a:rPr lang="en-GB" altLang="en-US" sz="2800" dirty="0" err="1"/>
              <a:t>etc</a:t>
            </a:r>
            <a:r>
              <a:rPr lang="en-GB" altLang="en-US" sz="2800" dirty="0"/>
              <a:t> (Scotland) Act 2004</a:t>
            </a:r>
          </a:p>
          <a:p>
            <a:pPr algn="l"/>
            <a:r>
              <a:rPr lang="en-GB" altLang="en-US" sz="2800" i="1" dirty="0">
                <a:solidFill>
                  <a:srgbClr val="FF0000"/>
                </a:solidFill>
              </a:rPr>
              <a:t>Introduced compulsory registration of landlords</a:t>
            </a:r>
            <a:endParaRPr lang="en-GB" altLang="en-US" sz="2800" dirty="0">
              <a:solidFill>
                <a:srgbClr val="FF0000"/>
              </a:solidFill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GB" altLang="en-US" sz="2800" dirty="0"/>
              <a:t>Housing (Scotland) Act 2006</a:t>
            </a:r>
          </a:p>
          <a:p>
            <a:pPr algn="l"/>
            <a:r>
              <a:rPr lang="en-GB" altLang="en-US" sz="2800" i="1" dirty="0">
                <a:solidFill>
                  <a:srgbClr val="FF0000"/>
                </a:solidFill>
              </a:rPr>
              <a:t>Introduced the Repairing Standard</a:t>
            </a:r>
            <a:endParaRPr lang="en-GB" altLang="en-US" sz="2800" dirty="0">
              <a:solidFill>
                <a:srgbClr val="FF0000"/>
              </a:solidFill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GB" altLang="en-US" sz="2800" dirty="0"/>
              <a:t>Private Housing (Tenancies) (Scotland) Act 2016</a:t>
            </a:r>
          </a:p>
          <a:p>
            <a:pPr algn="l"/>
            <a:r>
              <a:rPr lang="en-GB" altLang="en-US" sz="2800" i="1" dirty="0">
                <a:solidFill>
                  <a:srgbClr val="FF0000"/>
                </a:solidFill>
              </a:rPr>
              <a:t>Introducing the new Private Residential Tenancy (PRT)</a:t>
            </a:r>
          </a:p>
          <a:p>
            <a:pPr algn="l"/>
            <a:endParaRPr lang="en-GB" altLang="en-US" sz="2000" dirty="0"/>
          </a:p>
          <a:p>
            <a:pPr>
              <a:defRPr/>
            </a:pPr>
            <a:endParaRPr lang="en-GB" altLang="en-US" sz="2000" i="1" dirty="0"/>
          </a:p>
          <a:p>
            <a:pPr marL="457200" indent="-457200" algn="l">
              <a:buBlip>
                <a:blip r:embed="rId2"/>
              </a:buBlip>
            </a:pPr>
            <a:endParaRPr lang="en-GB" altLang="en-US" sz="2000" dirty="0"/>
          </a:p>
          <a:p>
            <a:pPr algn="l"/>
            <a:endParaRPr lang="en-GB" sz="2000" dirty="0"/>
          </a:p>
          <a:p>
            <a:endParaRPr lang="en-GB" sz="1800" dirty="0"/>
          </a:p>
          <a:p>
            <a:endParaRPr lang="en-GB" sz="2600" dirty="0"/>
          </a:p>
          <a:p>
            <a:pPr marL="457200" indent="-457200">
              <a:buBlip>
                <a:blip r:embed="rId2"/>
              </a:buBlip>
            </a:pPr>
            <a:endParaRPr lang="en-GB" sz="2600" dirty="0"/>
          </a:p>
          <a:p>
            <a:pPr marL="457200" indent="-457200">
              <a:buBlip>
                <a:blip r:embed="rId2"/>
              </a:buBlip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471854"/>
            <a:ext cx="45466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504" y="6341137"/>
            <a:ext cx="6180992" cy="2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3445281" y="1084384"/>
            <a:ext cx="6858004" cy="4604566"/>
          </a:xfrm>
          <a:prstGeom prst="triangle">
            <a:avLst>
              <a:gd name="adj" fmla="val 5009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-12705" y="3386667"/>
            <a:ext cx="9156706" cy="3471333"/>
          </a:xfrm>
          <a:prstGeom prst="triangle">
            <a:avLst>
              <a:gd name="adj" fmla="val 5009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4" y="1199408"/>
            <a:ext cx="8740240" cy="540595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4000" dirty="0">
                <a:solidFill>
                  <a:srgbClr val="C00000"/>
                </a:solidFill>
                <a:latin typeface="+mj-lt"/>
              </a:rPr>
              <a:t>New Specialist Housing Tribunal </a:t>
            </a:r>
          </a:p>
          <a:p>
            <a:endParaRPr lang="en-US" sz="4000" dirty="0">
              <a:solidFill>
                <a:srgbClr val="FF0000"/>
              </a:solidFill>
              <a:latin typeface="+mj-lt"/>
            </a:endParaRPr>
          </a:p>
          <a:p>
            <a:endParaRPr lang="en-US" sz="4000" dirty="0">
              <a:solidFill>
                <a:srgbClr val="FF0000"/>
              </a:solidFill>
              <a:latin typeface="+mj-lt"/>
            </a:endParaRPr>
          </a:p>
          <a:p>
            <a:pPr marL="457200" indent="-457200" algn="l">
              <a:buBlip>
                <a:blip r:embed="rId2"/>
              </a:buBlip>
            </a:pPr>
            <a:endParaRPr lang="en-GB" altLang="en-US" sz="2400" dirty="0"/>
          </a:p>
          <a:p>
            <a:pPr marL="457200" indent="-457200" algn="l">
              <a:buBlip>
                <a:blip r:embed="rId2"/>
              </a:buBlip>
            </a:pPr>
            <a:r>
              <a:rPr lang="en-GB" altLang="en-US" sz="2800" dirty="0"/>
              <a:t>Hears all civil cases in the PRS relating to: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GB" altLang="en-US" sz="2400" dirty="0"/>
              <a:t>Evictions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GB" altLang="en-US" sz="2400" dirty="0"/>
              <a:t>Repairs 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GB" altLang="en-US" sz="2400" dirty="0"/>
              <a:t>Complaints about Letting Agents &amp; Property Factors</a:t>
            </a:r>
          </a:p>
          <a:p>
            <a:pPr algn="l"/>
            <a:endParaRPr lang="en-GB" altLang="en-US" sz="2000" dirty="0"/>
          </a:p>
          <a:p>
            <a:pPr marL="457200" indent="-457200" algn="l">
              <a:buBlip>
                <a:blip r:embed="rId2"/>
              </a:buBlip>
            </a:pPr>
            <a:endParaRPr lang="en-GB" altLang="en-US" sz="2000" dirty="0"/>
          </a:p>
          <a:p>
            <a:pPr marL="457200" indent="-457200" algn="l">
              <a:buBlip>
                <a:blip r:embed="rId2"/>
              </a:buBlip>
            </a:pPr>
            <a:endParaRPr lang="en-GB" altLang="en-US" sz="2000" dirty="0"/>
          </a:p>
          <a:p>
            <a:pPr marL="457200" indent="-457200" algn="l">
              <a:buBlip>
                <a:blip r:embed="rId2"/>
              </a:buBlip>
            </a:pPr>
            <a:endParaRPr lang="en-GB" altLang="en-US" sz="2000" dirty="0"/>
          </a:p>
          <a:p>
            <a:pPr>
              <a:defRPr/>
            </a:pPr>
            <a:endParaRPr lang="en-GB" altLang="en-US" sz="2000" i="1" dirty="0"/>
          </a:p>
          <a:p>
            <a:pPr marL="457200" indent="-457200" algn="l">
              <a:buBlip>
                <a:blip r:embed="rId2"/>
              </a:buBlip>
            </a:pPr>
            <a:endParaRPr lang="en-GB" altLang="en-US" sz="2000" dirty="0"/>
          </a:p>
          <a:p>
            <a:pPr algn="l"/>
            <a:endParaRPr lang="en-GB" sz="2000" dirty="0"/>
          </a:p>
          <a:p>
            <a:endParaRPr lang="en-GB" sz="1800" dirty="0"/>
          </a:p>
          <a:p>
            <a:endParaRPr lang="en-GB" sz="2600" dirty="0"/>
          </a:p>
          <a:p>
            <a:pPr marL="457200" indent="-457200">
              <a:buBlip>
                <a:blip r:embed="rId2"/>
              </a:buBlip>
            </a:pPr>
            <a:endParaRPr lang="en-GB" sz="2600" dirty="0"/>
          </a:p>
          <a:p>
            <a:pPr marL="457200" indent="-457200">
              <a:buBlip>
                <a:blip r:embed="rId2"/>
              </a:buBlip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471854"/>
            <a:ext cx="45466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504" y="6341137"/>
            <a:ext cx="6180992" cy="2642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5" y="1829327"/>
            <a:ext cx="7604718" cy="1738221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365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3412717" y="1126714"/>
            <a:ext cx="6858004" cy="4604566"/>
          </a:xfrm>
          <a:prstGeom prst="triangle">
            <a:avLst>
              <a:gd name="adj" fmla="val 5009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-12705" y="3386667"/>
            <a:ext cx="9156706" cy="3471333"/>
          </a:xfrm>
          <a:prstGeom prst="triangle">
            <a:avLst>
              <a:gd name="adj" fmla="val 5009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0688"/>
            <a:ext cx="7772400" cy="1475980"/>
          </a:xfrm>
        </p:spPr>
        <p:txBody>
          <a:bodyPr/>
          <a:lstStyle/>
          <a:p>
            <a:r>
              <a:rPr lang="en-US" sz="6600" dirty="0">
                <a:solidFill>
                  <a:schemeClr val="accent2">
                    <a:lumMod val="75000"/>
                  </a:schemeClr>
                </a:solidFill>
              </a:rPr>
              <a:t>Contact us: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86665"/>
            <a:ext cx="7772400" cy="2495519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Scottish Association of Landlords (SAL) </a:t>
            </a:r>
            <a:b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tel</a:t>
            </a: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: 0131 564 0100 </a:t>
            </a:r>
            <a:b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/>
            </a:r>
            <a:b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email: info@scottishlandlords.com</a:t>
            </a:r>
          </a:p>
          <a:p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www.scottishlandlords.com</a:t>
            </a:r>
            <a:b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twitter: @</a:t>
            </a:r>
            <a:r>
              <a:rPr lang="en-US" sz="2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scotlandlord</a:t>
            </a:r>
            <a:endParaRPr lang="en-US" sz="25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471854"/>
            <a:ext cx="45466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504" y="6341137"/>
            <a:ext cx="6180992" cy="2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3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3412715" y="1084383"/>
            <a:ext cx="6858004" cy="4604566"/>
          </a:xfrm>
          <a:prstGeom prst="triangle">
            <a:avLst>
              <a:gd name="adj" fmla="val 5009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-12705" y="3386667"/>
            <a:ext cx="9156706" cy="3471333"/>
          </a:xfrm>
          <a:prstGeom prst="triangle">
            <a:avLst>
              <a:gd name="adj" fmla="val 5009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4" y="1199408"/>
            <a:ext cx="8740240" cy="540595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+mj-lt"/>
              </a:rPr>
              <a:t>SAL –  a </a:t>
            </a:r>
            <a:r>
              <a:rPr lang="en-US" sz="4000" b="1" dirty="0">
                <a:solidFill>
                  <a:srgbClr val="C00000"/>
                </a:solidFill>
                <a:latin typeface="+mj-lt"/>
              </a:rPr>
              <a:t>place</a:t>
            </a:r>
            <a:r>
              <a:rPr lang="en-US" sz="4000" dirty="0">
                <a:solidFill>
                  <a:srgbClr val="C00000"/>
                </a:solidFill>
                <a:latin typeface="+mj-lt"/>
              </a:rPr>
              <a:t> and </a:t>
            </a:r>
            <a:r>
              <a:rPr lang="en-US" sz="4000" b="1" dirty="0">
                <a:solidFill>
                  <a:srgbClr val="C00000"/>
                </a:solidFill>
                <a:latin typeface="+mj-lt"/>
              </a:rPr>
              <a:t>space</a:t>
            </a:r>
            <a:r>
              <a:rPr lang="en-US" sz="4000" dirty="0">
                <a:solidFill>
                  <a:srgbClr val="C00000"/>
                </a:solidFill>
                <a:latin typeface="+mj-lt"/>
              </a:rPr>
              <a:t> for landlords and letting agents </a:t>
            </a:r>
          </a:p>
          <a:p>
            <a:pPr algn="l"/>
            <a:r>
              <a:rPr lang="en-GB" sz="2800" dirty="0"/>
              <a:t>Exists to: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GB" sz="2800" dirty="0"/>
              <a:t>SUPPORT 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GB" sz="2800" dirty="0"/>
              <a:t>ADVISE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GB" sz="2800" dirty="0"/>
              <a:t>INFORM 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GB" sz="2800" dirty="0"/>
              <a:t>REPRESENT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GB" sz="2800" dirty="0"/>
              <a:t>CAMPAIGN 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GB" sz="2800" dirty="0"/>
              <a:t>EDUCATE </a:t>
            </a:r>
          </a:p>
          <a:p>
            <a:pPr marL="457200" indent="-457200" algn="l">
              <a:buBlip>
                <a:blip r:embed="rId2"/>
              </a:buBlip>
            </a:pPr>
            <a:endParaRPr lang="en-GB" sz="1800" dirty="0"/>
          </a:p>
          <a:p>
            <a:pPr marL="457200" indent="-457200">
              <a:buBlip>
                <a:blip r:embed="rId2"/>
              </a:buBlip>
            </a:pPr>
            <a:endParaRPr lang="en-GB" sz="2600" dirty="0"/>
          </a:p>
          <a:p>
            <a:pPr marL="457200" indent="-457200">
              <a:buBlip>
                <a:blip r:embed="rId2"/>
              </a:buBlip>
            </a:pPr>
            <a:endParaRPr lang="en-GB" sz="2600" dirty="0"/>
          </a:p>
          <a:p>
            <a:pPr marL="457200" indent="-457200">
              <a:buBlip>
                <a:blip r:embed="rId2"/>
              </a:buBlip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471854"/>
            <a:ext cx="45466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504" y="6341137"/>
            <a:ext cx="6180992" cy="2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3412717" y="1126714"/>
            <a:ext cx="6858004" cy="4604566"/>
          </a:xfrm>
          <a:prstGeom prst="triangle">
            <a:avLst>
              <a:gd name="adj" fmla="val 5009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707778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chemeClr val="accent2">
                    <a:lumMod val="75000"/>
                  </a:schemeClr>
                </a:solidFill>
              </a:rPr>
              <a:t>Our brands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8700" y="471854"/>
            <a:ext cx="45466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504" y="6341137"/>
            <a:ext cx="6180992" cy="264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95" y="3084886"/>
            <a:ext cx="226695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64" y="3136507"/>
            <a:ext cx="1970610" cy="9807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81504" y="4524499"/>
            <a:ext cx="6344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trains in excess of 2000 delegates a year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 represent 500+ letting agents</a:t>
            </a:r>
          </a:p>
        </p:txBody>
      </p:sp>
    </p:spTree>
    <p:extLst>
      <p:ext uri="{BB962C8B-B14F-4D97-AF65-F5344CB8AC3E}">
        <p14:creationId xmlns:p14="http://schemas.microsoft.com/office/powerpoint/2010/main" val="558072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3445281" y="1084384"/>
            <a:ext cx="6858004" cy="4604566"/>
          </a:xfrm>
          <a:prstGeom prst="triangle">
            <a:avLst>
              <a:gd name="adj" fmla="val 5009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-12705" y="3386667"/>
            <a:ext cx="9156706" cy="3471333"/>
          </a:xfrm>
          <a:prstGeom prst="triangle">
            <a:avLst>
              <a:gd name="adj" fmla="val 5009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4" y="1199408"/>
            <a:ext cx="8740240" cy="540595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j-lt"/>
              </a:rPr>
              <a:t>		</a:t>
            </a:r>
            <a:r>
              <a:rPr lang="en-US" sz="4000" dirty="0">
                <a:solidFill>
                  <a:srgbClr val="C00000"/>
                </a:solidFill>
                <a:latin typeface="+mj-lt"/>
              </a:rPr>
              <a:t>Why is Scotland so different?</a:t>
            </a:r>
          </a:p>
          <a:p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GB" altLang="en-US" sz="2800" dirty="0"/>
              <a:t>Housing is devolved to the Scottish Parliament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GB" altLang="en-US" sz="2800" dirty="0"/>
              <a:t>Since the Introduction of HMO Licensing in 1999, there have been increasing moves to regulate the PRS in Scotland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GB" altLang="en-US" sz="2800" dirty="0"/>
              <a:t>Scottish Government and the Scottish Parliament are very keen to see a well functioning sector and sets out a plan to achieve this …</a:t>
            </a:r>
          </a:p>
          <a:p>
            <a:endParaRPr lang="en-GB" sz="2600" dirty="0"/>
          </a:p>
          <a:p>
            <a:pPr marL="457200" indent="-457200">
              <a:buBlip>
                <a:blip r:embed="rId2"/>
              </a:buBlip>
            </a:pPr>
            <a:endParaRPr lang="en-GB" sz="2600" dirty="0"/>
          </a:p>
          <a:p>
            <a:pPr marL="457200" indent="-457200">
              <a:buBlip>
                <a:blip r:embed="rId2"/>
              </a:buBlip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471854"/>
            <a:ext cx="45466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504" y="6341137"/>
            <a:ext cx="6180992" cy="2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0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3445281" y="1084384"/>
            <a:ext cx="6858004" cy="4604566"/>
          </a:xfrm>
          <a:prstGeom prst="triangle">
            <a:avLst>
              <a:gd name="adj" fmla="val 5009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19860" y="3322454"/>
            <a:ext cx="9156706" cy="3471333"/>
          </a:xfrm>
          <a:prstGeom prst="triangle">
            <a:avLst>
              <a:gd name="adj" fmla="val 5009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4" y="1199408"/>
            <a:ext cx="8740240" cy="540595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+mj-lt"/>
              </a:rPr>
              <a:t>The Scottish Government has a plan!</a:t>
            </a:r>
          </a:p>
          <a:p>
            <a:r>
              <a:rPr lang="en-US" sz="2000" dirty="0">
                <a:solidFill>
                  <a:srgbClr val="C00000"/>
                </a:solidFill>
                <a:latin typeface="+mj-lt"/>
              </a:rPr>
              <a:t>Aim: To achieve a well managed and functioning PRS suitable for the 21</a:t>
            </a:r>
            <a:r>
              <a:rPr lang="en-US" sz="2000" baseline="30000" dirty="0">
                <a:solidFill>
                  <a:srgbClr val="C00000"/>
                </a:solidFill>
                <a:latin typeface="+mj-lt"/>
              </a:rPr>
              <a:t>st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 Century </a:t>
            </a:r>
          </a:p>
          <a:p>
            <a:endParaRPr lang="en-GB" altLang="en-US" sz="2400" b="1" dirty="0"/>
          </a:p>
          <a:p>
            <a:r>
              <a:rPr lang="en-GB" altLang="en-US" sz="2400" b="1" dirty="0"/>
              <a:t>A Place to Stay, A Place to Call Home: A Strategy for the Private Rented Sector in Scotland</a:t>
            </a:r>
            <a:endParaRPr lang="en-GB" altLang="en-US" sz="2400" dirty="0">
              <a:hlinkClick r:id="rId2"/>
            </a:endParaRPr>
          </a:p>
          <a:p>
            <a:endParaRPr lang="en-GB" sz="2600" dirty="0"/>
          </a:p>
          <a:p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471854"/>
            <a:ext cx="45466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504" y="6341137"/>
            <a:ext cx="6180992" cy="264226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70" y="4246122"/>
            <a:ext cx="2717605" cy="184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57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3445281" y="1084384"/>
            <a:ext cx="6858004" cy="4604566"/>
          </a:xfrm>
          <a:prstGeom prst="triangle">
            <a:avLst>
              <a:gd name="adj" fmla="val 5009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-12705" y="3386667"/>
            <a:ext cx="9156706" cy="3471333"/>
          </a:xfrm>
          <a:prstGeom prst="triangle">
            <a:avLst>
              <a:gd name="adj" fmla="val 5009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4" y="1199408"/>
            <a:ext cx="8740240" cy="540595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4000" dirty="0">
                <a:solidFill>
                  <a:srgbClr val="C00000"/>
                </a:solidFill>
                <a:latin typeface="+mj-lt"/>
              </a:rPr>
              <a:t>Households in Scotland</a:t>
            </a:r>
          </a:p>
          <a:p>
            <a:r>
              <a:rPr lang="en-US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altLang="en-US" sz="2800" b="1" dirty="0"/>
              <a:t>Figures from 2016 indicate: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GB" sz="2800" dirty="0"/>
              <a:t>2.45 million households in Scotland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GB" sz="2800" dirty="0">
                <a:solidFill>
                  <a:srgbClr val="FF0000"/>
                </a:solidFill>
              </a:rPr>
              <a:t>370,000 households in the PRS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GB" sz="2400" dirty="0">
                <a:solidFill>
                  <a:srgbClr val="FF0000"/>
                </a:solidFill>
              </a:rPr>
              <a:t>41% of adults at their address for under 1 year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GB" sz="2400" dirty="0">
                <a:solidFill>
                  <a:srgbClr val="FF0000"/>
                </a:solidFill>
              </a:rPr>
              <a:t>62% of households contain 1 or 2 adults under 65 </a:t>
            </a:r>
            <a:r>
              <a:rPr lang="en-GB" sz="2400" dirty="0" err="1">
                <a:solidFill>
                  <a:srgbClr val="FF0000"/>
                </a:solidFill>
              </a:rPr>
              <a:t>yrs</a:t>
            </a:r>
            <a:r>
              <a:rPr lang="en-GB" sz="2400" dirty="0">
                <a:solidFill>
                  <a:srgbClr val="FF0000"/>
                </a:solidFill>
              </a:rPr>
              <a:t> with NO children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GB" sz="2400" dirty="0">
                <a:solidFill>
                  <a:srgbClr val="FF0000"/>
                </a:solidFill>
              </a:rPr>
              <a:t>67% of properties are flats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GB" sz="2400" dirty="0">
                <a:solidFill>
                  <a:srgbClr val="FF0000"/>
                </a:solidFill>
              </a:rPr>
              <a:t>34% of tenants are aged 25-34 </a:t>
            </a:r>
            <a:r>
              <a:rPr lang="en-GB" sz="2400" dirty="0" err="1">
                <a:solidFill>
                  <a:srgbClr val="FF0000"/>
                </a:solidFill>
              </a:rPr>
              <a:t>yrs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</a:p>
          <a:p>
            <a:pPr lvl="1" algn="l"/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Source: Scottish Household Survey 2016</a:t>
            </a:r>
          </a:p>
          <a:p>
            <a:pPr algn="l"/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471854"/>
            <a:ext cx="45466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504" y="6341137"/>
            <a:ext cx="6180992" cy="2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33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3445281" y="1084384"/>
            <a:ext cx="6858004" cy="4604566"/>
          </a:xfrm>
          <a:prstGeom prst="triangle">
            <a:avLst>
              <a:gd name="adj" fmla="val 5009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-12705" y="3386667"/>
            <a:ext cx="9156706" cy="3471333"/>
          </a:xfrm>
          <a:prstGeom prst="triangle">
            <a:avLst>
              <a:gd name="adj" fmla="val 5009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4" y="1199408"/>
            <a:ext cx="8740240" cy="540595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4000" dirty="0">
                <a:solidFill>
                  <a:srgbClr val="C00000"/>
                </a:solidFill>
                <a:latin typeface="+mj-lt"/>
              </a:rPr>
              <a:t>Households in Scotland by Tenure</a:t>
            </a:r>
          </a:p>
          <a:p>
            <a:r>
              <a:rPr lang="en-US" sz="4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altLang="en-US" sz="2800" b="1" dirty="0"/>
              <a:t>Figures from 2016 indicate: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GB" sz="2800" dirty="0"/>
              <a:t>61% Owner Occupier 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GB" sz="2800" dirty="0"/>
              <a:t>23% Social Rented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GB" sz="2800" b="1" dirty="0"/>
              <a:t>15% Private rented </a:t>
            </a:r>
            <a:r>
              <a:rPr lang="en-GB" sz="2800" dirty="0"/>
              <a:t>(estimated 208% increase in absolute households since 1999) 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GB" sz="2400" dirty="0">
                <a:solidFill>
                  <a:srgbClr val="FF0000"/>
                </a:solidFill>
              </a:rPr>
              <a:t>83% of people live in urban areas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GB" sz="2400" dirty="0">
                <a:solidFill>
                  <a:srgbClr val="FF0000"/>
                </a:solidFill>
              </a:rPr>
              <a:t>17% of people live in rural areas</a:t>
            </a:r>
            <a:endParaRPr lang="en-GB" sz="2800" dirty="0"/>
          </a:p>
          <a:p>
            <a:pPr marL="457200" indent="-457200" algn="l">
              <a:buBlip>
                <a:blip r:embed="rId2"/>
              </a:buBlip>
            </a:pPr>
            <a:r>
              <a:rPr lang="en-GB" sz="2800" dirty="0"/>
              <a:t>1%  Other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471854"/>
            <a:ext cx="45466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504" y="6341137"/>
            <a:ext cx="6180992" cy="2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5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3445281" y="1084384"/>
            <a:ext cx="6858004" cy="4604566"/>
          </a:xfrm>
          <a:prstGeom prst="triangle">
            <a:avLst>
              <a:gd name="adj" fmla="val 5009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-12705" y="3386667"/>
            <a:ext cx="9156706" cy="3471333"/>
          </a:xfrm>
          <a:prstGeom prst="triangle">
            <a:avLst>
              <a:gd name="adj" fmla="val 5009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4" y="1199408"/>
            <a:ext cx="8740240" cy="540595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4000" dirty="0">
                <a:solidFill>
                  <a:srgbClr val="C00000"/>
                </a:solidFill>
                <a:latin typeface="+mj-lt"/>
              </a:rPr>
              <a:t>Landlords and Properties in the PRS</a:t>
            </a:r>
          </a:p>
          <a:p>
            <a:r>
              <a:rPr lang="en-GB" altLang="en-US" sz="2800" b="1" dirty="0"/>
              <a:t>Figures from 2016 indicate:</a:t>
            </a:r>
          </a:p>
          <a:p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indent="-457200" algn="l">
              <a:buBlip>
                <a:blip r:embed="rId2"/>
              </a:buBlip>
            </a:pPr>
            <a:r>
              <a:rPr lang="en-GB" altLang="en-US" sz="2800" dirty="0"/>
              <a:t>70% of landlords own only one property, 95% own 1-5 properties, 5% of landlords own 40% of the PRS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GB" altLang="en-US" sz="2800" dirty="0"/>
              <a:t>Properties in the PRS: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GB" altLang="en-US" sz="2400" dirty="0"/>
              <a:t>84% owned by individual landlords, couple or family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GB" altLang="en-US" sz="2400" dirty="0"/>
              <a:t>14% owned by a company, partnership or property trust</a:t>
            </a:r>
          </a:p>
          <a:p>
            <a:pPr marL="914400" lvl="1" indent="-457200" algn="l">
              <a:buBlip>
                <a:blip r:embed="rId2"/>
              </a:buBlip>
            </a:pPr>
            <a:r>
              <a:rPr lang="en-GB" altLang="en-US" sz="2400" dirty="0"/>
              <a:t>2% owned by an institution </a:t>
            </a:r>
          </a:p>
          <a:p>
            <a:pPr algn="l"/>
            <a:endParaRPr lang="en-GB" sz="2000" dirty="0"/>
          </a:p>
          <a:p>
            <a:endParaRPr lang="en-GB" sz="1800" dirty="0"/>
          </a:p>
          <a:p>
            <a:pPr marL="457200" indent="-457200">
              <a:buBlip>
                <a:blip r:embed="rId2"/>
              </a:buBlip>
            </a:pPr>
            <a:endParaRPr lang="en-GB" sz="2600" dirty="0"/>
          </a:p>
          <a:p>
            <a:pPr marL="457200" indent="-457200">
              <a:buBlip>
                <a:blip r:embed="rId2"/>
              </a:buBlip>
            </a:pPr>
            <a:endParaRPr lang="en-GB" sz="2600" dirty="0"/>
          </a:p>
          <a:p>
            <a:pPr marL="457200" indent="-457200">
              <a:buBlip>
                <a:blip r:embed="rId2"/>
              </a:buBlip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471854"/>
            <a:ext cx="45466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504" y="6341137"/>
            <a:ext cx="6180992" cy="2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8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16200000">
            <a:off x="3445281" y="1084384"/>
            <a:ext cx="6858004" cy="4604566"/>
          </a:xfrm>
          <a:prstGeom prst="triangle">
            <a:avLst>
              <a:gd name="adj" fmla="val 5009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-12705" y="3386667"/>
            <a:ext cx="9156706" cy="3471333"/>
          </a:xfrm>
          <a:prstGeom prst="triangle">
            <a:avLst>
              <a:gd name="adj" fmla="val 5009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254" y="1199408"/>
            <a:ext cx="8740240" cy="540595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4000" dirty="0">
                <a:solidFill>
                  <a:srgbClr val="C00000"/>
                </a:solidFill>
                <a:latin typeface="+mj-lt"/>
              </a:rPr>
              <a:t>Who lives in the PRS in Scotland?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GB" altLang="en-US" sz="2800" dirty="0"/>
              <a:t>Families with children in the PRS increased from 20% in 1999 to 27% in 2011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GB" altLang="en-US" sz="2800" dirty="0"/>
              <a:t>Estimated 72,000 households in the PRS have children 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GB" altLang="en-US" sz="2800" dirty="0"/>
              <a:t>13% of young people (16-34yrs) lived in the PRS in 1999. </a:t>
            </a:r>
          </a:p>
          <a:p>
            <a:pPr marL="457200" indent="-457200" algn="l">
              <a:buBlip>
                <a:blip r:embed="rId2"/>
              </a:buBlip>
            </a:pPr>
            <a:r>
              <a:rPr lang="en-GB" altLang="en-US" sz="2800" dirty="0"/>
              <a:t>Estimated that by 2020 37% of young people will live in the PRS! </a:t>
            </a:r>
          </a:p>
          <a:p>
            <a:pPr algn="l"/>
            <a:endParaRPr lang="en-GB" altLang="en-US" sz="2800" dirty="0"/>
          </a:p>
          <a:p>
            <a:pPr algn="l"/>
            <a:r>
              <a:rPr lang="en-GB" altLang="en-US" sz="1600" dirty="0"/>
              <a:t>Source: A Place to Stay, A Place to Call Home</a:t>
            </a:r>
          </a:p>
          <a:p>
            <a:pPr algn="l"/>
            <a:endParaRPr lang="en-GB" sz="2000" dirty="0"/>
          </a:p>
          <a:p>
            <a:endParaRPr lang="en-GB" sz="1800" dirty="0"/>
          </a:p>
          <a:p>
            <a:endParaRPr lang="en-GB" sz="2600" dirty="0"/>
          </a:p>
          <a:p>
            <a:pPr marL="457200" indent="-457200">
              <a:buBlip>
                <a:blip r:embed="rId2"/>
              </a:buBlip>
            </a:pPr>
            <a:endParaRPr lang="en-GB" sz="2600" dirty="0"/>
          </a:p>
          <a:p>
            <a:pPr marL="457200" indent="-457200">
              <a:buBlip>
                <a:blip r:embed="rId2"/>
              </a:buBlip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  <a:latin typeface="Aller" panose="0200050303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700" y="471854"/>
            <a:ext cx="4546600" cy="48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504" y="6341137"/>
            <a:ext cx="6180992" cy="2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55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99</Words>
  <Application>Microsoft Macintosh PowerPoint</Application>
  <PresentationFormat>On-screen Show (4:3)</PresentationFormat>
  <Paragraphs>98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Private letting –               a Scottish perspective </vt:lpstr>
      <vt:lpstr>PowerPoint Presentation</vt:lpstr>
      <vt:lpstr>Our brands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Contact us:</vt:lpstr>
    </vt:vector>
  </TitlesOfParts>
  <Company>Verve GRP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Cochrane</dc:creator>
  <cp:lastModifiedBy>housingadviceNI</cp:lastModifiedBy>
  <cp:revision>35</cp:revision>
  <dcterms:created xsi:type="dcterms:W3CDTF">2015-03-06T09:15:18Z</dcterms:created>
  <dcterms:modified xsi:type="dcterms:W3CDTF">2018-11-26T10:30:05Z</dcterms:modified>
</cp:coreProperties>
</file>