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embeddings/oleObject1.bin" ContentType="application/vnd.openxmlformats-officedocument.oleObject"/>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7" r:id="rId3"/>
    <p:sldId id="296" r:id="rId4"/>
    <p:sldId id="297" r:id="rId5"/>
    <p:sldId id="298" r:id="rId6"/>
    <p:sldId id="295" r:id="rId7"/>
    <p:sldId id="260" r:id="rId8"/>
    <p:sldId id="256" r:id="rId9"/>
    <p:sldId id="286" r:id="rId10"/>
    <p:sldId id="259" r:id="rId11"/>
    <p:sldId id="293" r:id="rId12"/>
    <p:sldId id="287" r:id="rId13"/>
    <p:sldId id="261" r:id="rId14"/>
    <p:sldId id="263" r:id="rId15"/>
    <p:sldId id="288" r:id="rId16"/>
    <p:sldId id="289" r:id="rId17"/>
    <p:sldId id="290" r:id="rId18"/>
    <p:sldId id="291" r:id="rId19"/>
    <p:sldId id="292" r:id="rId20"/>
    <p:sldId id="268"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41" autoAdjust="0"/>
    <p:restoredTop sz="94676" autoAdjust="0"/>
  </p:normalViewPr>
  <p:slideViewPr>
    <p:cSldViewPr>
      <p:cViewPr varScale="1">
        <p:scale>
          <a:sx n="47" d="100"/>
          <a:sy n="47" d="100"/>
        </p:scale>
        <p:origin x="-1760"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microsoft.com/office/2011/relationships/chartStyle" Target="style6.xml"/><Relationship Id="rId3" Type="http://schemas.microsoft.com/office/2011/relationships/chartColorStyle" Target="colors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192.168.2.50\Manager\Database\Statistics%202017\Tenancy%20Terminations%20201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 Id="rId2" Type="http://schemas.microsoft.com/office/2011/relationships/chartStyle" Target="style2.xml"/><Relationship Id="rId3" Type="http://schemas.microsoft.com/office/2011/relationships/chartColorStyle" Target="colors2.xml"/></Relationships>
</file>

<file path=ppt/charts/_rels/chart6.xml.rels><?xml version="1.0" encoding="UTF-8" standalone="yes"?>
<Relationships xmlns="http://schemas.openxmlformats.org/package/2006/relationships"><Relationship Id="rId1" Type="http://schemas.openxmlformats.org/officeDocument/2006/relationships/oleObject" Target="file:///C:\Users\Gavin\Desktop\my2017.xlsx" TargetMode="External"/><Relationship Id="rId2" Type="http://schemas.microsoft.com/office/2011/relationships/chartStyle" Target="style3.xml"/><Relationship Id="rId3" Type="http://schemas.microsoft.com/office/2011/relationships/chartColorStyle" Target="colors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microsoft.com/office/2011/relationships/chartStyle" Target="style4.xml"/><Relationship Id="rId3" Type="http://schemas.microsoft.com/office/2011/relationships/chartColorStyle" Target="colors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microsoft.com/office/2011/relationships/chartStyle" Target="style5.xml"/><Relationship Id="rId3" Type="http://schemas.microsoft.com/office/2011/relationships/chartColorStyle" Target="colors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IE"/>
              <a:t>Standardised Average Rent </a:t>
            </a:r>
          </a:p>
        </c:rich>
      </c:tx>
      <c:layout/>
      <c:overlay val="0"/>
      <c:spPr>
        <a:noFill/>
        <a:ln>
          <a:noFill/>
        </a:ln>
        <a:effectLst/>
      </c:spPr>
    </c:title>
    <c:autoTitleDeleted val="0"/>
    <c:plotArea>
      <c:layout>
        <c:manualLayout>
          <c:layoutTarget val="inner"/>
          <c:xMode val="edge"/>
          <c:yMode val="edge"/>
          <c:x val="0.109926349524727"/>
          <c:y val="0.14913003493439"/>
          <c:w val="0.864651049783257"/>
          <c:h val="0.709393400733252"/>
        </c:manualLayout>
      </c:layout>
      <c:lineChart>
        <c:grouping val="standard"/>
        <c:varyColors val="0"/>
        <c:ser>
          <c:idx val="0"/>
          <c:order val="0"/>
          <c:tx>
            <c:strRef>
              <c:f>Sheet2!$B$1</c:f>
              <c:strCache>
                <c:ptCount val="1"/>
                <c:pt idx="0">
                  <c:v>SAR</c:v>
                </c:pt>
              </c:strCache>
            </c:strRef>
          </c:tx>
          <c:spPr>
            <a:ln w="34925" cap="rnd">
              <a:solidFill>
                <a:schemeClr val="lt1"/>
              </a:solidFill>
              <a:round/>
            </a:ln>
            <a:effectLst>
              <a:outerShdw dist="25400" dir="2700000" algn="tl" rotWithShape="0">
                <a:schemeClr val="accent1"/>
              </a:outerShdw>
            </a:effectLst>
          </c:spPr>
          <c:marker>
            <c:symbol val="none"/>
          </c:marker>
          <c:cat>
            <c:strRef>
              <c:f>Sheet2!$A$2:$A$14</c:f>
              <c:strCache>
                <c:ptCount val="13"/>
                <c:pt idx="0">
                  <c:v>Q1 2015</c:v>
                </c:pt>
                <c:pt idx="1">
                  <c:v>Q2 2015</c:v>
                </c:pt>
                <c:pt idx="2">
                  <c:v>Q3 2015</c:v>
                </c:pt>
                <c:pt idx="3">
                  <c:v>Q4 2015</c:v>
                </c:pt>
                <c:pt idx="4">
                  <c:v>Q1 2016</c:v>
                </c:pt>
                <c:pt idx="5">
                  <c:v>Q2 2106</c:v>
                </c:pt>
                <c:pt idx="6">
                  <c:v>Q3 2016</c:v>
                </c:pt>
                <c:pt idx="7">
                  <c:v>Q4 2016</c:v>
                </c:pt>
                <c:pt idx="8">
                  <c:v>Q1 2017</c:v>
                </c:pt>
                <c:pt idx="9">
                  <c:v>Q2 2017</c:v>
                </c:pt>
                <c:pt idx="10">
                  <c:v>Q3 2017</c:v>
                </c:pt>
                <c:pt idx="11">
                  <c:v>Q4 2017</c:v>
                </c:pt>
                <c:pt idx="12">
                  <c:v>Q1 2018</c:v>
                </c:pt>
              </c:strCache>
            </c:strRef>
          </c:cat>
          <c:val>
            <c:numRef>
              <c:f>Sheet2!$B$2:$B$14</c:f>
              <c:numCache>
                <c:formatCode>_-[$€-2]\ * #,##0.00_-;\-[$€-2]\ * #,##0.00_-;_-[$€-2]\ * "-"??_-;_-@_-</c:formatCode>
                <c:ptCount val="13"/>
                <c:pt idx="0">
                  <c:v>856.0</c:v>
                </c:pt>
                <c:pt idx="1">
                  <c:v>880.0</c:v>
                </c:pt>
                <c:pt idx="2">
                  <c:v>904.0</c:v>
                </c:pt>
                <c:pt idx="3">
                  <c:v>924.0</c:v>
                </c:pt>
                <c:pt idx="4">
                  <c:v>926.0</c:v>
                </c:pt>
                <c:pt idx="5">
                  <c:v>956.0</c:v>
                </c:pt>
                <c:pt idx="6">
                  <c:v>966.0</c:v>
                </c:pt>
                <c:pt idx="7">
                  <c:v>992.0</c:v>
                </c:pt>
                <c:pt idx="8">
                  <c:v>990.0</c:v>
                </c:pt>
                <c:pt idx="9">
                  <c:v>1018.0</c:v>
                </c:pt>
                <c:pt idx="10">
                  <c:v>1044.0</c:v>
                </c:pt>
                <c:pt idx="11">
                  <c:v>1056.0</c:v>
                </c:pt>
                <c:pt idx="12">
                  <c:v>1060.0</c:v>
                </c:pt>
              </c:numCache>
            </c:numRef>
          </c:val>
          <c:smooth val="0"/>
          <c:extLst xmlns:c16r2="http://schemas.microsoft.com/office/drawing/2015/06/chart">
            <c:ext xmlns:c16="http://schemas.microsoft.com/office/drawing/2014/chart" uri="{C3380CC4-5D6E-409C-BE32-E72D297353CC}">
              <c16:uniqueId val="{00000000-ED0A-4276-8780-E6BBA3F6D579}"/>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marker val="1"/>
        <c:smooth val="0"/>
        <c:axId val="-2142541336"/>
        <c:axId val="-2142537848"/>
      </c:lineChart>
      <c:catAx>
        <c:axId val="-2142541336"/>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en-US"/>
          </a:p>
        </c:txPr>
        <c:crossAx val="-2142537848"/>
        <c:crosses val="autoZero"/>
        <c:auto val="1"/>
        <c:lblAlgn val="ctr"/>
        <c:lblOffset val="100"/>
        <c:noMultiLvlLbl val="0"/>
      </c:catAx>
      <c:valAx>
        <c:axId val="-2142537848"/>
        <c:scaling>
          <c:orientation val="minMax"/>
        </c:scaling>
        <c:delete val="0"/>
        <c:axPos val="l"/>
        <c:numFmt formatCode="_-[$€-2]\ * #,##0.00_-;\-[$€-2]\ * #,##0.00_-;_-[$€-2]\ *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crossAx val="-21425413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accent1"/>
    </a:solidFill>
    <a:ln w="9525" cap="flat" cmpd="sng" algn="ctr">
      <a:solidFill>
        <a:schemeClr val="accent1"/>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sz="1800" b="0" i="0" baseline="0" dirty="0">
                <a:effectLst/>
              </a:rPr>
              <a:t>Renovation/Sale/landlord use 17/18 </a:t>
            </a:r>
            <a:endParaRPr lang="en-IE" dirty="0">
              <a:effectLst/>
            </a:endParaRPr>
          </a:p>
        </c:rich>
      </c:tx>
      <c:overlay val="0"/>
      <c:spPr>
        <a:noFill/>
        <a:ln>
          <a:noFill/>
        </a:ln>
        <a:effectLst/>
      </c:spPr>
    </c:title>
    <c:autoTitleDeleted val="0"/>
    <c:plotArea>
      <c:layout/>
      <c:lineChart>
        <c:grouping val="standard"/>
        <c:varyColors val="0"/>
        <c:ser>
          <c:idx val="0"/>
          <c:order val="0"/>
          <c:tx>
            <c:strRef>
              <c:f>Sheet1!$B$4</c:f>
              <c:strCache>
                <c:ptCount val="1"/>
                <c:pt idx="0">
                  <c:v>Renovation</c:v>
                </c:pt>
              </c:strCache>
            </c:strRef>
          </c:tx>
          <c:spPr>
            <a:ln w="28575" cap="rnd">
              <a:solidFill>
                <a:schemeClr val="accent1"/>
              </a:solidFill>
              <a:round/>
            </a:ln>
            <a:effectLst/>
          </c:spPr>
          <c:marker>
            <c:symbol val="none"/>
          </c:marker>
          <c:cat>
            <c:numRef>
              <c:f>Sheet1!$C$3:$T$3</c:f>
              <c:numCache>
                <c:formatCode>mmm\-yy</c:formatCode>
                <c:ptCount val="18"/>
                <c:pt idx="0">
                  <c:v>42736.0</c:v>
                </c:pt>
                <c:pt idx="1">
                  <c:v>42767.0</c:v>
                </c:pt>
                <c:pt idx="2">
                  <c:v>42795.0</c:v>
                </c:pt>
                <c:pt idx="3">
                  <c:v>42826.0</c:v>
                </c:pt>
                <c:pt idx="4">
                  <c:v>42856.0</c:v>
                </c:pt>
                <c:pt idx="5">
                  <c:v>42887.0</c:v>
                </c:pt>
                <c:pt idx="6">
                  <c:v>42917.0</c:v>
                </c:pt>
                <c:pt idx="7">
                  <c:v>42948.0</c:v>
                </c:pt>
                <c:pt idx="8">
                  <c:v>42979.0</c:v>
                </c:pt>
                <c:pt idx="9">
                  <c:v>43009.0</c:v>
                </c:pt>
                <c:pt idx="10">
                  <c:v>43040.0</c:v>
                </c:pt>
                <c:pt idx="11">
                  <c:v>43070.0</c:v>
                </c:pt>
                <c:pt idx="12" formatCode="m/d/yyyy">
                  <c:v>43101.0</c:v>
                </c:pt>
                <c:pt idx="13" formatCode="m/d/yyyy">
                  <c:v>43132.0</c:v>
                </c:pt>
                <c:pt idx="14" formatCode="m/d/yyyy">
                  <c:v>43160.0</c:v>
                </c:pt>
                <c:pt idx="15" formatCode="m/d/yyyy">
                  <c:v>43191.0</c:v>
                </c:pt>
                <c:pt idx="16" formatCode="m/d/yyyy">
                  <c:v>43221.0</c:v>
                </c:pt>
                <c:pt idx="17" formatCode="m/d/yyyy">
                  <c:v>43252.0</c:v>
                </c:pt>
              </c:numCache>
            </c:numRef>
          </c:cat>
          <c:val>
            <c:numRef>
              <c:f>Sheet1!$C$4:$T$4</c:f>
              <c:numCache>
                <c:formatCode>General</c:formatCode>
                <c:ptCount val="18"/>
                <c:pt idx="0">
                  <c:v>5.0</c:v>
                </c:pt>
                <c:pt idx="1">
                  <c:v>2.0</c:v>
                </c:pt>
                <c:pt idx="2">
                  <c:v>6.0</c:v>
                </c:pt>
                <c:pt idx="3">
                  <c:v>4.0</c:v>
                </c:pt>
                <c:pt idx="4">
                  <c:v>9.0</c:v>
                </c:pt>
                <c:pt idx="5">
                  <c:v>7.0</c:v>
                </c:pt>
                <c:pt idx="6">
                  <c:v>15.0</c:v>
                </c:pt>
                <c:pt idx="7">
                  <c:v>19.0</c:v>
                </c:pt>
                <c:pt idx="8">
                  <c:v>18.0</c:v>
                </c:pt>
                <c:pt idx="9">
                  <c:v>31.0</c:v>
                </c:pt>
                <c:pt idx="10">
                  <c:v>40.0</c:v>
                </c:pt>
                <c:pt idx="11">
                  <c:v>20.0</c:v>
                </c:pt>
                <c:pt idx="12">
                  <c:v>20.0</c:v>
                </c:pt>
                <c:pt idx="13">
                  <c:v>29.0</c:v>
                </c:pt>
                <c:pt idx="14">
                  <c:v>16.0</c:v>
                </c:pt>
                <c:pt idx="15">
                  <c:v>20.0</c:v>
                </c:pt>
                <c:pt idx="16">
                  <c:v>32.0</c:v>
                </c:pt>
                <c:pt idx="17">
                  <c:v>13.0</c:v>
                </c:pt>
              </c:numCache>
            </c:numRef>
          </c:val>
          <c:smooth val="0"/>
          <c:extLst xmlns:c16r2="http://schemas.microsoft.com/office/drawing/2015/06/chart">
            <c:ext xmlns:c16="http://schemas.microsoft.com/office/drawing/2014/chart" uri="{C3380CC4-5D6E-409C-BE32-E72D297353CC}">
              <c16:uniqueId val="{00000000-77F9-4872-99F6-9BCA5CD5F746}"/>
            </c:ext>
          </c:extLst>
        </c:ser>
        <c:ser>
          <c:idx val="1"/>
          <c:order val="1"/>
          <c:tx>
            <c:strRef>
              <c:f>Sheet1!$B$5</c:f>
              <c:strCache>
                <c:ptCount val="1"/>
                <c:pt idx="0">
                  <c:v>Selling</c:v>
                </c:pt>
              </c:strCache>
            </c:strRef>
          </c:tx>
          <c:spPr>
            <a:ln w="28575" cap="rnd">
              <a:solidFill>
                <a:schemeClr val="accent2"/>
              </a:solidFill>
              <a:round/>
            </a:ln>
            <a:effectLst/>
          </c:spPr>
          <c:marker>
            <c:symbol val="none"/>
          </c:marker>
          <c:cat>
            <c:numRef>
              <c:f>Sheet1!$C$3:$T$3</c:f>
              <c:numCache>
                <c:formatCode>mmm\-yy</c:formatCode>
                <c:ptCount val="18"/>
                <c:pt idx="0">
                  <c:v>42736.0</c:v>
                </c:pt>
                <c:pt idx="1">
                  <c:v>42767.0</c:v>
                </c:pt>
                <c:pt idx="2">
                  <c:v>42795.0</c:v>
                </c:pt>
                <c:pt idx="3">
                  <c:v>42826.0</c:v>
                </c:pt>
                <c:pt idx="4">
                  <c:v>42856.0</c:v>
                </c:pt>
                <c:pt idx="5">
                  <c:v>42887.0</c:v>
                </c:pt>
                <c:pt idx="6">
                  <c:v>42917.0</c:v>
                </c:pt>
                <c:pt idx="7">
                  <c:v>42948.0</c:v>
                </c:pt>
                <c:pt idx="8">
                  <c:v>42979.0</c:v>
                </c:pt>
                <c:pt idx="9">
                  <c:v>43009.0</c:v>
                </c:pt>
                <c:pt idx="10">
                  <c:v>43040.0</c:v>
                </c:pt>
                <c:pt idx="11">
                  <c:v>43070.0</c:v>
                </c:pt>
                <c:pt idx="12" formatCode="m/d/yyyy">
                  <c:v>43101.0</c:v>
                </c:pt>
                <c:pt idx="13" formatCode="m/d/yyyy">
                  <c:v>43132.0</c:v>
                </c:pt>
                <c:pt idx="14" formatCode="m/d/yyyy">
                  <c:v>43160.0</c:v>
                </c:pt>
                <c:pt idx="15" formatCode="m/d/yyyy">
                  <c:v>43191.0</c:v>
                </c:pt>
                <c:pt idx="16" formatCode="m/d/yyyy">
                  <c:v>43221.0</c:v>
                </c:pt>
                <c:pt idx="17" formatCode="m/d/yyyy">
                  <c:v>43252.0</c:v>
                </c:pt>
              </c:numCache>
            </c:numRef>
          </c:cat>
          <c:val>
            <c:numRef>
              <c:f>Sheet1!$C$5:$T$5</c:f>
              <c:numCache>
                <c:formatCode>General</c:formatCode>
                <c:ptCount val="18"/>
                <c:pt idx="0">
                  <c:v>21.0</c:v>
                </c:pt>
                <c:pt idx="1">
                  <c:v>4.0</c:v>
                </c:pt>
                <c:pt idx="2">
                  <c:v>27.0</c:v>
                </c:pt>
                <c:pt idx="3">
                  <c:v>28.0</c:v>
                </c:pt>
                <c:pt idx="4">
                  <c:v>23.0</c:v>
                </c:pt>
                <c:pt idx="5">
                  <c:v>28.0</c:v>
                </c:pt>
                <c:pt idx="6">
                  <c:v>58.0</c:v>
                </c:pt>
                <c:pt idx="7">
                  <c:v>92.0</c:v>
                </c:pt>
                <c:pt idx="8">
                  <c:v>70.0</c:v>
                </c:pt>
                <c:pt idx="9">
                  <c:v>91.0</c:v>
                </c:pt>
                <c:pt idx="10">
                  <c:v>98.0</c:v>
                </c:pt>
                <c:pt idx="11">
                  <c:v>49.0</c:v>
                </c:pt>
                <c:pt idx="12">
                  <c:v>75.0</c:v>
                </c:pt>
                <c:pt idx="13">
                  <c:v>71.0</c:v>
                </c:pt>
                <c:pt idx="14">
                  <c:v>90.0</c:v>
                </c:pt>
                <c:pt idx="15">
                  <c:v>99.0</c:v>
                </c:pt>
                <c:pt idx="16">
                  <c:v>124.0</c:v>
                </c:pt>
                <c:pt idx="17">
                  <c:v>96.0</c:v>
                </c:pt>
              </c:numCache>
            </c:numRef>
          </c:val>
          <c:smooth val="0"/>
          <c:extLst xmlns:c16r2="http://schemas.microsoft.com/office/drawing/2015/06/chart">
            <c:ext xmlns:c16="http://schemas.microsoft.com/office/drawing/2014/chart" uri="{C3380CC4-5D6E-409C-BE32-E72D297353CC}">
              <c16:uniqueId val="{00000001-77F9-4872-99F6-9BCA5CD5F746}"/>
            </c:ext>
          </c:extLst>
        </c:ser>
        <c:ser>
          <c:idx val="2"/>
          <c:order val="2"/>
          <c:tx>
            <c:strRef>
              <c:f>Sheet1!$B$6</c:f>
              <c:strCache>
                <c:ptCount val="1"/>
                <c:pt idx="0">
                  <c:v>Landlord/family move in</c:v>
                </c:pt>
              </c:strCache>
            </c:strRef>
          </c:tx>
          <c:spPr>
            <a:ln w="28575" cap="rnd">
              <a:solidFill>
                <a:schemeClr val="accent3"/>
              </a:solidFill>
              <a:round/>
            </a:ln>
            <a:effectLst/>
          </c:spPr>
          <c:marker>
            <c:symbol val="none"/>
          </c:marker>
          <c:cat>
            <c:numRef>
              <c:f>Sheet1!$C$3:$T$3</c:f>
              <c:numCache>
                <c:formatCode>mmm\-yy</c:formatCode>
                <c:ptCount val="18"/>
                <c:pt idx="0">
                  <c:v>42736.0</c:v>
                </c:pt>
                <c:pt idx="1">
                  <c:v>42767.0</c:v>
                </c:pt>
                <c:pt idx="2">
                  <c:v>42795.0</c:v>
                </c:pt>
                <c:pt idx="3">
                  <c:v>42826.0</c:v>
                </c:pt>
                <c:pt idx="4">
                  <c:v>42856.0</c:v>
                </c:pt>
                <c:pt idx="5">
                  <c:v>42887.0</c:v>
                </c:pt>
                <c:pt idx="6">
                  <c:v>42917.0</c:v>
                </c:pt>
                <c:pt idx="7">
                  <c:v>42948.0</c:v>
                </c:pt>
                <c:pt idx="8">
                  <c:v>42979.0</c:v>
                </c:pt>
                <c:pt idx="9">
                  <c:v>43009.0</c:v>
                </c:pt>
                <c:pt idx="10">
                  <c:v>43040.0</c:v>
                </c:pt>
                <c:pt idx="11">
                  <c:v>43070.0</c:v>
                </c:pt>
                <c:pt idx="12" formatCode="m/d/yyyy">
                  <c:v>43101.0</c:v>
                </c:pt>
                <c:pt idx="13" formatCode="m/d/yyyy">
                  <c:v>43132.0</c:v>
                </c:pt>
                <c:pt idx="14" formatCode="m/d/yyyy">
                  <c:v>43160.0</c:v>
                </c:pt>
                <c:pt idx="15" formatCode="m/d/yyyy">
                  <c:v>43191.0</c:v>
                </c:pt>
                <c:pt idx="16" formatCode="m/d/yyyy">
                  <c:v>43221.0</c:v>
                </c:pt>
                <c:pt idx="17" formatCode="m/d/yyyy">
                  <c:v>43252.0</c:v>
                </c:pt>
              </c:numCache>
            </c:numRef>
          </c:cat>
          <c:val>
            <c:numRef>
              <c:f>Sheet1!$C$6:$T$6</c:f>
              <c:numCache>
                <c:formatCode>General</c:formatCode>
                <c:ptCount val="18"/>
                <c:pt idx="0">
                  <c:v>8.0</c:v>
                </c:pt>
                <c:pt idx="1">
                  <c:v>6.0</c:v>
                </c:pt>
                <c:pt idx="2">
                  <c:v>6.0</c:v>
                </c:pt>
                <c:pt idx="3">
                  <c:v>11.0</c:v>
                </c:pt>
                <c:pt idx="4">
                  <c:v>15.0</c:v>
                </c:pt>
                <c:pt idx="5">
                  <c:v>18.0</c:v>
                </c:pt>
                <c:pt idx="6">
                  <c:v>34.0</c:v>
                </c:pt>
                <c:pt idx="7">
                  <c:v>36.0</c:v>
                </c:pt>
                <c:pt idx="8">
                  <c:v>35.0</c:v>
                </c:pt>
                <c:pt idx="9">
                  <c:v>36.0</c:v>
                </c:pt>
                <c:pt idx="10">
                  <c:v>32.0</c:v>
                </c:pt>
                <c:pt idx="11">
                  <c:v>22.0</c:v>
                </c:pt>
                <c:pt idx="12">
                  <c:v>45.0</c:v>
                </c:pt>
                <c:pt idx="13">
                  <c:v>29.0</c:v>
                </c:pt>
                <c:pt idx="14">
                  <c:v>30.0</c:v>
                </c:pt>
                <c:pt idx="15">
                  <c:v>50.0</c:v>
                </c:pt>
                <c:pt idx="16">
                  <c:v>39.0</c:v>
                </c:pt>
                <c:pt idx="17">
                  <c:v>30.0</c:v>
                </c:pt>
              </c:numCache>
            </c:numRef>
          </c:val>
          <c:smooth val="0"/>
          <c:extLst xmlns:c16r2="http://schemas.microsoft.com/office/drawing/2015/06/chart">
            <c:ext xmlns:c16="http://schemas.microsoft.com/office/drawing/2014/chart" uri="{C3380CC4-5D6E-409C-BE32-E72D297353CC}">
              <c16:uniqueId val="{00000002-77F9-4872-99F6-9BCA5CD5F746}"/>
            </c:ext>
          </c:extLst>
        </c:ser>
        <c:dLbls>
          <c:showLegendKey val="0"/>
          <c:showVal val="0"/>
          <c:showCatName val="0"/>
          <c:showSerName val="0"/>
          <c:showPercent val="0"/>
          <c:showBubbleSize val="0"/>
        </c:dLbls>
        <c:marker val="1"/>
        <c:smooth val="0"/>
        <c:axId val="-2143162552"/>
        <c:axId val="-2143166264"/>
      </c:lineChart>
      <c:dateAx>
        <c:axId val="-214316255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3166264"/>
        <c:crosses val="autoZero"/>
        <c:auto val="1"/>
        <c:lblOffset val="100"/>
        <c:baseTimeUnit val="months"/>
      </c:dateAx>
      <c:valAx>
        <c:axId val="-2143166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3162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Rent Pressure Zones</c:v>
                </c:pt>
              </c:strCache>
            </c:strRef>
          </c:tx>
          <c:spPr>
            <a:solidFill>
              <a:srgbClr val="FF0000"/>
            </a:solidFill>
          </c:spPr>
          <c:dPt>
            <c:idx val="0"/>
            <c:bubble3D val="0"/>
            <c:spPr>
              <a:solidFill>
                <a:srgbClr val="006156"/>
              </a:solidFill>
            </c:spPr>
            <c:extLst xmlns:c16r2="http://schemas.microsoft.com/office/drawing/2015/06/chart">
              <c:ext xmlns:c16="http://schemas.microsoft.com/office/drawing/2014/chart" uri="{C3380CC4-5D6E-409C-BE32-E72D297353CC}">
                <c16:uniqueId val="{00000001-10BE-4AD4-A71F-A3ABA911E30C}"/>
              </c:ext>
            </c:extLst>
          </c:dPt>
          <c:dPt>
            <c:idx val="2"/>
            <c:bubble3D val="0"/>
            <c:spPr>
              <a:solidFill>
                <a:schemeClr val="bg1"/>
              </a:solidFill>
            </c:spPr>
            <c:extLst xmlns:c16r2="http://schemas.microsoft.com/office/drawing/2015/06/chart">
              <c:ext xmlns:c16="http://schemas.microsoft.com/office/drawing/2014/chart" uri="{C3380CC4-5D6E-409C-BE32-E72D297353CC}">
                <c16:uniqueId val="{00000003-10BE-4AD4-A71F-A3ABA911E30C}"/>
              </c:ext>
            </c:extLst>
          </c:dPt>
          <c:dPt>
            <c:idx val="3"/>
            <c:bubble3D val="0"/>
            <c:spPr>
              <a:solidFill>
                <a:schemeClr val="bg2">
                  <a:lumMod val="50000"/>
                </a:schemeClr>
              </a:solidFill>
            </c:spPr>
            <c:extLst xmlns:c16r2="http://schemas.microsoft.com/office/drawing/2015/06/chart">
              <c:ext xmlns:c16="http://schemas.microsoft.com/office/drawing/2014/chart" uri="{C3380CC4-5D6E-409C-BE32-E72D297353CC}">
                <c16:uniqueId val="{00000005-10BE-4AD4-A71F-A3ABA911E30C}"/>
              </c:ext>
            </c:extLst>
          </c:dPt>
          <c:cat>
            <c:strRef>
              <c:f>Sheet1!$A$2:$A$5</c:f>
              <c:strCache>
                <c:ptCount val="4"/>
                <c:pt idx="0">
                  <c:v>1st Designation</c:v>
                </c:pt>
                <c:pt idx="1">
                  <c:v>2nd Designation</c:v>
                </c:pt>
                <c:pt idx="2">
                  <c:v>3rd Designation </c:v>
                </c:pt>
                <c:pt idx="3">
                  <c:v>Outside RPZ</c:v>
                </c:pt>
              </c:strCache>
            </c:strRef>
          </c:cat>
          <c:val>
            <c:numRef>
              <c:f>Sheet1!$B$2:$B$5</c:f>
              <c:numCache>
                <c:formatCode>0%</c:formatCode>
                <c:ptCount val="4"/>
                <c:pt idx="0">
                  <c:v>0.49</c:v>
                </c:pt>
                <c:pt idx="1">
                  <c:v>0.06</c:v>
                </c:pt>
                <c:pt idx="2">
                  <c:v>0.02</c:v>
                </c:pt>
                <c:pt idx="3">
                  <c:v>0.43</c:v>
                </c:pt>
              </c:numCache>
            </c:numRef>
          </c:val>
          <c:extLst xmlns:c16r2="http://schemas.microsoft.com/office/drawing/2015/06/chart">
            <c:ext xmlns:c16="http://schemas.microsoft.com/office/drawing/2014/chart" uri="{C3380CC4-5D6E-409C-BE32-E72D297353CC}">
              <c16:uniqueId val="{00000006-10BE-4AD4-A71F-A3ABA911E30C}"/>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7125146386285"/>
          <c:y val="0.0967828971384132"/>
          <c:w val="0.311400736894443"/>
          <c:h val="0.81903201231609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IE" dirty="0"/>
              <a:t>National Helpline Calls 2018</a:t>
            </a:r>
          </a:p>
        </c:rich>
      </c:tx>
      <c:layout>
        <c:manualLayout>
          <c:xMode val="edge"/>
          <c:yMode val="edge"/>
          <c:x val="0.00598859233043358"/>
          <c:y val="0.0100879758873546"/>
        </c:manualLayout>
      </c:layout>
      <c:overlay val="0"/>
      <c:spPr>
        <a:noFill/>
        <a:ln>
          <a:noFill/>
        </a:ln>
        <a:effectLst/>
      </c:spPr>
    </c:title>
    <c:autoTitleDeleted val="0"/>
    <c:view3D>
      <c:rotX val="10"/>
      <c:rotY val="0"/>
      <c:depthPercent val="100"/>
      <c:rAngAx val="0"/>
      <c:perspective val="30"/>
    </c:view3D>
    <c:floor>
      <c:thickness val="0"/>
      <c:spPr>
        <a:solidFill>
          <a:schemeClr val="lt1"/>
        </a:solidFill>
        <a:ln>
          <a:noFill/>
        </a:ln>
        <a:effectLst/>
        <a:sp3d/>
      </c:spPr>
    </c:floor>
    <c:sideWall>
      <c:thickness val="0"/>
      <c:spPr>
        <a:noFill/>
        <a:ln w="25400">
          <a:noFill/>
        </a:ln>
      </c:spPr>
    </c:sideWall>
    <c:backWall>
      <c:thickness val="0"/>
      <c:spPr>
        <a:noFill/>
        <a:ln w="25400">
          <a:noFill/>
        </a:ln>
      </c:spPr>
    </c:backWall>
    <c:plotArea>
      <c:layout/>
      <c:bar3DChart>
        <c:barDir val="col"/>
        <c:grouping val="clustered"/>
        <c:varyColors val="0"/>
        <c:dLbls>
          <c:showLegendKey val="0"/>
          <c:showVal val="1"/>
          <c:showCatName val="0"/>
          <c:showSerName val="0"/>
          <c:showPercent val="0"/>
          <c:showBubbleSize val="0"/>
        </c:dLbls>
        <c:gapWidth val="160"/>
        <c:gapDepth val="0"/>
        <c:shape val="cylinder"/>
        <c:axId val="-2142724440"/>
        <c:axId val="-2142750520"/>
        <c:axId val="0"/>
      </c:bar3DChart>
      <c:catAx>
        <c:axId val="-2142724440"/>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142750520"/>
        <c:crosses val="autoZero"/>
        <c:auto val="1"/>
        <c:lblAlgn val="ctr"/>
        <c:lblOffset val="100"/>
        <c:noMultiLvlLbl val="0"/>
      </c:catAx>
      <c:valAx>
        <c:axId val="-21427505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2724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a:pPr>
            <a:r>
              <a:rPr lang="en-US" dirty="0"/>
              <a:t>Tenancy Termination by</a:t>
            </a:r>
            <a:r>
              <a:rPr lang="en-US" baseline="0" dirty="0"/>
              <a:t> landlord</a:t>
            </a:r>
            <a:r>
              <a:rPr lang="en-US" dirty="0"/>
              <a:t> 2017</a:t>
            </a:r>
          </a:p>
        </c:rich>
      </c:tx>
      <c:layout>
        <c:manualLayout>
          <c:xMode val="edge"/>
          <c:yMode val="edge"/>
          <c:x val="0.249587577338323"/>
          <c:y val="0.0158060494024089"/>
        </c:manualLayout>
      </c:layout>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'[Tenancy Terminations 2017.xlsx]Summary'!$L$4:$L$11</c:f>
              <c:strCache>
                <c:ptCount val="8"/>
                <c:pt idx="0">
                  <c:v>Selling </c:v>
                </c:pt>
                <c:pt idx="1">
                  <c:v>Landlord moving in </c:v>
                </c:pt>
                <c:pt idx="2">
                  <c:v>Other</c:v>
                </c:pt>
                <c:pt idx="3">
                  <c:v>Renovation </c:v>
                </c:pt>
                <c:pt idx="4">
                  <c:v>Arrears</c:v>
                </c:pt>
                <c:pt idx="5">
                  <c:v>Noise &amp; Anti social behaviour</c:v>
                </c:pt>
                <c:pt idx="6">
                  <c:v>Section 34</c:v>
                </c:pt>
                <c:pt idx="7">
                  <c:v>Repossession/Receiver </c:v>
                </c:pt>
              </c:strCache>
            </c:strRef>
          </c:cat>
          <c:val>
            <c:numRef>
              <c:f>'[Tenancy Terminations 2017.xlsx]Summary'!$M$4:$M$11</c:f>
              <c:numCache>
                <c:formatCode>General</c:formatCode>
                <c:ptCount val="8"/>
                <c:pt idx="0">
                  <c:v>940.0</c:v>
                </c:pt>
                <c:pt idx="1">
                  <c:v>423.0</c:v>
                </c:pt>
                <c:pt idx="2">
                  <c:v>383.0</c:v>
                </c:pt>
                <c:pt idx="3">
                  <c:v>289.0</c:v>
                </c:pt>
                <c:pt idx="4">
                  <c:v>191.0</c:v>
                </c:pt>
                <c:pt idx="5">
                  <c:v>134.0</c:v>
                </c:pt>
                <c:pt idx="6">
                  <c:v>45.0</c:v>
                </c:pt>
                <c:pt idx="7">
                  <c:v>41.0</c:v>
                </c:pt>
              </c:numCache>
            </c:numRef>
          </c:val>
          <c:extLst xmlns:c16r2="http://schemas.microsoft.com/office/drawing/2015/06/chart">
            <c:ext xmlns:c16="http://schemas.microsoft.com/office/drawing/2014/chart" uri="{C3380CC4-5D6E-409C-BE32-E72D297353CC}">
              <c16:uniqueId val="{00000000-511E-46DF-8866-4A9AA8D2ACD9}"/>
            </c:ext>
          </c:extLst>
        </c:ser>
        <c:dLbls>
          <c:showLegendKey val="0"/>
          <c:showVal val="1"/>
          <c:showCatName val="0"/>
          <c:showSerName val="0"/>
          <c:showPercent val="0"/>
          <c:showBubbleSize val="0"/>
        </c:dLbls>
        <c:gapWidth val="150"/>
        <c:overlap val="-25"/>
        <c:axId val="-2143106888"/>
        <c:axId val="-2142705032"/>
      </c:barChart>
      <c:catAx>
        <c:axId val="-2143106888"/>
        <c:scaling>
          <c:orientation val="minMax"/>
        </c:scaling>
        <c:delete val="0"/>
        <c:axPos val="b"/>
        <c:numFmt formatCode="General" sourceLinked="0"/>
        <c:majorTickMark val="none"/>
        <c:minorTickMark val="none"/>
        <c:tickLblPos val="nextTo"/>
        <c:crossAx val="-2142705032"/>
        <c:crosses val="autoZero"/>
        <c:auto val="1"/>
        <c:lblAlgn val="ctr"/>
        <c:lblOffset val="100"/>
        <c:noMultiLvlLbl val="0"/>
      </c:catAx>
      <c:valAx>
        <c:axId val="-2142705032"/>
        <c:scaling>
          <c:orientation val="minMax"/>
        </c:scaling>
        <c:delete val="1"/>
        <c:axPos val="l"/>
        <c:numFmt formatCode="General" sourceLinked="1"/>
        <c:majorTickMark val="out"/>
        <c:minorTickMark val="none"/>
        <c:tickLblPos val="nextTo"/>
        <c:crossAx val="-2143106888"/>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Tenancy Termination by Landlord 2017</a:t>
            </a:r>
          </a:p>
        </c:rich>
      </c:tx>
      <c:layout>
        <c:manualLayout>
          <c:xMode val="edge"/>
          <c:yMode val="edge"/>
          <c:x val="0.244918787759215"/>
          <c:y val="0.0151757856335016"/>
        </c:manualLayout>
      </c:layout>
      <c:overlay val="0"/>
      <c:spPr>
        <a:noFill/>
        <a:ln>
          <a:noFill/>
        </a:ln>
        <a:effectLst/>
      </c:spPr>
    </c:title>
    <c:autoTitleDeleted val="0"/>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123F-4D9C-93A7-C3F1D700C0A4}"/>
              </c:ext>
            </c:extLst>
          </c:dPt>
          <c:dPt>
            <c:idx val="1"/>
            <c:bubble3D val="0"/>
            <c:explosion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8414-42E4-A384-62290A134028}"/>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123F-4D9C-93A7-C3F1D700C0A4}"/>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123F-4D9C-93A7-C3F1D700C0A4}"/>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123F-4D9C-93A7-C3F1D700C0A4}"/>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123F-4D9C-93A7-C3F1D700C0A4}"/>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D-123F-4D9C-93A7-C3F1D700C0A4}"/>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F-123F-4D9C-93A7-C3F1D700C0A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'[Tenancy Terminations 2017.xlsx]Summary'!$L$4:$L$11</c:f>
              <c:strCache>
                <c:ptCount val="8"/>
                <c:pt idx="0">
                  <c:v>Selling </c:v>
                </c:pt>
                <c:pt idx="1">
                  <c:v>Landlord moving in </c:v>
                </c:pt>
                <c:pt idx="2">
                  <c:v>Other</c:v>
                </c:pt>
                <c:pt idx="3">
                  <c:v>Renovation </c:v>
                </c:pt>
                <c:pt idx="4">
                  <c:v>Arrears</c:v>
                </c:pt>
                <c:pt idx="5">
                  <c:v>Noise &amp; Anti social behaviour</c:v>
                </c:pt>
                <c:pt idx="6">
                  <c:v>Section 34</c:v>
                </c:pt>
                <c:pt idx="7">
                  <c:v>Repossession/Receiver </c:v>
                </c:pt>
              </c:strCache>
            </c:strRef>
          </c:cat>
          <c:val>
            <c:numRef>
              <c:f>'[Tenancy Terminations 2017.xlsx]Summary'!$M$4:$M$11</c:f>
              <c:numCache>
                <c:formatCode>General</c:formatCode>
                <c:ptCount val="8"/>
                <c:pt idx="0">
                  <c:v>940.0</c:v>
                </c:pt>
                <c:pt idx="1">
                  <c:v>423.0</c:v>
                </c:pt>
                <c:pt idx="2">
                  <c:v>383.0</c:v>
                </c:pt>
                <c:pt idx="3">
                  <c:v>289.0</c:v>
                </c:pt>
                <c:pt idx="4">
                  <c:v>191.0</c:v>
                </c:pt>
                <c:pt idx="5">
                  <c:v>134.0</c:v>
                </c:pt>
                <c:pt idx="6">
                  <c:v>45.0</c:v>
                </c:pt>
                <c:pt idx="7">
                  <c:v>41.0</c:v>
                </c:pt>
              </c:numCache>
            </c:numRef>
          </c:val>
          <c:extLst xmlns:c16r2="http://schemas.microsoft.com/office/drawing/2015/06/chart">
            <c:ext xmlns:c16="http://schemas.microsoft.com/office/drawing/2014/chart" uri="{C3380CC4-5D6E-409C-BE32-E72D297353CC}">
              <c16:uniqueId val="{00000000-8414-42E4-A384-62290A134028}"/>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b="1" dirty="0"/>
              <a:t>Renovation/Sale/Family</a:t>
            </a:r>
            <a:r>
              <a:rPr lang="en-IE" b="1" baseline="0" dirty="0"/>
              <a:t> use 2017</a:t>
            </a:r>
            <a:endParaRPr lang="en-IE" b="1" dirty="0"/>
          </a:p>
        </c:rich>
      </c:tx>
      <c:layout>
        <c:manualLayout>
          <c:xMode val="edge"/>
          <c:yMode val="edge"/>
          <c:x val="0.344222267100125"/>
          <c:y val="0.0185496058330477"/>
        </c:manualLayout>
      </c:layout>
      <c:overlay val="0"/>
      <c:spPr>
        <a:noFill/>
        <a:ln>
          <a:noFill/>
        </a:ln>
        <a:effectLst/>
      </c:spPr>
    </c:title>
    <c:autoTitleDeleted val="0"/>
    <c:plotArea>
      <c:layout/>
      <c:lineChart>
        <c:grouping val="standard"/>
        <c:varyColors val="0"/>
        <c:ser>
          <c:idx val="0"/>
          <c:order val="0"/>
          <c:tx>
            <c:strRef>
              <c:f>Sheet1!$B$4</c:f>
              <c:strCache>
                <c:ptCount val="1"/>
                <c:pt idx="0">
                  <c:v>Renovation</c:v>
                </c:pt>
              </c:strCache>
            </c:strRef>
          </c:tx>
          <c:spPr>
            <a:ln w="28575" cap="rnd">
              <a:solidFill>
                <a:schemeClr val="accent1"/>
              </a:solidFill>
              <a:round/>
            </a:ln>
            <a:effectLst/>
          </c:spPr>
          <c:marker>
            <c:symbol val="none"/>
          </c:marker>
          <c:cat>
            <c:numRef>
              <c:f>Sheet1!$C$3:$N$3</c:f>
              <c:numCache>
                <c:formatCode>mmm\-yy</c:formatCode>
                <c:ptCount val="12"/>
                <c:pt idx="0">
                  <c:v>42736.0</c:v>
                </c:pt>
                <c:pt idx="1">
                  <c:v>42767.0</c:v>
                </c:pt>
                <c:pt idx="2">
                  <c:v>42795.0</c:v>
                </c:pt>
                <c:pt idx="3">
                  <c:v>42826.0</c:v>
                </c:pt>
                <c:pt idx="4">
                  <c:v>42856.0</c:v>
                </c:pt>
                <c:pt idx="5">
                  <c:v>42887.0</c:v>
                </c:pt>
                <c:pt idx="6">
                  <c:v>42917.0</c:v>
                </c:pt>
                <c:pt idx="7">
                  <c:v>42948.0</c:v>
                </c:pt>
                <c:pt idx="8">
                  <c:v>42979.0</c:v>
                </c:pt>
                <c:pt idx="9">
                  <c:v>43009.0</c:v>
                </c:pt>
                <c:pt idx="10">
                  <c:v>43040.0</c:v>
                </c:pt>
                <c:pt idx="11">
                  <c:v>43070.0</c:v>
                </c:pt>
              </c:numCache>
            </c:numRef>
          </c:cat>
          <c:val>
            <c:numRef>
              <c:f>Sheet1!$C$4:$N$4</c:f>
              <c:numCache>
                <c:formatCode>General</c:formatCode>
                <c:ptCount val="12"/>
                <c:pt idx="0">
                  <c:v>5.0</c:v>
                </c:pt>
                <c:pt idx="1">
                  <c:v>2.0</c:v>
                </c:pt>
                <c:pt idx="2">
                  <c:v>6.0</c:v>
                </c:pt>
                <c:pt idx="3">
                  <c:v>4.0</c:v>
                </c:pt>
                <c:pt idx="4">
                  <c:v>9.0</c:v>
                </c:pt>
                <c:pt idx="5">
                  <c:v>7.0</c:v>
                </c:pt>
                <c:pt idx="6">
                  <c:v>15.0</c:v>
                </c:pt>
                <c:pt idx="7">
                  <c:v>19.0</c:v>
                </c:pt>
                <c:pt idx="8">
                  <c:v>18.0</c:v>
                </c:pt>
                <c:pt idx="9">
                  <c:v>31.0</c:v>
                </c:pt>
                <c:pt idx="10">
                  <c:v>40.0</c:v>
                </c:pt>
                <c:pt idx="11">
                  <c:v>20.0</c:v>
                </c:pt>
              </c:numCache>
            </c:numRef>
          </c:val>
          <c:smooth val="0"/>
          <c:extLst xmlns:c16r2="http://schemas.microsoft.com/office/drawing/2015/06/chart">
            <c:ext xmlns:c16="http://schemas.microsoft.com/office/drawing/2014/chart" uri="{C3380CC4-5D6E-409C-BE32-E72D297353CC}">
              <c16:uniqueId val="{00000000-8F7E-4E74-B599-BA9BF5BF63B0}"/>
            </c:ext>
          </c:extLst>
        </c:ser>
        <c:ser>
          <c:idx val="1"/>
          <c:order val="1"/>
          <c:tx>
            <c:strRef>
              <c:f>Sheet1!$B$5</c:f>
              <c:strCache>
                <c:ptCount val="1"/>
                <c:pt idx="0">
                  <c:v>Selling</c:v>
                </c:pt>
              </c:strCache>
            </c:strRef>
          </c:tx>
          <c:spPr>
            <a:ln w="28575" cap="rnd">
              <a:solidFill>
                <a:schemeClr val="accent2"/>
              </a:solidFill>
              <a:round/>
            </a:ln>
            <a:effectLst/>
          </c:spPr>
          <c:marker>
            <c:symbol val="none"/>
          </c:marker>
          <c:cat>
            <c:numRef>
              <c:f>Sheet1!$C$3:$N$3</c:f>
              <c:numCache>
                <c:formatCode>mmm\-yy</c:formatCode>
                <c:ptCount val="12"/>
                <c:pt idx="0">
                  <c:v>42736.0</c:v>
                </c:pt>
                <c:pt idx="1">
                  <c:v>42767.0</c:v>
                </c:pt>
                <c:pt idx="2">
                  <c:v>42795.0</c:v>
                </c:pt>
                <c:pt idx="3">
                  <c:v>42826.0</c:v>
                </c:pt>
                <c:pt idx="4">
                  <c:v>42856.0</c:v>
                </c:pt>
                <c:pt idx="5">
                  <c:v>42887.0</c:v>
                </c:pt>
                <c:pt idx="6">
                  <c:v>42917.0</c:v>
                </c:pt>
                <c:pt idx="7">
                  <c:v>42948.0</c:v>
                </c:pt>
                <c:pt idx="8">
                  <c:v>42979.0</c:v>
                </c:pt>
                <c:pt idx="9">
                  <c:v>43009.0</c:v>
                </c:pt>
                <c:pt idx="10">
                  <c:v>43040.0</c:v>
                </c:pt>
                <c:pt idx="11">
                  <c:v>43070.0</c:v>
                </c:pt>
              </c:numCache>
            </c:numRef>
          </c:cat>
          <c:val>
            <c:numRef>
              <c:f>Sheet1!$C$5:$N$5</c:f>
              <c:numCache>
                <c:formatCode>General</c:formatCode>
                <c:ptCount val="12"/>
                <c:pt idx="0">
                  <c:v>21.0</c:v>
                </c:pt>
                <c:pt idx="1">
                  <c:v>4.0</c:v>
                </c:pt>
                <c:pt idx="2">
                  <c:v>27.0</c:v>
                </c:pt>
                <c:pt idx="3">
                  <c:v>28.0</c:v>
                </c:pt>
                <c:pt idx="4">
                  <c:v>23.0</c:v>
                </c:pt>
                <c:pt idx="5">
                  <c:v>28.0</c:v>
                </c:pt>
                <c:pt idx="6">
                  <c:v>58.0</c:v>
                </c:pt>
                <c:pt idx="7">
                  <c:v>92.0</c:v>
                </c:pt>
                <c:pt idx="8">
                  <c:v>70.0</c:v>
                </c:pt>
                <c:pt idx="9">
                  <c:v>91.0</c:v>
                </c:pt>
                <c:pt idx="10">
                  <c:v>98.0</c:v>
                </c:pt>
                <c:pt idx="11">
                  <c:v>49.0</c:v>
                </c:pt>
              </c:numCache>
            </c:numRef>
          </c:val>
          <c:smooth val="0"/>
          <c:extLst xmlns:c16r2="http://schemas.microsoft.com/office/drawing/2015/06/chart">
            <c:ext xmlns:c16="http://schemas.microsoft.com/office/drawing/2014/chart" uri="{C3380CC4-5D6E-409C-BE32-E72D297353CC}">
              <c16:uniqueId val="{00000001-8F7E-4E74-B599-BA9BF5BF63B0}"/>
            </c:ext>
          </c:extLst>
        </c:ser>
        <c:ser>
          <c:idx val="2"/>
          <c:order val="2"/>
          <c:tx>
            <c:strRef>
              <c:f>Sheet1!$B$6</c:f>
              <c:strCache>
                <c:ptCount val="1"/>
                <c:pt idx="0">
                  <c:v>Landlord/family move in</c:v>
                </c:pt>
              </c:strCache>
            </c:strRef>
          </c:tx>
          <c:spPr>
            <a:ln w="28575" cap="rnd">
              <a:solidFill>
                <a:schemeClr val="accent3"/>
              </a:solidFill>
              <a:round/>
            </a:ln>
            <a:effectLst/>
          </c:spPr>
          <c:marker>
            <c:symbol val="none"/>
          </c:marker>
          <c:cat>
            <c:numRef>
              <c:f>Sheet1!$C$3:$N$3</c:f>
              <c:numCache>
                <c:formatCode>mmm\-yy</c:formatCode>
                <c:ptCount val="12"/>
                <c:pt idx="0">
                  <c:v>42736.0</c:v>
                </c:pt>
                <c:pt idx="1">
                  <c:v>42767.0</c:v>
                </c:pt>
                <c:pt idx="2">
                  <c:v>42795.0</c:v>
                </c:pt>
                <c:pt idx="3">
                  <c:v>42826.0</c:v>
                </c:pt>
                <c:pt idx="4">
                  <c:v>42856.0</c:v>
                </c:pt>
                <c:pt idx="5">
                  <c:v>42887.0</c:v>
                </c:pt>
                <c:pt idx="6">
                  <c:v>42917.0</c:v>
                </c:pt>
                <c:pt idx="7">
                  <c:v>42948.0</c:v>
                </c:pt>
                <c:pt idx="8">
                  <c:v>42979.0</c:v>
                </c:pt>
                <c:pt idx="9">
                  <c:v>43009.0</c:v>
                </c:pt>
                <c:pt idx="10">
                  <c:v>43040.0</c:v>
                </c:pt>
                <c:pt idx="11">
                  <c:v>43070.0</c:v>
                </c:pt>
              </c:numCache>
            </c:numRef>
          </c:cat>
          <c:val>
            <c:numRef>
              <c:f>Sheet1!$C$6:$N$6</c:f>
              <c:numCache>
                <c:formatCode>General</c:formatCode>
                <c:ptCount val="12"/>
                <c:pt idx="0">
                  <c:v>8.0</c:v>
                </c:pt>
                <c:pt idx="1">
                  <c:v>6.0</c:v>
                </c:pt>
                <c:pt idx="2">
                  <c:v>6.0</c:v>
                </c:pt>
                <c:pt idx="3">
                  <c:v>11.0</c:v>
                </c:pt>
                <c:pt idx="4">
                  <c:v>15.0</c:v>
                </c:pt>
                <c:pt idx="5">
                  <c:v>18.0</c:v>
                </c:pt>
                <c:pt idx="6">
                  <c:v>34.0</c:v>
                </c:pt>
                <c:pt idx="7">
                  <c:v>36.0</c:v>
                </c:pt>
                <c:pt idx="8">
                  <c:v>35.0</c:v>
                </c:pt>
                <c:pt idx="9">
                  <c:v>36.0</c:v>
                </c:pt>
                <c:pt idx="10">
                  <c:v>32.0</c:v>
                </c:pt>
                <c:pt idx="11">
                  <c:v>22.0</c:v>
                </c:pt>
              </c:numCache>
            </c:numRef>
          </c:val>
          <c:smooth val="0"/>
          <c:extLst xmlns:c16r2="http://schemas.microsoft.com/office/drawing/2015/06/chart">
            <c:ext xmlns:c16="http://schemas.microsoft.com/office/drawing/2014/chart" uri="{C3380CC4-5D6E-409C-BE32-E72D297353CC}">
              <c16:uniqueId val="{00000002-8F7E-4E74-B599-BA9BF5BF63B0}"/>
            </c:ext>
          </c:extLst>
        </c:ser>
        <c:ser>
          <c:idx val="3"/>
          <c:order val="3"/>
          <c:tx>
            <c:strRef>
              <c:f>Sheet1!$B$7</c:f>
              <c:strCache>
                <c:ptCount val="1"/>
              </c:strCache>
            </c:strRef>
          </c:tx>
          <c:spPr>
            <a:ln w="28575" cap="rnd">
              <a:solidFill>
                <a:schemeClr val="accent4"/>
              </a:solidFill>
              <a:round/>
            </a:ln>
            <a:effectLst/>
          </c:spPr>
          <c:marker>
            <c:symbol val="none"/>
          </c:marker>
          <c:cat>
            <c:numRef>
              <c:f>Sheet1!$C$3:$N$3</c:f>
              <c:numCache>
                <c:formatCode>mmm\-yy</c:formatCode>
                <c:ptCount val="12"/>
                <c:pt idx="0">
                  <c:v>42736.0</c:v>
                </c:pt>
                <c:pt idx="1">
                  <c:v>42767.0</c:v>
                </c:pt>
                <c:pt idx="2">
                  <c:v>42795.0</c:v>
                </c:pt>
                <c:pt idx="3">
                  <c:v>42826.0</c:v>
                </c:pt>
                <c:pt idx="4">
                  <c:v>42856.0</c:v>
                </c:pt>
                <c:pt idx="5">
                  <c:v>42887.0</c:v>
                </c:pt>
                <c:pt idx="6">
                  <c:v>42917.0</c:v>
                </c:pt>
                <c:pt idx="7">
                  <c:v>42948.0</c:v>
                </c:pt>
                <c:pt idx="8">
                  <c:v>42979.0</c:v>
                </c:pt>
                <c:pt idx="9">
                  <c:v>43009.0</c:v>
                </c:pt>
                <c:pt idx="10">
                  <c:v>43040.0</c:v>
                </c:pt>
                <c:pt idx="11">
                  <c:v>43070.0</c:v>
                </c:pt>
              </c:numCache>
            </c:numRef>
          </c:cat>
          <c:val>
            <c:numRef>
              <c:f>Sheet1!$C$7:$O$7</c:f>
              <c:numCache>
                <c:formatCode>General</c:formatCode>
                <c:ptCount val="13"/>
              </c:numCache>
            </c:numRef>
          </c:val>
          <c:smooth val="0"/>
          <c:extLst xmlns:c16r2="http://schemas.microsoft.com/office/drawing/2015/06/chart">
            <c:ext xmlns:c16="http://schemas.microsoft.com/office/drawing/2014/chart" uri="{C3380CC4-5D6E-409C-BE32-E72D297353CC}">
              <c16:uniqueId val="{00000003-8F7E-4E74-B599-BA9BF5BF63B0}"/>
            </c:ext>
          </c:extLst>
        </c:ser>
        <c:ser>
          <c:idx val="4"/>
          <c:order val="4"/>
          <c:tx>
            <c:strRef>
              <c:f>Sheet1!$B$8</c:f>
              <c:strCache>
                <c:ptCount val="1"/>
              </c:strCache>
            </c:strRef>
          </c:tx>
          <c:spPr>
            <a:ln w="28575" cap="rnd">
              <a:solidFill>
                <a:schemeClr val="accent5"/>
              </a:solidFill>
              <a:round/>
            </a:ln>
            <a:effectLst/>
          </c:spPr>
          <c:marker>
            <c:symbol val="none"/>
          </c:marker>
          <c:cat>
            <c:numRef>
              <c:f>Sheet1!$C$3:$N$3</c:f>
              <c:numCache>
                <c:formatCode>mmm\-yy</c:formatCode>
                <c:ptCount val="12"/>
                <c:pt idx="0">
                  <c:v>42736.0</c:v>
                </c:pt>
                <c:pt idx="1">
                  <c:v>42767.0</c:v>
                </c:pt>
                <c:pt idx="2">
                  <c:v>42795.0</c:v>
                </c:pt>
                <c:pt idx="3">
                  <c:v>42826.0</c:v>
                </c:pt>
                <c:pt idx="4">
                  <c:v>42856.0</c:v>
                </c:pt>
                <c:pt idx="5">
                  <c:v>42887.0</c:v>
                </c:pt>
                <c:pt idx="6">
                  <c:v>42917.0</c:v>
                </c:pt>
                <c:pt idx="7">
                  <c:v>42948.0</c:v>
                </c:pt>
                <c:pt idx="8">
                  <c:v>42979.0</c:v>
                </c:pt>
                <c:pt idx="9">
                  <c:v>43009.0</c:v>
                </c:pt>
                <c:pt idx="10">
                  <c:v>43040.0</c:v>
                </c:pt>
                <c:pt idx="11">
                  <c:v>43070.0</c:v>
                </c:pt>
              </c:numCache>
            </c:numRef>
          </c:cat>
          <c:val>
            <c:numRef>
              <c:f>Sheet1!$C$8:$O$8</c:f>
              <c:numCache>
                <c:formatCode>General</c:formatCode>
                <c:ptCount val="13"/>
              </c:numCache>
            </c:numRef>
          </c:val>
          <c:smooth val="0"/>
          <c:extLst xmlns:c16r2="http://schemas.microsoft.com/office/drawing/2015/06/chart">
            <c:ext xmlns:c16="http://schemas.microsoft.com/office/drawing/2014/chart" uri="{C3380CC4-5D6E-409C-BE32-E72D297353CC}">
              <c16:uniqueId val="{00000004-8F7E-4E74-B599-BA9BF5BF63B0}"/>
            </c:ext>
          </c:extLst>
        </c:ser>
        <c:dLbls>
          <c:showLegendKey val="0"/>
          <c:showVal val="0"/>
          <c:showCatName val="0"/>
          <c:showSerName val="0"/>
          <c:showPercent val="0"/>
          <c:showBubbleSize val="0"/>
        </c:dLbls>
        <c:marker val="1"/>
        <c:smooth val="0"/>
        <c:axId val="2116005864"/>
        <c:axId val="2115360472"/>
      </c:lineChart>
      <c:dateAx>
        <c:axId val="211600586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5360472"/>
        <c:crosses val="autoZero"/>
        <c:auto val="1"/>
        <c:lblOffset val="100"/>
        <c:baseTimeUnit val="months"/>
      </c:dateAx>
      <c:valAx>
        <c:axId val="2115360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6005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a:t>Tenancy Termination by</a:t>
            </a:r>
            <a:r>
              <a:rPr lang="en-US" baseline="0" dirty="0"/>
              <a:t> landlord</a:t>
            </a:r>
            <a:r>
              <a:rPr lang="en-US" dirty="0"/>
              <a:t> 2018</a:t>
            </a:r>
          </a:p>
        </c:rich>
      </c:tx>
      <c:layout>
        <c:manualLayout>
          <c:xMode val="edge"/>
          <c:yMode val="edge"/>
          <c:x val="0.271801755727784"/>
          <c:y val="0.0284497438080535"/>
        </c:manualLayout>
      </c:layout>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Summary!$L$4:$L$11</c:f>
              <c:strCache>
                <c:ptCount val="8"/>
                <c:pt idx="0">
                  <c:v>Selling </c:v>
                </c:pt>
                <c:pt idx="1">
                  <c:v>Landlord moving in </c:v>
                </c:pt>
                <c:pt idx="2">
                  <c:v>Other</c:v>
                </c:pt>
                <c:pt idx="3">
                  <c:v>Renovation </c:v>
                </c:pt>
                <c:pt idx="4">
                  <c:v>Arrears</c:v>
                </c:pt>
                <c:pt idx="5">
                  <c:v>Noise &amp; Anti social behaviour</c:v>
                </c:pt>
                <c:pt idx="6">
                  <c:v>Section 34</c:v>
                </c:pt>
                <c:pt idx="7">
                  <c:v>Repossession/Receiver </c:v>
                </c:pt>
              </c:strCache>
            </c:strRef>
          </c:cat>
          <c:val>
            <c:numRef>
              <c:f>Summary!$M$4:$M$11</c:f>
              <c:numCache>
                <c:formatCode>General</c:formatCode>
                <c:ptCount val="8"/>
                <c:pt idx="0">
                  <c:v>555.0</c:v>
                </c:pt>
                <c:pt idx="1">
                  <c:v>222.0</c:v>
                </c:pt>
                <c:pt idx="2">
                  <c:v>79.0</c:v>
                </c:pt>
                <c:pt idx="3">
                  <c:v>130.0</c:v>
                </c:pt>
                <c:pt idx="4">
                  <c:v>99.0</c:v>
                </c:pt>
                <c:pt idx="5">
                  <c:v>61.0</c:v>
                </c:pt>
                <c:pt idx="6">
                  <c:v>14.0</c:v>
                </c:pt>
                <c:pt idx="7">
                  <c:v>19.0</c:v>
                </c:pt>
              </c:numCache>
            </c:numRef>
          </c:val>
          <c:extLst xmlns:c16r2="http://schemas.microsoft.com/office/drawing/2015/06/chart">
            <c:ext xmlns:c16="http://schemas.microsoft.com/office/drawing/2014/chart" uri="{C3380CC4-5D6E-409C-BE32-E72D297353CC}">
              <c16:uniqueId val="{00000000-0480-4A2F-9495-C76D4EAAEFE4}"/>
            </c:ext>
          </c:extLst>
        </c:ser>
        <c:dLbls>
          <c:showLegendKey val="0"/>
          <c:showVal val="1"/>
          <c:showCatName val="0"/>
          <c:showSerName val="0"/>
          <c:showPercent val="0"/>
          <c:showBubbleSize val="0"/>
        </c:dLbls>
        <c:gapWidth val="150"/>
        <c:overlap val="-25"/>
        <c:axId val="-2142918984"/>
        <c:axId val="-2142343224"/>
      </c:barChart>
      <c:catAx>
        <c:axId val="-2142918984"/>
        <c:scaling>
          <c:orientation val="minMax"/>
        </c:scaling>
        <c:delete val="0"/>
        <c:axPos val="b"/>
        <c:numFmt formatCode="General" sourceLinked="0"/>
        <c:majorTickMark val="none"/>
        <c:minorTickMark val="none"/>
        <c:tickLblPos val="nextTo"/>
        <c:crossAx val="-2142343224"/>
        <c:crosses val="autoZero"/>
        <c:auto val="1"/>
        <c:lblAlgn val="ctr"/>
        <c:lblOffset val="100"/>
        <c:noMultiLvlLbl val="0"/>
      </c:catAx>
      <c:valAx>
        <c:axId val="-2142343224"/>
        <c:scaling>
          <c:orientation val="minMax"/>
        </c:scaling>
        <c:delete val="1"/>
        <c:axPos val="l"/>
        <c:numFmt formatCode="General" sourceLinked="1"/>
        <c:majorTickMark val="out"/>
        <c:minorTickMark val="none"/>
        <c:tickLblPos val="nextTo"/>
        <c:crossAx val="-214291898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Tenancy Termination by Landlord  2018</a:t>
            </a:r>
          </a:p>
        </c:rich>
      </c:tx>
      <c:overlay val="0"/>
      <c:spPr>
        <a:noFill/>
        <a:ln>
          <a:noFill/>
        </a:ln>
        <a:effectLst/>
      </c:spPr>
    </c:title>
    <c:autoTitleDeleted val="0"/>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166E-4627-9450-4F13570B409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166E-4627-9450-4F13570B409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166E-4627-9450-4F13570B409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166E-4627-9450-4F13570B409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166E-4627-9450-4F13570B409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166E-4627-9450-4F13570B4090}"/>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D-166E-4627-9450-4F13570B4090}"/>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F-166E-4627-9450-4F13570B409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Summary!$L$4:$L$11</c:f>
              <c:strCache>
                <c:ptCount val="8"/>
                <c:pt idx="0">
                  <c:v>Selling </c:v>
                </c:pt>
                <c:pt idx="1">
                  <c:v>Landlord moving in </c:v>
                </c:pt>
                <c:pt idx="2">
                  <c:v>Other</c:v>
                </c:pt>
                <c:pt idx="3">
                  <c:v>Renovation </c:v>
                </c:pt>
                <c:pt idx="4">
                  <c:v>Arrears</c:v>
                </c:pt>
                <c:pt idx="5">
                  <c:v>Noise &amp; Anti social behaviour</c:v>
                </c:pt>
                <c:pt idx="6">
                  <c:v>Section 34</c:v>
                </c:pt>
                <c:pt idx="7">
                  <c:v>Repossession/Receiver </c:v>
                </c:pt>
              </c:strCache>
            </c:strRef>
          </c:cat>
          <c:val>
            <c:numRef>
              <c:f>Summary!$M$4:$M$11</c:f>
              <c:numCache>
                <c:formatCode>General</c:formatCode>
                <c:ptCount val="8"/>
                <c:pt idx="0">
                  <c:v>555.0</c:v>
                </c:pt>
                <c:pt idx="1">
                  <c:v>222.0</c:v>
                </c:pt>
                <c:pt idx="2">
                  <c:v>79.0</c:v>
                </c:pt>
                <c:pt idx="3">
                  <c:v>130.0</c:v>
                </c:pt>
                <c:pt idx="4">
                  <c:v>99.0</c:v>
                </c:pt>
                <c:pt idx="5">
                  <c:v>61.0</c:v>
                </c:pt>
                <c:pt idx="6">
                  <c:v>14.0</c:v>
                </c:pt>
                <c:pt idx="7">
                  <c:v>19.0</c:v>
                </c:pt>
              </c:numCache>
            </c:numRef>
          </c:val>
          <c:extLst xmlns:c16r2="http://schemas.microsoft.com/office/drawing/2015/06/chart">
            <c:ext xmlns:c16="http://schemas.microsoft.com/office/drawing/2014/chart" uri="{C3380CC4-5D6E-409C-BE32-E72D297353CC}">
              <c16:uniqueId val="{00000000-B3FA-47EC-83BE-9601EC560D0E}"/>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dirty="0"/>
              <a:t>Renovation</a:t>
            </a:r>
            <a:r>
              <a:rPr lang="en-IE" baseline="0" dirty="0"/>
              <a:t>/Sale/landlord use 2018 </a:t>
            </a:r>
            <a:endParaRPr lang="en-IE" dirty="0"/>
          </a:p>
        </c:rich>
      </c:tx>
      <c:layout>
        <c:manualLayout>
          <c:xMode val="edge"/>
          <c:yMode val="edge"/>
          <c:x val="0.331518720142206"/>
          <c:y val="0.0182300488622727"/>
        </c:manualLayout>
      </c:layout>
      <c:overlay val="0"/>
      <c:spPr>
        <a:noFill/>
        <a:ln>
          <a:noFill/>
        </a:ln>
        <a:effectLst/>
      </c:spPr>
    </c:title>
    <c:autoTitleDeleted val="0"/>
    <c:plotArea>
      <c:layout/>
      <c:lineChart>
        <c:grouping val="stacked"/>
        <c:varyColors val="0"/>
        <c:ser>
          <c:idx val="0"/>
          <c:order val="0"/>
          <c:tx>
            <c:strRef>
              <c:f>Sheet1!$F$2</c:f>
              <c:strCache>
                <c:ptCount val="1"/>
                <c:pt idx="0">
                  <c:v>Renovation</c:v>
                </c:pt>
              </c:strCache>
            </c:strRef>
          </c:tx>
          <c:spPr>
            <a:ln w="28575" cap="rnd">
              <a:solidFill>
                <a:schemeClr val="accent1"/>
              </a:solidFill>
              <a:round/>
            </a:ln>
            <a:effectLst/>
          </c:spPr>
          <c:marker>
            <c:symbol val="none"/>
          </c:marker>
          <c:cat>
            <c:strRef>
              <c:f>Sheet1!$G$1:$L$1</c:f>
              <c:strCache>
                <c:ptCount val="6"/>
                <c:pt idx="0">
                  <c:v>Jan</c:v>
                </c:pt>
                <c:pt idx="1">
                  <c:v>feb</c:v>
                </c:pt>
                <c:pt idx="2">
                  <c:v>March</c:v>
                </c:pt>
                <c:pt idx="3">
                  <c:v>April</c:v>
                </c:pt>
                <c:pt idx="4">
                  <c:v>May</c:v>
                </c:pt>
                <c:pt idx="5">
                  <c:v>June</c:v>
                </c:pt>
              </c:strCache>
            </c:strRef>
          </c:cat>
          <c:val>
            <c:numRef>
              <c:f>Sheet1!$G$2:$L$2</c:f>
              <c:numCache>
                <c:formatCode>General</c:formatCode>
                <c:ptCount val="6"/>
                <c:pt idx="0">
                  <c:v>20.0</c:v>
                </c:pt>
                <c:pt idx="1">
                  <c:v>29.0</c:v>
                </c:pt>
                <c:pt idx="2">
                  <c:v>16.0</c:v>
                </c:pt>
                <c:pt idx="3">
                  <c:v>20.0</c:v>
                </c:pt>
                <c:pt idx="4">
                  <c:v>32.0</c:v>
                </c:pt>
                <c:pt idx="5">
                  <c:v>13.0</c:v>
                </c:pt>
              </c:numCache>
            </c:numRef>
          </c:val>
          <c:smooth val="0"/>
          <c:extLst xmlns:c16r2="http://schemas.microsoft.com/office/drawing/2015/06/chart">
            <c:ext xmlns:c16="http://schemas.microsoft.com/office/drawing/2014/chart" uri="{C3380CC4-5D6E-409C-BE32-E72D297353CC}">
              <c16:uniqueId val="{00000000-0D73-43E7-8226-BE6ABCD21974}"/>
            </c:ext>
          </c:extLst>
        </c:ser>
        <c:ser>
          <c:idx val="1"/>
          <c:order val="1"/>
          <c:tx>
            <c:strRef>
              <c:f>Sheet1!$F$3</c:f>
              <c:strCache>
                <c:ptCount val="1"/>
                <c:pt idx="0">
                  <c:v>Selling</c:v>
                </c:pt>
              </c:strCache>
            </c:strRef>
          </c:tx>
          <c:spPr>
            <a:ln w="28575" cap="rnd">
              <a:solidFill>
                <a:schemeClr val="accent2"/>
              </a:solidFill>
              <a:round/>
            </a:ln>
            <a:effectLst/>
          </c:spPr>
          <c:marker>
            <c:symbol val="none"/>
          </c:marker>
          <c:cat>
            <c:strRef>
              <c:f>Sheet1!$G$1:$L$1</c:f>
              <c:strCache>
                <c:ptCount val="6"/>
                <c:pt idx="0">
                  <c:v>Jan</c:v>
                </c:pt>
                <c:pt idx="1">
                  <c:v>feb</c:v>
                </c:pt>
                <c:pt idx="2">
                  <c:v>March</c:v>
                </c:pt>
                <c:pt idx="3">
                  <c:v>April</c:v>
                </c:pt>
                <c:pt idx="4">
                  <c:v>May</c:v>
                </c:pt>
                <c:pt idx="5">
                  <c:v>June</c:v>
                </c:pt>
              </c:strCache>
            </c:strRef>
          </c:cat>
          <c:val>
            <c:numRef>
              <c:f>Sheet1!$G$3:$L$3</c:f>
              <c:numCache>
                <c:formatCode>General</c:formatCode>
                <c:ptCount val="6"/>
                <c:pt idx="0">
                  <c:v>75.0</c:v>
                </c:pt>
                <c:pt idx="1">
                  <c:v>71.0</c:v>
                </c:pt>
                <c:pt idx="2">
                  <c:v>90.0</c:v>
                </c:pt>
                <c:pt idx="3">
                  <c:v>99.0</c:v>
                </c:pt>
                <c:pt idx="4">
                  <c:v>124.0</c:v>
                </c:pt>
                <c:pt idx="5">
                  <c:v>96.0</c:v>
                </c:pt>
              </c:numCache>
            </c:numRef>
          </c:val>
          <c:smooth val="0"/>
          <c:extLst xmlns:c16r2="http://schemas.microsoft.com/office/drawing/2015/06/chart">
            <c:ext xmlns:c16="http://schemas.microsoft.com/office/drawing/2014/chart" uri="{C3380CC4-5D6E-409C-BE32-E72D297353CC}">
              <c16:uniqueId val="{00000001-0D73-43E7-8226-BE6ABCD21974}"/>
            </c:ext>
          </c:extLst>
        </c:ser>
        <c:ser>
          <c:idx val="2"/>
          <c:order val="2"/>
          <c:tx>
            <c:strRef>
              <c:f>Sheet1!$F$4</c:f>
              <c:strCache>
                <c:ptCount val="1"/>
                <c:pt idx="0">
                  <c:v>Landlord Use </c:v>
                </c:pt>
              </c:strCache>
            </c:strRef>
          </c:tx>
          <c:spPr>
            <a:ln w="28575" cap="rnd">
              <a:solidFill>
                <a:schemeClr val="accent3"/>
              </a:solidFill>
              <a:round/>
            </a:ln>
            <a:effectLst/>
          </c:spPr>
          <c:marker>
            <c:symbol val="none"/>
          </c:marker>
          <c:cat>
            <c:strRef>
              <c:f>Sheet1!$G$1:$L$1</c:f>
              <c:strCache>
                <c:ptCount val="6"/>
                <c:pt idx="0">
                  <c:v>Jan</c:v>
                </c:pt>
                <c:pt idx="1">
                  <c:v>feb</c:v>
                </c:pt>
                <c:pt idx="2">
                  <c:v>March</c:v>
                </c:pt>
                <c:pt idx="3">
                  <c:v>April</c:v>
                </c:pt>
                <c:pt idx="4">
                  <c:v>May</c:v>
                </c:pt>
                <c:pt idx="5">
                  <c:v>June</c:v>
                </c:pt>
              </c:strCache>
            </c:strRef>
          </c:cat>
          <c:val>
            <c:numRef>
              <c:f>Sheet1!$G$4:$L$4</c:f>
              <c:numCache>
                <c:formatCode>General</c:formatCode>
                <c:ptCount val="6"/>
                <c:pt idx="0">
                  <c:v>45.0</c:v>
                </c:pt>
                <c:pt idx="1">
                  <c:v>29.0</c:v>
                </c:pt>
                <c:pt idx="2">
                  <c:v>30.0</c:v>
                </c:pt>
                <c:pt idx="3">
                  <c:v>50.0</c:v>
                </c:pt>
                <c:pt idx="4">
                  <c:v>39.0</c:v>
                </c:pt>
                <c:pt idx="5">
                  <c:v>30.0</c:v>
                </c:pt>
              </c:numCache>
            </c:numRef>
          </c:val>
          <c:smooth val="0"/>
          <c:extLst xmlns:c16r2="http://schemas.microsoft.com/office/drawing/2015/06/chart">
            <c:ext xmlns:c16="http://schemas.microsoft.com/office/drawing/2014/chart" uri="{C3380CC4-5D6E-409C-BE32-E72D297353CC}">
              <c16:uniqueId val="{00000002-0D73-43E7-8226-BE6ABCD21974}"/>
            </c:ext>
          </c:extLst>
        </c:ser>
        <c:dLbls>
          <c:showLegendKey val="0"/>
          <c:showVal val="0"/>
          <c:showCatName val="0"/>
          <c:showSerName val="0"/>
          <c:showPercent val="0"/>
          <c:showBubbleSize val="0"/>
        </c:dLbls>
        <c:marker val="1"/>
        <c:smooth val="0"/>
        <c:axId val="-2142894600"/>
        <c:axId val="-2143110248"/>
      </c:lineChart>
      <c:catAx>
        <c:axId val="-21428946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3110248"/>
        <c:crosses val="autoZero"/>
        <c:auto val="1"/>
        <c:lblAlgn val="ctr"/>
        <c:lblOffset val="100"/>
        <c:noMultiLvlLbl val="0"/>
      </c:catAx>
      <c:valAx>
        <c:axId val="-2143110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894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cdr:x>
      <cdr:y>0</cdr:y>
    </cdr:from>
    <cdr:to>
      <cdr:x>0.85714</cdr:x>
      <cdr:y>0.9336</cdr:y>
    </cdr:to>
    <cdr:pic>
      <cdr:nvPicPr>
        <cdr:cNvPr id="2" name="chart">
          <a:extLst xmlns:a="http://schemas.openxmlformats.org/drawingml/2006/main">
            <a:ext uri="{FF2B5EF4-FFF2-40B4-BE49-F238E27FC236}">
              <a16:creationId xmlns:a16="http://schemas.microsoft.com/office/drawing/2014/main" xmlns="" id="{E62FB1BB-E3E2-4804-AAF0-62D9DC5D043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456384" cy="4571429"/>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8DC385-6AD0-43F3-8E06-F43DCB7FDB57}" type="datetimeFigureOut">
              <a:rPr lang="en-IE" smtClean="0"/>
              <a:t>26/11/2018</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B3B758-8DA9-4BF7-A4D2-AF0D04815084}" type="slidenum">
              <a:rPr lang="en-IE" smtClean="0"/>
              <a:t>‹#›</a:t>
            </a:fld>
            <a:endParaRPr lang="en-IE"/>
          </a:p>
        </p:txBody>
      </p:sp>
    </p:spTree>
    <p:extLst>
      <p:ext uri="{BB962C8B-B14F-4D97-AF65-F5344CB8AC3E}">
        <p14:creationId xmlns:p14="http://schemas.microsoft.com/office/powerpoint/2010/main" val="126805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5E164B90-7376-467D-93FB-EEB937362CB3}" type="datetimeFigureOut">
              <a:rPr lang="en-IE" smtClean="0"/>
              <a:t>26/11/2018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D3F8AF-98CB-4340-A83A-F518E1C2F105}" type="slidenum">
              <a:rPr lang="en-IE" smtClean="0"/>
              <a:t>‹#›</a:t>
            </a:fld>
            <a:endParaRPr lang="en-IE"/>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3" y="151515"/>
            <a:ext cx="1812369" cy="1152128"/>
          </a:xfrm>
          <a:prstGeom prst="rect">
            <a:avLst/>
          </a:prstGeom>
        </p:spPr>
      </p:pic>
    </p:spTree>
    <p:extLst>
      <p:ext uri="{BB962C8B-B14F-4D97-AF65-F5344CB8AC3E}">
        <p14:creationId xmlns:p14="http://schemas.microsoft.com/office/powerpoint/2010/main" val="8440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5E164B90-7376-467D-93FB-EEB937362CB3}" type="datetimeFigureOut">
              <a:rPr lang="en-IE" smtClean="0"/>
              <a:t>26/11/2018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D3F8AF-98CB-4340-A83A-F518E1C2F105}" type="slidenum">
              <a:rPr lang="en-IE" smtClean="0"/>
              <a:t>‹#›</a:t>
            </a:fld>
            <a:endParaRPr lang="en-IE"/>
          </a:p>
        </p:txBody>
      </p:sp>
    </p:spTree>
    <p:extLst>
      <p:ext uri="{BB962C8B-B14F-4D97-AF65-F5344CB8AC3E}">
        <p14:creationId xmlns:p14="http://schemas.microsoft.com/office/powerpoint/2010/main" val="82481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5E164B90-7376-467D-93FB-EEB937362CB3}" type="datetimeFigureOut">
              <a:rPr lang="en-IE" smtClean="0"/>
              <a:t>26/11/2018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D3F8AF-98CB-4340-A83A-F518E1C2F105}" type="slidenum">
              <a:rPr lang="en-IE" smtClean="0"/>
              <a:t>‹#›</a:t>
            </a:fld>
            <a:endParaRPr lang="en-IE"/>
          </a:p>
        </p:txBody>
      </p:sp>
    </p:spTree>
    <p:extLst>
      <p:ext uri="{BB962C8B-B14F-4D97-AF65-F5344CB8AC3E}">
        <p14:creationId xmlns:p14="http://schemas.microsoft.com/office/powerpoint/2010/main" val="4056155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endParaRPr lang="en-IE"/>
          </a:p>
        </p:txBody>
      </p:sp>
      <p:sp>
        <p:nvSpPr>
          <p:cNvPr id="3" name="Subtitle 2"/>
          <p:cNvSpPr>
            <a:spLocks noGrp="1"/>
          </p:cNvSpPr>
          <p:nvPr>
            <p:ph type="subTitle" idx="1"/>
          </p:nvPr>
        </p:nvSpPr>
        <p:spPr>
          <a:xfrm>
            <a:off x="1371824" y="3886647"/>
            <a:ext cx="6400354" cy="1752451"/>
          </a:xfrm>
          <a:prstGeom prst="rect">
            <a:avLst/>
          </a:prstGeom>
        </p:spPr>
        <p:txBody>
          <a:bodyPr lIns="64291" tIns="32146" rIns="64291" bIns="32146"/>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endParaRPr lang="en-IE"/>
          </a:p>
        </p:txBody>
      </p:sp>
    </p:spTree>
    <p:extLst>
      <p:ext uri="{BB962C8B-B14F-4D97-AF65-F5344CB8AC3E}">
        <p14:creationId xmlns:p14="http://schemas.microsoft.com/office/powerpoint/2010/main" val="2757844866"/>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a:xfrm>
            <a:off x="457647" y="1600647"/>
            <a:ext cx="8228707" cy="4525119"/>
          </a:xfrm>
          <a:prstGeom prst="rect">
            <a:avLst/>
          </a:prstGeom>
        </p:spPr>
        <p:txBody>
          <a:bodyPr lIns="64291" tIns="32146" rIns="64291" bIns="3214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200715873"/>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endParaRPr lang="en-IE"/>
          </a:p>
        </p:txBody>
      </p:sp>
      <p:sp>
        <p:nvSpPr>
          <p:cNvPr id="3" name="Text Placeholder 2"/>
          <p:cNvSpPr>
            <a:spLocks noGrp="1"/>
          </p:cNvSpPr>
          <p:nvPr>
            <p:ph type="body" idx="1"/>
          </p:nvPr>
        </p:nvSpPr>
        <p:spPr>
          <a:xfrm>
            <a:off x="722189" y="2906613"/>
            <a:ext cx="7772176" cy="1500188"/>
          </a:xfrm>
          <a:prstGeom prst="rect">
            <a:avLst/>
          </a:prstGeom>
        </p:spPr>
        <p:txBody>
          <a:bodyPr lIns="64291" tIns="32146" rIns="64291" bIns="32146"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Tree>
    <p:extLst>
      <p:ext uri="{BB962C8B-B14F-4D97-AF65-F5344CB8AC3E}">
        <p14:creationId xmlns:p14="http://schemas.microsoft.com/office/powerpoint/2010/main" val="3191732961"/>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647"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25579"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959861744"/>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647" y="1534791"/>
            <a:ext cx="4039568"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4555" y="1534791"/>
            <a:ext cx="4041799"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026854002"/>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582488661"/>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652763"/>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endParaRPr lang="en-IE"/>
          </a:p>
        </p:txBody>
      </p:sp>
      <p:sp>
        <p:nvSpPr>
          <p:cNvPr id="3" name="Content Placeholder 2"/>
          <p:cNvSpPr>
            <a:spLocks noGrp="1"/>
          </p:cNvSpPr>
          <p:nvPr>
            <p:ph idx="1"/>
          </p:nvPr>
        </p:nvSpPr>
        <p:spPr>
          <a:xfrm>
            <a:off x="3575224" y="273472"/>
            <a:ext cx="5111130" cy="5852294"/>
          </a:xfrm>
          <a:prstGeom prst="rect">
            <a:avLst/>
          </a:prstGeom>
        </p:spPr>
        <p:txBody>
          <a:bodyPr lIns="64291" tIns="32146" rIns="64291" bIns="3214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647" y="1435448"/>
            <a:ext cx="3008189" cy="469031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Tree>
    <p:extLst>
      <p:ext uri="{BB962C8B-B14F-4D97-AF65-F5344CB8AC3E}">
        <p14:creationId xmlns:p14="http://schemas.microsoft.com/office/powerpoint/2010/main" val="13423235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p:cNvSpPr>
            <a:spLocks noGrp="1"/>
          </p:cNvSpPr>
          <p:nvPr>
            <p:ph type="dt" sz="half" idx="10"/>
          </p:nvPr>
        </p:nvSpPr>
        <p:spPr/>
        <p:txBody>
          <a:bodyPr/>
          <a:lstStyle/>
          <a:p>
            <a:fld id="{5E164B90-7376-467D-93FB-EEB937362CB3}" type="datetimeFigureOut">
              <a:rPr lang="en-IE" smtClean="0"/>
              <a:t>26/11/2018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D3F8AF-98CB-4340-A83A-F518E1C2F105}" type="slidenum">
              <a:rPr lang="en-IE" smtClean="0"/>
              <a:t>‹#›</a:t>
            </a:fld>
            <a:endParaRPr lang="en-IE"/>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260648"/>
            <a:ext cx="1757200" cy="1117057"/>
          </a:xfrm>
          <a:prstGeom prst="rect">
            <a:avLst/>
          </a:prstGeom>
        </p:spPr>
      </p:pic>
    </p:spTree>
    <p:extLst>
      <p:ext uri="{BB962C8B-B14F-4D97-AF65-F5344CB8AC3E}">
        <p14:creationId xmlns:p14="http://schemas.microsoft.com/office/powerpoint/2010/main" val="2921382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endParaRPr lang="en-IE"/>
          </a:p>
        </p:txBody>
      </p:sp>
      <p:sp>
        <p:nvSpPr>
          <p:cNvPr id="3" name="Picture Placeholder 2"/>
          <p:cNvSpPr>
            <a:spLocks noGrp="1"/>
          </p:cNvSpPr>
          <p:nvPr>
            <p:ph type="pic" idx="1"/>
          </p:nvPr>
        </p:nvSpPr>
        <p:spPr>
          <a:xfrm>
            <a:off x="1792635" y="612800"/>
            <a:ext cx="5486177" cy="4114354"/>
          </a:xfrm>
          <a:prstGeom prst="rect">
            <a:avLst/>
          </a:prstGeom>
        </p:spPr>
        <p:txBody>
          <a:bodyPr lIns="64291" tIns="32146" rIns="64291" bIns="32146"/>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IE" noProof="0">
              <a:sym typeface="Trebuchet MS Bold" charset="0"/>
            </a:endParaRPr>
          </a:p>
        </p:txBody>
      </p:sp>
      <p:sp>
        <p:nvSpPr>
          <p:cNvPr id="4" name="Text Placeholder 3"/>
          <p:cNvSpPr>
            <a:spLocks noGrp="1"/>
          </p:cNvSpPr>
          <p:nvPr>
            <p:ph type="body" sz="half" idx="2"/>
          </p:nvPr>
        </p:nvSpPr>
        <p:spPr>
          <a:xfrm>
            <a:off x="1792635" y="5367859"/>
            <a:ext cx="5486177" cy="80478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Tree>
    <p:extLst>
      <p:ext uri="{BB962C8B-B14F-4D97-AF65-F5344CB8AC3E}">
        <p14:creationId xmlns:p14="http://schemas.microsoft.com/office/powerpoint/2010/main" val="2333090693"/>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a:xfrm>
            <a:off x="457647" y="1600647"/>
            <a:ext cx="8228707" cy="4525119"/>
          </a:xfrm>
          <a:prstGeom prst="rect">
            <a:avLst/>
          </a:prstGeom>
        </p:spPr>
        <p:txBody>
          <a:bodyPr vert="eaVert" lIns="64291" tIns="32146" rIns="64291" bIns="3214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912429854"/>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428625"/>
            <a:ext cx="2057176" cy="5697141"/>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647" y="428625"/>
            <a:ext cx="6064374" cy="5697141"/>
          </a:xfrm>
          <a:prstGeom prst="rect">
            <a:avLst/>
          </a:prstGeom>
        </p:spPr>
        <p:txBody>
          <a:bodyPr vert="eaVert" lIns="64291" tIns="32146" rIns="64291" bIns="3214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68132472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164B90-7376-467D-93FB-EEB937362CB3}" type="datetimeFigureOut">
              <a:rPr lang="en-IE" smtClean="0"/>
              <a:t>26/11/2018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D3F8AF-98CB-4340-A83A-F518E1C2F105}" type="slidenum">
              <a:rPr lang="en-IE" smtClean="0"/>
              <a:t>‹#›</a:t>
            </a:fld>
            <a:endParaRPr lang="en-IE"/>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116632"/>
            <a:ext cx="1812369" cy="1152128"/>
          </a:xfrm>
          <a:prstGeom prst="rect">
            <a:avLst/>
          </a:prstGeom>
        </p:spPr>
      </p:pic>
    </p:spTree>
    <p:extLst>
      <p:ext uri="{BB962C8B-B14F-4D97-AF65-F5344CB8AC3E}">
        <p14:creationId xmlns:p14="http://schemas.microsoft.com/office/powerpoint/2010/main" val="177261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5E164B90-7376-467D-93FB-EEB937362CB3}" type="datetimeFigureOut">
              <a:rPr lang="en-IE" smtClean="0"/>
              <a:t>26/11/2018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D3F8AF-98CB-4340-A83A-F518E1C2F105}" type="slidenum">
              <a:rPr lang="en-IE" smtClean="0"/>
              <a:t>‹#›</a:t>
            </a:fld>
            <a:endParaRPr lang="en-IE"/>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2159" y="260648"/>
            <a:ext cx="1812369" cy="1152128"/>
          </a:xfrm>
          <a:prstGeom prst="rect">
            <a:avLst/>
          </a:prstGeom>
        </p:spPr>
      </p:pic>
    </p:spTree>
    <p:extLst>
      <p:ext uri="{BB962C8B-B14F-4D97-AF65-F5344CB8AC3E}">
        <p14:creationId xmlns:p14="http://schemas.microsoft.com/office/powerpoint/2010/main" val="360564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5E164B90-7376-467D-93FB-EEB937362CB3}" type="datetimeFigureOut">
              <a:rPr lang="en-IE" smtClean="0"/>
              <a:t>26/11/2018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35D3F8AF-98CB-4340-A83A-F518E1C2F105}" type="slidenum">
              <a:rPr lang="en-IE" smtClean="0"/>
              <a:t>‹#›</a:t>
            </a:fld>
            <a:endParaRPr lang="en-IE"/>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6256" y="260648"/>
            <a:ext cx="1812369" cy="1152128"/>
          </a:xfrm>
          <a:prstGeom prst="rect">
            <a:avLst/>
          </a:prstGeom>
        </p:spPr>
      </p:pic>
    </p:spTree>
    <p:extLst>
      <p:ext uri="{BB962C8B-B14F-4D97-AF65-F5344CB8AC3E}">
        <p14:creationId xmlns:p14="http://schemas.microsoft.com/office/powerpoint/2010/main" val="41545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5E164B90-7376-467D-93FB-EEB937362CB3}" type="datetimeFigureOut">
              <a:rPr lang="en-IE" smtClean="0"/>
              <a:t>26/11/2018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35D3F8AF-98CB-4340-A83A-F518E1C2F105}" type="slidenum">
              <a:rPr lang="en-IE" smtClean="0"/>
              <a:t>‹#›</a:t>
            </a:fld>
            <a:endParaRPr lang="en-IE"/>
          </a:p>
        </p:txBody>
      </p:sp>
    </p:spTree>
    <p:extLst>
      <p:ext uri="{BB962C8B-B14F-4D97-AF65-F5344CB8AC3E}">
        <p14:creationId xmlns:p14="http://schemas.microsoft.com/office/powerpoint/2010/main" val="253383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64B90-7376-467D-93FB-EEB937362CB3}" type="datetimeFigureOut">
              <a:rPr lang="en-IE" smtClean="0"/>
              <a:t>26/11/2018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35D3F8AF-98CB-4340-A83A-F518E1C2F105}" type="slidenum">
              <a:rPr lang="en-IE" smtClean="0"/>
              <a:t>‹#›</a:t>
            </a:fld>
            <a:endParaRPr lang="en-IE"/>
          </a:p>
        </p:txBody>
      </p:sp>
    </p:spTree>
    <p:extLst>
      <p:ext uri="{BB962C8B-B14F-4D97-AF65-F5344CB8AC3E}">
        <p14:creationId xmlns:p14="http://schemas.microsoft.com/office/powerpoint/2010/main" val="3903152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164B90-7376-467D-93FB-EEB937362CB3}" type="datetimeFigureOut">
              <a:rPr lang="en-IE" smtClean="0"/>
              <a:t>26/11/2018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D3F8AF-98CB-4340-A83A-F518E1C2F105}" type="slidenum">
              <a:rPr lang="en-IE" smtClean="0"/>
              <a:t>‹#›</a:t>
            </a:fld>
            <a:endParaRPr lang="en-IE"/>
          </a:p>
        </p:txBody>
      </p:sp>
    </p:spTree>
    <p:extLst>
      <p:ext uri="{BB962C8B-B14F-4D97-AF65-F5344CB8AC3E}">
        <p14:creationId xmlns:p14="http://schemas.microsoft.com/office/powerpoint/2010/main" val="183858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164B90-7376-467D-93FB-EEB937362CB3}" type="datetimeFigureOut">
              <a:rPr lang="en-IE" smtClean="0"/>
              <a:t>26/11/2018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D3F8AF-98CB-4340-A83A-F518E1C2F105}" type="slidenum">
              <a:rPr lang="en-IE" smtClean="0"/>
              <a:t>‹#›</a:t>
            </a:fld>
            <a:endParaRPr lang="en-IE"/>
          </a:p>
        </p:txBody>
      </p:sp>
    </p:spTree>
    <p:extLst>
      <p:ext uri="{BB962C8B-B14F-4D97-AF65-F5344CB8AC3E}">
        <p14:creationId xmlns:p14="http://schemas.microsoft.com/office/powerpoint/2010/main" val="5359815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l="-10000" r="-3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64B90-7376-467D-93FB-EEB937362CB3}" type="datetimeFigureOut">
              <a:rPr lang="en-IE" smtClean="0"/>
              <a:t>26/11/2018</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3F8AF-98CB-4340-A83A-F518E1C2F105}" type="slidenum">
              <a:rPr lang="en-IE" smtClean="0"/>
              <a:t>‹#›</a:t>
            </a:fld>
            <a:endParaRPr lang="en-IE"/>
          </a:p>
        </p:txBody>
      </p:sp>
    </p:spTree>
    <p:extLst>
      <p:ext uri="{BB962C8B-B14F-4D97-AF65-F5344CB8AC3E}">
        <p14:creationId xmlns:p14="http://schemas.microsoft.com/office/powerpoint/2010/main" val="48108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l="-10000" r="-30000"/>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703213" y="428625"/>
            <a:ext cx="4348758" cy="2134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sym typeface="Tahoma Bold" charset="0"/>
              </a:rPr>
              <a:t>Click to edit Master title style</a:t>
            </a:r>
          </a:p>
        </p:txBody>
      </p:sp>
    </p:spTree>
    <p:extLst>
      <p:ext uri="{BB962C8B-B14F-4D97-AF65-F5344CB8AC3E}">
        <p14:creationId xmlns:p14="http://schemas.microsoft.com/office/powerpoint/2010/main" val="4447334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xStyles>
    <p:titleStyle>
      <a:lvl1pPr algn="l" rtl="0" eaLnBrk="0" fontAlgn="base" hangingPunct="0">
        <a:spcBef>
          <a:spcPct val="0"/>
        </a:spcBef>
        <a:spcAft>
          <a:spcPct val="0"/>
        </a:spcAft>
        <a:defRPr sz="3000">
          <a:solidFill>
            <a:srgbClr val="7D001E"/>
          </a:solidFill>
          <a:latin typeface="+mj-lt"/>
          <a:ea typeface="+mj-ea"/>
          <a:cs typeface="+mj-cs"/>
          <a:sym typeface="Tahoma Bold" charset="0"/>
        </a:defRPr>
      </a:lvl1pPr>
      <a:lvl2pPr algn="l" rtl="0" eaLnBrk="0" fontAlgn="base" hangingPunct="0">
        <a:spcBef>
          <a:spcPct val="0"/>
        </a:spcBef>
        <a:spcAft>
          <a:spcPct val="0"/>
        </a:spcAft>
        <a:defRPr sz="3000">
          <a:solidFill>
            <a:srgbClr val="7D001E"/>
          </a:solidFill>
          <a:latin typeface="Tahoma Bold" charset="0"/>
          <a:ea typeface="Heiti SC Medium" charset="0"/>
          <a:cs typeface="Heiti SC Medium" charset="0"/>
          <a:sym typeface="Tahoma Bold" charset="0"/>
        </a:defRPr>
      </a:lvl2pPr>
      <a:lvl3pPr algn="l" rtl="0" eaLnBrk="0" fontAlgn="base" hangingPunct="0">
        <a:spcBef>
          <a:spcPct val="0"/>
        </a:spcBef>
        <a:spcAft>
          <a:spcPct val="0"/>
        </a:spcAft>
        <a:defRPr sz="3000">
          <a:solidFill>
            <a:srgbClr val="7D001E"/>
          </a:solidFill>
          <a:latin typeface="Tahoma Bold" charset="0"/>
          <a:ea typeface="Heiti SC Medium" charset="0"/>
          <a:cs typeface="Heiti SC Medium" charset="0"/>
          <a:sym typeface="Tahoma Bold" charset="0"/>
        </a:defRPr>
      </a:lvl3pPr>
      <a:lvl4pPr algn="l" rtl="0" eaLnBrk="0" fontAlgn="base" hangingPunct="0">
        <a:spcBef>
          <a:spcPct val="0"/>
        </a:spcBef>
        <a:spcAft>
          <a:spcPct val="0"/>
        </a:spcAft>
        <a:defRPr sz="3000">
          <a:solidFill>
            <a:srgbClr val="7D001E"/>
          </a:solidFill>
          <a:latin typeface="Tahoma Bold" charset="0"/>
          <a:ea typeface="Heiti SC Medium" charset="0"/>
          <a:cs typeface="Heiti SC Medium" charset="0"/>
          <a:sym typeface="Tahoma Bold" charset="0"/>
        </a:defRPr>
      </a:lvl4pPr>
      <a:lvl5pPr algn="l" rtl="0" eaLnBrk="0" fontAlgn="base" hangingPunct="0">
        <a:spcBef>
          <a:spcPct val="0"/>
        </a:spcBef>
        <a:spcAft>
          <a:spcPct val="0"/>
        </a:spcAft>
        <a:defRPr sz="3000">
          <a:solidFill>
            <a:srgbClr val="7D001E"/>
          </a:solidFill>
          <a:latin typeface="Tahoma Bold" charset="0"/>
          <a:ea typeface="Heiti SC Medium" charset="0"/>
          <a:cs typeface="Heiti SC Medium" charset="0"/>
          <a:sym typeface="Tahoma Bold" charset="0"/>
        </a:defRPr>
      </a:lvl5pPr>
      <a:lvl6pPr marL="321457" algn="l" rtl="0" fontAlgn="base">
        <a:spcBef>
          <a:spcPct val="0"/>
        </a:spcBef>
        <a:spcAft>
          <a:spcPct val="0"/>
        </a:spcAft>
        <a:defRPr sz="3000">
          <a:solidFill>
            <a:srgbClr val="7D001E"/>
          </a:solidFill>
          <a:latin typeface="Tahoma Bold" charset="0"/>
          <a:ea typeface="Heiti SC Medium" charset="0"/>
          <a:cs typeface="Heiti SC Medium" charset="0"/>
          <a:sym typeface="Tahoma Bold" charset="0"/>
        </a:defRPr>
      </a:lvl6pPr>
      <a:lvl7pPr marL="642915" algn="l" rtl="0" fontAlgn="base">
        <a:spcBef>
          <a:spcPct val="0"/>
        </a:spcBef>
        <a:spcAft>
          <a:spcPct val="0"/>
        </a:spcAft>
        <a:defRPr sz="3000">
          <a:solidFill>
            <a:srgbClr val="7D001E"/>
          </a:solidFill>
          <a:latin typeface="Tahoma Bold" charset="0"/>
          <a:ea typeface="Heiti SC Medium" charset="0"/>
          <a:cs typeface="Heiti SC Medium" charset="0"/>
          <a:sym typeface="Tahoma Bold" charset="0"/>
        </a:defRPr>
      </a:lvl7pPr>
      <a:lvl8pPr marL="964372" algn="l" rtl="0" fontAlgn="base">
        <a:spcBef>
          <a:spcPct val="0"/>
        </a:spcBef>
        <a:spcAft>
          <a:spcPct val="0"/>
        </a:spcAft>
        <a:defRPr sz="3000">
          <a:solidFill>
            <a:srgbClr val="7D001E"/>
          </a:solidFill>
          <a:latin typeface="Tahoma Bold" charset="0"/>
          <a:ea typeface="Heiti SC Medium" charset="0"/>
          <a:cs typeface="Heiti SC Medium" charset="0"/>
          <a:sym typeface="Tahoma Bold" charset="0"/>
        </a:defRPr>
      </a:lvl8pPr>
      <a:lvl9pPr marL="1285829" algn="l" rtl="0" fontAlgn="base">
        <a:spcBef>
          <a:spcPct val="0"/>
        </a:spcBef>
        <a:spcAft>
          <a:spcPct val="0"/>
        </a:spcAft>
        <a:defRPr sz="3000">
          <a:solidFill>
            <a:srgbClr val="7D001E"/>
          </a:solidFill>
          <a:latin typeface="Tahoma Bold" charset="0"/>
          <a:ea typeface="Heiti SC Medium" charset="0"/>
          <a:cs typeface="Heiti SC Medium" charset="0"/>
          <a:sym typeface="Tahoma Bold" charset="0"/>
        </a:defRPr>
      </a:lvl9pPr>
    </p:titleStyle>
    <p:bodyStyle>
      <a:lvl1pPr marL="241093" indent="-241093" algn="l" rtl="0" eaLnBrk="0" fontAlgn="base" hangingPunct="0">
        <a:spcBef>
          <a:spcPts val="1477"/>
        </a:spcBef>
        <a:spcAft>
          <a:spcPct val="0"/>
        </a:spcAft>
        <a:defRPr sz="2400">
          <a:solidFill>
            <a:schemeClr val="tx1"/>
          </a:solidFill>
          <a:latin typeface="+mn-lt"/>
          <a:ea typeface="+mn-ea"/>
          <a:cs typeface="+mn-cs"/>
          <a:sym typeface="Trebuchet MS Bold" charset="0"/>
        </a:defRPr>
      </a:lvl1pPr>
      <a:lvl2pPr marL="455398" indent="-133941" algn="l" rtl="0" eaLnBrk="0" fontAlgn="base" hangingPunct="0">
        <a:spcBef>
          <a:spcPts val="914"/>
        </a:spcBef>
        <a:spcAft>
          <a:spcPct val="0"/>
        </a:spcAft>
        <a:defRPr sz="2400">
          <a:solidFill>
            <a:schemeClr val="tx1"/>
          </a:solidFill>
          <a:latin typeface="Trebuchet MS" charset="0"/>
          <a:ea typeface="Heiti SC Light" charset="0"/>
          <a:cs typeface="Heiti SC Light" charset="0"/>
          <a:sym typeface="Trebuchet MS" charset="0"/>
        </a:defRPr>
      </a:lvl2pPr>
      <a:lvl3pPr marL="910796" indent="-267881" algn="l" rtl="0" eaLnBrk="0" fontAlgn="base" hangingPunct="0">
        <a:spcBef>
          <a:spcPts val="703"/>
        </a:spcBef>
        <a:spcAft>
          <a:spcPct val="0"/>
        </a:spcAft>
        <a:defRPr sz="2000">
          <a:solidFill>
            <a:schemeClr val="tx1"/>
          </a:solidFill>
          <a:latin typeface="Trebuchet MS" charset="0"/>
          <a:ea typeface="Heiti SC Light" charset="0"/>
          <a:cs typeface="Heiti SC Light" charset="0"/>
          <a:sym typeface="Trebuchet MS" charset="0"/>
        </a:defRPr>
      </a:lvl3pPr>
      <a:lvl4pPr marL="1375123" indent="-410751" algn="l" rtl="0" eaLnBrk="0" fontAlgn="base" hangingPunct="0">
        <a:spcBef>
          <a:spcPts val="633"/>
        </a:spcBef>
        <a:spcAft>
          <a:spcPct val="0"/>
        </a:spcAft>
        <a:defRPr sz="1700">
          <a:solidFill>
            <a:schemeClr val="tx1"/>
          </a:solidFill>
          <a:latin typeface="Trebuchet MS" charset="0"/>
          <a:ea typeface="Heiti SC Light" charset="0"/>
          <a:cs typeface="Heiti SC Light" charset="0"/>
          <a:sym typeface="Trebuchet MS" charset="0"/>
        </a:defRPr>
      </a:lvl4pPr>
      <a:lvl5pPr marL="1830521" indent="-544692" algn="l" rtl="0" eaLnBrk="0" fontAlgn="base" hangingPunct="0">
        <a:spcBef>
          <a:spcPts val="633"/>
        </a:spcBef>
        <a:spcAft>
          <a:spcPct val="0"/>
        </a:spcAft>
        <a:defRPr sz="1500">
          <a:solidFill>
            <a:schemeClr val="tx1"/>
          </a:solidFill>
          <a:latin typeface="Trebuchet MS" charset="0"/>
          <a:ea typeface="Heiti SC Light" charset="0"/>
          <a:cs typeface="Heiti SC Light" charset="0"/>
          <a:sym typeface="Trebuchet MS" charset="0"/>
        </a:defRPr>
      </a:lvl5pPr>
      <a:lvl6pPr marL="2151978" algn="l" rtl="0" fontAlgn="base">
        <a:spcBef>
          <a:spcPts val="633"/>
        </a:spcBef>
        <a:spcAft>
          <a:spcPct val="0"/>
        </a:spcAft>
        <a:defRPr sz="1500">
          <a:solidFill>
            <a:schemeClr val="tx1"/>
          </a:solidFill>
          <a:latin typeface="Trebuchet MS" charset="0"/>
          <a:ea typeface="Heiti SC Light" charset="0"/>
          <a:cs typeface="Heiti SC Light" charset="0"/>
          <a:sym typeface="Trebuchet MS" charset="0"/>
        </a:defRPr>
      </a:lvl6pPr>
      <a:lvl7pPr marL="2473435" algn="l" rtl="0" fontAlgn="base">
        <a:spcBef>
          <a:spcPts val="633"/>
        </a:spcBef>
        <a:spcAft>
          <a:spcPct val="0"/>
        </a:spcAft>
        <a:defRPr sz="1500">
          <a:solidFill>
            <a:schemeClr val="tx1"/>
          </a:solidFill>
          <a:latin typeface="Trebuchet MS" charset="0"/>
          <a:ea typeface="Heiti SC Light" charset="0"/>
          <a:cs typeface="Heiti SC Light" charset="0"/>
          <a:sym typeface="Trebuchet MS" charset="0"/>
        </a:defRPr>
      </a:lvl7pPr>
      <a:lvl8pPr marL="2794893" algn="l" rtl="0" fontAlgn="base">
        <a:spcBef>
          <a:spcPts val="633"/>
        </a:spcBef>
        <a:spcAft>
          <a:spcPct val="0"/>
        </a:spcAft>
        <a:defRPr sz="1500">
          <a:solidFill>
            <a:schemeClr val="tx1"/>
          </a:solidFill>
          <a:latin typeface="Trebuchet MS" charset="0"/>
          <a:ea typeface="Heiti SC Light" charset="0"/>
          <a:cs typeface="Heiti SC Light" charset="0"/>
          <a:sym typeface="Trebuchet MS" charset="0"/>
        </a:defRPr>
      </a:lvl8pPr>
      <a:lvl9pPr marL="3116350" algn="l" rtl="0" fontAlgn="base">
        <a:spcBef>
          <a:spcPts val="633"/>
        </a:spcBef>
        <a:spcAft>
          <a:spcPct val="0"/>
        </a:spcAft>
        <a:defRPr sz="1500">
          <a:solidFill>
            <a:schemeClr val="tx1"/>
          </a:solidFill>
          <a:latin typeface="Trebuchet MS" charset="0"/>
          <a:ea typeface="Heiti SC Light" charset="0"/>
          <a:cs typeface="Heiti SC Light" charset="0"/>
          <a:sym typeface="Trebuchet M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251520" y="1700450"/>
            <a:ext cx="5134570" cy="2134195"/>
          </a:xfrm>
        </p:spPr>
        <p:txBody>
          <a:bodyPr/>
          <a:lstStyle/>
          <a:p>
            <a:r>
              <a:rPr lang="en-GB" sz="3200" dirty="0"/>
              <a:t>A view from the ROI: Sustaining tenancies in challenging times</a:t>
            </a:r>
            <a:r>
              <a:rPr lang="en-IE" sz="3200" dirty="0"/>
              <a:t/>
            </a:r>
            <a:br>
              <a:rPr lang="en-IE" sz="3200" dirty="0"/>
            </a:br>
            <a:endParaRPr lang="en-IE" sz="3200" dirty="0"/>
          </a:p>
        </p:txBody>
      </p:sp>
      <p:sp>
        <p:nvSpPr>
          <p:cNvPr id="4099" name="Rectangle 2"/>
          <p:cNvSpPr>
            <a:spLocks/>
          </p:cNvSpPr>
          <p:nvPr/>
        </p:nvSpPr>
        <p:spPr bwMode="auto">
          <a:xfrm>
            <a:off x="412574" y="4424734"/>
            <a:ext cx="3024336" cy="119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fontAlgn="base">
              <a:spcBef>
                <a:spcPct val="0"/>
              </a:spcBef>
              <a:spcAft>
                <a:spcPct val="0"/>
              </a:spcAft>
            </a:pPr>
            <a:endParaRPr lang="en-IE" dirty="0">
              <a:solidFill>
                <a:srgbClr val="94000E"/>
              </a:solidFill>
              <a:latin typeface="+mj-lt"/>
              <a:ea typeface="+mj-ea"/>
              <a:cs typeface="+mj-cs"/>
              <a:sym typeface="Tahoma Bold"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822176"/>
            <a:ext cx="7082138" cy="606496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4509120"/>
            <a:ext cx="1625987" cy="246982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3990"/>
            <a:ext cx="2376264" cy="1510597"/>
          </a:xfrm>
          <a:prstGeom prst="rect">
            <a:avLst/>
          </a:prstGeom>
        </p:spPr>
      </p:pic>
      <p:sp>
        <p:nvSpPr>
          <p:cNvPr id="4" name="TextBox 3">
            <a:extLst>
              <a:ext uri="{FF2B5EF4-FFF2-40B4-BE49-F238E27FC236}">
                <a16:creationId xmlns:a16="http://schemas.microsoft.com/office/drawing/2014/main" xmlns="" id="{F4BBAFD6-9BA1-4601-8255-487B6AB05F3B}"/>
              </a:ext>
            </a:extLst>
          </p:cNvPr>
          <p:cNvSpPr txBox="1"/>
          <p:nvPr/>
        </p:nvSpPr>
        <p:spPr>
          <a:xfrm>
            <a:off x="539552" y="5623169"/>
            <a:ext cx="3888432" cy="923330"/>
          </a:xfrm>
          <a:prstGeom prst="rect">
            <a:avLst/>
          </a:prstGeom>
          <a:noFill/>
        </p:spPr>
        <p:txBody>
          <a:bodyPr wrap="square" rtlCol="0">
            <a:spAutoFit/>
          </a:bodyPr>
          <a:lstStyle/>
          <a:p>
            <a:r>
              <a:rPr lang="en-IE" dirty="0">
                <a:solidFill>
                  <a:schemeClr val="bg1"/>
                </a:solidFill>
                <a:latin typeface="+mj-lt"/>
              </a:rPr>
              <a:t>Gavin Elliott</a:t>
            </a:r>
          </a:p>
          <a:p>
            <a:r>
              <a:rPr lang="en-IE" dirty="0">
                <a:solidFill>
                  <a:schemeClr val="bg1"/>
                </a:solidFill>
                <a:latin typeface="+mj-lt"/>
              </a:rPr>
              <a:t>Legal officer </a:t>
            </a:r>
          </a:p>
          <a:p>
            <a:r>
              <a:rPr lang="en-IE" dirty="0">
                <a:solidFill>
                  <a:schemeClr val="bg1"/>
                </a:solidFill>
                <a:latin typeface="+mj-lt"/>
              </a:rPr>
              <a:t>Threshold </a:t>
            </a:r>
          </a:p>
        </p:txBody>
      </p:sp>
    </p:spTree>
    <p:extLst>
      <p:ext uri="{BB962C8B-B14F-4D97-AF65-F5344CB8AC3E}">
        <p14:creationId xmlns:p14="http://schemas.microsoft.com/office/powerpoint/2010/main" val="684024930"/>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7E8776-B494-4BAC-9184-674521B68A69}"/>
              </a:ext>
            </a:extLst>
          </p:cNvPr>
          <p:cNvSpPr>
            <a:spLocks noGrp="1"/>
          </p:cNvSpPr>
          <p:nvPr>
            <p:ph type="title"/>
          </p:nvPr>
        </p:nvSpPr>
        <p:spPr/>
        <p:txBody>
          <a:bodyPr>
            <a:normAutofit fontScale="90000"/>
          </a:bodyPr>
          <a:lstStyle/>
          <a:p>
            <a:r>
              <a:rPr lang="en-IE" b="1" dirty="0"/>
              <a:t>Exemptions</a:t>
            </a:r>
            <a:br>
              <a:rPr lang="en-IE" b="1" dirty="0"/>
            </a:br>
            <a:endParaRPr lang="en-IE" dirty="0"/>
          </a:p>
        </p:txBody>
      </p:sp>
      <p:sp>
        <p:nvSpPr>
          <p:cNvPr id="3" name="Content Placeholder 2">
            <a:extLst>
              <a:ext uri="{FF2B5EF4-FFF2-40B4-BE49-F238E27FC236}">
                <a16:creationId xmlns:a16="http://schemas.microsoft.com/office/drawing/2014/main" xmlns="" id="{3FF00907-FCE4-4D89-98AA-0BF1068C931F}"/>
              </a:ext>
            </a:extLst>
          </p:cNvPr>
          <p:cNvSpPr>
            <a:spLocks noGrp="1"/>
          </p:cNvSpPr>
          <p:nvPr>
            <p:ph idx="1"/>
          </p:nvPr>
        </p:nvSpPr>
        <p:spPr/>
        <p:txBody>
          <a:bodyPr>
            <a:normAutofit fontScale="85000" lnSpcReduction="20000"/>
          </a:bodyPr>
          <a:lstStyle/>
          <a:p>
            <a:pPr marL="0" indent="0">
              <a:buNone/>
            </a:pPr>
            <a:endParaRPr lang="en-IE" dirty="0"/>
          </a:p>
          <a:p>
            <a:pPr marL="0" indent="0" algn="just">
              <a:buNone/>
            </a:pPr>
            <a:r>
              <a:rPr lang="en-IE" dirty="0"/>
              <a:t>Where, in the period since the rent was last set, </a:t>
            </a:r>
            <a:r>
              <a:rPr lang="en-IE" u="sng" dirty="0"/>
              <a:t>a substantial change in the nature</a:t>
            </a:r>
            <a:r>
              <a:rPr lang="en-IE" dirty="0"/>
              <a:t> of the accommodation has occurred </a:t>
            </a:r>
            <a:r>
              <a:rPr lang="en-IE" b="1" dirty="0"/>
              <a:t>and</a:t>
            </a:r>
            <a:r>
              <a:rPr lang="en-IE" dirty="0"/>
              <a:t> if the rent were to be set after the change it would be different to the rent before it. </a:t>
            </a:r>
          </a:p>
          <a:p>
            <a:pPr marL="285750" indent="-285750" algn="just">
              <a:buFont typeface="Wingdings" pitchFamily="2" charset="2"/>
              <a:buChar char="Ø"/>
            </a:pPr>
            <a:endParaRPr lang="en-IE" dirty="0"/>
          </a:p>
          <a:p>
            <a:pPr marL="0" indent="0" algn="just">
              <a:buNone/>
            </a:pPr>
            <a:r>
              <a:rPr lang="en-IE" b="1" dirty="0"/>
              <a:t>				OR</a:t>
            </a:r>
          </a:p>
          <a:p>
            <a:pPr algn="just"/>
            <a:endParaRPr lang="en-IE" dirty="0"/>
          </a:p>
          <a:p>
            <a:pPr marL="0" indent="0" algn="just">
              <a:buNone/>
            </a:pPr>
            <a:r>
              <a:rPr lang="en-IE" dirty="0"/>
              <a:t>Where the dwelling has not been the subject of a tenancy for 2 years prior to the designation as a rent pressure zone. </a:t>
            </a:r>
          </a:p>
          <a:p>
            <a:endParaRPr lang="en-IE" dirty="0"/>
          </a:p>
          <a:p>
            <a:endParaRPr lang="en-IE" dirty="0"/>
          </a:p>
        </p:txBody>
      </p:sp>
    </p:spTree>
    <p:extLst>
      <p:ext uri="{BB962C8B-B14F-4D97-AF65-F5344CB8AC3E}">
        <p14:creationId xmlns:p14="http://schemas.microsoft.com/office/powerpoint/2010/main" val="1997506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6DA58-C577-4884-B0EA-D43B39C0B404}"/>
              </a:ext>
            </a:extLst>
          </p:cNvPr>
          <p:cNvSpPr>
            <a:spLocks noGrp="1"/>
          </p:cNvSpPr>
          <p:nvPr>
            <p:ph type="title"/>
          </p:nvPr>
        </p:nvSpPr>
        <p:spPr/>
        <p:txBody>
          <a:bodyPr/>
          <a:lstStyle/>
          <a:p>
            <a:r>
              <a:rPr lang="en-IE" dirty="0"/>
              <a:t>Threshold</a:t>
            </a:r>
          </a:p>
        </p:txBody>
      </p:sp>
      <p:sp>
        <p:nvSpPr>
          <p:cNvPr id="7" name="TextBox 6">
            <a:extLst>
              <a:ext uri="{FF2B5EF4-FFF2-40B4-BE49-F238E27FC236}">
                <a16:creationId xmlns:a16="http://schemas.microsoft.com/office/drawing/2014/main" xmlns="" id="{2C5652E7-96E5-4AC4-9310-CD4EB580254B}"/>
              </a:ext>
            </a:extLst>
          </p:cNvPr>
          <p:cNvSpPr txBox="1"/>
          <p:nvPr/>
        </p:nvSpPr>
        <p:spPr>
          <a:xfrm>
            <a:off x="611560" y="1417638"/>
            <a:ext cx="8075240" cy="4247317"/>
          </a:xfrm>
          <a:prstGeom prst="rect">
            <a:avLst/>
          </a:prstGeom>
          <a:noFill/>
        </p:spPr>
        <p:txBody>
          <a:bodyPr wrap="square" rtlCol="0">
            <a:spAutoFit/>
          </a:bodyPr>
          <a:lstStyle/>
          <a:p>
            <a:pPr algn="just"/>
            <a:r>
              <a:rPr lang="en-IE" dirty="0"/>
              <a:t>Threshold was founded in 1978. It is a registered charity whose aim is to secure a right to housing, particularly for households experiencing the problems of poverty and exclusion.</a:t>
            </a:r>
          </a:p>
          <a:p>
            <a:endParaRPr lang="en-IE" dirty="0"/>
          </a:p>
          <a:p>
            <a:r>
              <a:rPr lang="en-IE" dirty="0"/>
              <a:t>They do this by:</a:t>
            </a:r>
          </a:p>
          <a:p>
            <a:endParaRPr lang="en-IE" dirty="0"/>
          </a:p>
          <a:p>
            <a:pPr marL="285750" indent="-285750" algn="just">
              <a:buFont typeface="Arial" panose="020B0604020202020204" pitchFamily="34" charset="0"/>
              <a:buChar char="•"/>
            </a:pPr>
            <a:r>
              <a:rPr lang="en-IE" dirty="0"/>
              <a:t>Campaigning for suitable housing delivered on a rights base approach</a:t>
            </a:r>
          </a:p>
          <a:p>
            <a:pPr marL="285750" indent="-285750" algn="just">
              <a:buFont typeface="Arial" panose="020B0604020202020204" pitchFamily="34" charset="0"/>
              <a:buChar char="•"/>
            </a:pPr>
            <a:r>
              <a:rPr lang="en-IE" dirty="0"/>
              <a:t>Analysing existing problems and seeking innovative approaches and solutions through quality research</a:t>
            </a:r>
          </a:p>
          <a:p>
            <a:pPr marL="285750" indent="-285750" algn="just">
              <a:buFont typeface="Arial" panose="020B0604020202020204" pitchFamily="34" charset="0"/>
              <a:buChar char="•"/>
            </a:pPr>
            <a:r>
              <a:rPr lang="en-IE" dirty="0"/>
              <a:t>Providing independent advisory and advocacy services</a:t>
            </a:r>
          </a:p>
          <a:p>
            <a:pPr marL="285750" indent="-285750" algn="just">
              <a:buFont typeface="Arial" panose="020B0604020202020204" pitchFamily="34" charset="0"/>
              <a:buChar char="•"/>
            </a:pPr>
            <a:r>
              <a:rPr lang="en-IE" dirty="0"/>
              <a:t>Working in collaboration with others for those disadvantaged by the housing system.</a:t>
            </a:r>
          </a:p>
          <a:p>
            <a:pPr marL="285750" indent="-285750" algn="just">
              <a:buFont typeface="Arial" panose="020B0604020202020204" pitchFamily="34" charset="0"/>
              <a:buChar char="•"/>
            </a:pPr>
            <a:r>
              <a:rPr lang="en-IE" dirty="0"/>
              <a:t>Regional advice centres in Dublin, Cork and Galway, providing frontline services across Ireland to people with housing problems in the private rented sector. </a:t>
            </a:r>
          </a:p>
          <a:p>
            <a:endParaRPr lang="en-IE" dirty="0"/>
          </a:p>
        </p:txBody>
      </p:sp>
    </p:spTree>
    <p:extLst>
      <p:ext uri="{BB962C8B-B14F-4D97-AF65-F5344CB8AC3E}">
        <p14:creationId xmlns:p14="http://schemas.microsoft.com/office/powerpoint/2010/main" val="1680723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a:t>Threshold Helpline</a:t>
            </a:r>
          </a:p>
        </p:txBody>
      </p:sp>
      <p:sp>
        <p:nvSpPr>
          <p:cNvPr id="7" name="TextBox 6">
            <a:extLst>
              <a:ext uri="{FF2B5EF4-FFF2-40B4-BE49-F238E27FC236}">
                <a16:creationId xmlns:a16="http://schemas.microsoft.com/office/drawing/2014/main" xmlns="" id="{F0D68C2C-67CD-443C-9BE7-E26BB877E58D}"/>
              </a:ext>
            </a:extLst>
          </p:cNvPr>
          <p:cNvSpPr txBox="1"/>
          <p:nvPr/>
        </p:nvSpPr>
        <p:spPr>
          <a:xfrm>
            <a:off x="4572000" y="1844823"/>
            <a:ext cx="4320480" cy="4524315"/>
          </a:xfrm>
          <a:prstGeom prst="rect">
            <a:avLst/>
          </a:prstGeom>
          <a:noFill/>
        </p:spPr>
        <p:txBody>
          <a:bodyPr wrap="square" rtlCol="0">
            <a:spAutoFit/>
          </a:bodyPr>
          <a:lstStyle/>
          <a:p>
            <a:pPr marL="285750" indent="-285750">
              <a:buFont typeface="Arial" panose="020B0604020202020204" pitchFamily="34" charset="0"/>
              <a:buChar char="•"/>
            </a:pPr>
            <a:r>
              <a:rPr lang="en-IE" dirty="0"/>
              <a:t>Threshold is on course to receive 77,966 calls in 2018. (RTB 130,000 in 2016)</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In 2017 Threshold saved 4376 tenancies which were deemed to be seriously at risk. </a:t>
            </a:r>
          </a:p>
          <a:p>
            <a:pPr marL="285750" indent="-285750">
              <a:buFont typeface="Arial" panose="020B0604020202020204" pitchFamily="34" charset="0"/>
              <a:buChar char="•"/>
            </a:pPr>
            <a:r>
              <a:rPr lang="en-IE" dirty="0"/>
              <a:t>Threshold provided representation at 218 RTB cases Jan- mid Nov 2018. This is a substantial increase on the 90 in 2017. </a:t>
            </a:r>
          </a:p>
          <a:p>
            <a:pPr algn="just"/>
            <a:r>
              <a:rPr lang="en-IE" dirty="0"/>
              <a:t> </a:t>
            </a:r>
          </a:p>
          <a:p>
            <a:pPr algn="just"/>
            <a:r>
              <a:rPr lang="en-IE" dirty="0"/>
              <a:t>The majority of cases we provided representation at were for </a:t>
            </a:r>
            <a:r>
              <a:rPr lang="en-IE" b="1" dirty="0"/>
              <a:t>invalid notices</a:t>
            </a:r>
            <a:r>
              <a:rPr lang="en-IE" dirty="0"/>
              <a:t> standing at 57% nationally. There are some regional differences, it was 70% of cases in Cork, 55% in Galway and 45% in Dublin. </a:t>
            </a:r>
          </a:p>
          <a:p>
            <a:endParaRPr lang="en-IE" dirty="0"/>
          </a:p>
        </p:txBody>
      </p:sp>
      <p:graphicFrame>
        <p:nvGraphicFramePr>
          <p:cNvPr id="8" name="Chart 7">
            <a:extLst>
              <a:ext uri="{FF2B5EF4-FFF2-40B4-BE49-F238E27FC236}">
                <a16:creationId xmlns:a16="http://schemas.microsoft.com/office/drawing/2014/main" xmlns="" id="{B03AD29E-2186-475C-B7D9-0C994B6EC9CF}"/>
              </a:ext>
            </a:extLst>
          </p:cNvPr>
          <p:cNvGraphicFramePr>
            <a:graphicFrameLocks/>
          </p:cNvGraphicFramePr>
          <p:nvPr>
            <p:extLst>
              <p:ext uri="{D42A27DB-BD31-4B8C-83A1-F6EECF244321}">
                <p14:modId xmlns:p14="http://schemas.microsoft.com/office/powerpoint/2010/main" val="1525442203"/>
              </p:ext>
            </p:extLst>
          </p:nvPr>
        </p:nvGraphicFramePr>
        <p:xfrm>
          <a:off x="395536" y="1556792"/>
          <a:ext cx="4032448"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522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30F9A47C-FD1D-4EC9-8B2E-A51FBE0E6114}"/>
              </a:ext>
            </a:extLst>
          </p:cNvPr>
          <p:cNvGraphicFramePr/>
          <p:nvPr>
            <p:extLst>
              <p:ext uri="{D42A27DB-BD31-4B8C-83A1-F6EECF244321}">
                <p14:modId xmlns:p14="http://schemas.microsoft.com/office/powerpoint/2010/main" val="977746062"/>
              </p:ext>
            </p:extLst>
          </p:nvPr>
        </p:nvGraphicFramePr>
        <p:xfrm>
          <a:off x="755576" y="116632"/>
          <a:ext cx="7920879" cy="5832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6240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2567033235"/>
              </p:ext>
            </p:extLst>
          </p:nvPr>
        </p:nvGraphicFramePr>
        <p:xfrm>
          <a:off x="323529" y="252412"/>
          <a:ext cx="8352928" cy="45447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9055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xmlns="" id="{FA65F7DB-B115-4230-BF39-B081A9F4ADDB}"/>
              </a:ext>
            </a:extLst>
          </p:cNvPr>
          <p:cNvGraphicFramePr>
            <a:graphicFrameLocks/>
          </p:cNvGraphicFramePr>
          <p:nvPr>
            <p:extLst>
              <p:ext uri="{D42A27DB-BD31-4B8C-83A1-F6EECF244321}">
                <p14:modId xmlns:p14="http://schemas.microsoft.com/office/powerpoint/2010/main" val="2162927843"/>
              </p:ext>
            </p:extLst>
          </p:nvPr>
        </p:nvGraphicFramePr>
        <p:xfrm>
          <a:off x="827584" y="692696"/>
          <a:ext cx="7704856" cy="41079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6220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xmlns="" id="{00000000-0008-0000-0000-000003000000}"/>
              </a:ext>
            </a:extLst>
          </p:cNvPr>
          <p:cNvGraphicFramePr>
            <a:graphicFrameLocks/>
          </p:cNvGraphicFramePr>
          <p:nvPr>
            <p:extLst>
              <p:ext uri="{D42A27DB-BD31-4B8C-83A1-F6EECF244321}">
                <p14:modId xmlns:p14="http://schemas.microsoft.com/office/powerpoint/2010/main" val="1954349917"/>
              </p:ext>
            </p:extLst>
          </p:nvPr>
        </p:nvGraphicFramePr>
        <p:xfrm>
          <a:off x="179512" y="404665"/>
          <a:ext cx="8712968" cy="4679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2751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1868502017"/>
              </p:ext>
            </p:extLst>
          </p:nvPr>
        </p:nvGraphicFramePr>
        <p:xfrm>
          <a:off x="755576" y="188640"/>
          <a:ext cx="7776864"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3045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xmlns="" id="{26C992FE-E6E4-4A77-BE97-4DCB281729A4}"/>
              </a:ext>
            </a:extLst>
          </p:cNvPr>
          <p:cNvGraphicFramePr>
            <a:graphicFrameLocks/>
          </p:cNvGraphicFramePr>
          <p:nvPr>
            <p:extLst>
              <p:ext uri="{D42A27DB-BD31-4B8C-83A1-F6EECF244321}">
                <p14:modId xmlns:p14="http://schemas.microsoft.com/office/powerpoint/2010/main" val="1197343220"/>
              </p:ext>
            </p:extLst>
          </p:nvPr>
        </p:nvGraphicFramePr>
        <p:xfrm>
          <a:off x="467544" y="620688"/>
          <a:ext cx="7848872" cy="4179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8201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xmlns="" id="{85FD903E-BC02-4B97-BF7B-A1964561B94D}"/>
              </a:ext>
            </a:extLst>
          </p:cNvPr>
          <p:cNvGraphicFramePr>
            <a:graphicFrameLocks/>
          </p:cNvGraphicFramePr>
          <p:nvPr>
            <p:extLst>
              <p:ext uri="{D42A27DB-BD31-4B8C-83A1-F6EECF244321}">
                <p14:modId xmlns:p14="http://schemas.microsoft.com/office/powerpoint/2010/main" val="875613972"/>
              </p:ext>
            </p:extLst>
          </p:nvPr>
        </p:nvGraphicFramePr>
        <p:xfrm>
          <a:off x="395536" y="404664"/>
          <a:ext cx="8291264"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2565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81550077"/>
              </p:ext>
            </p:extLst>
          </p:nvPr>
        </p:nvGraphicFramePr>
        <p:xfrm>
          <a:off x="251520" y="1772816"/>
          <a:ext cx="3456384" cy="3744416"/>
        </p:xfrm>
        <a:graphic>
          <a:graphicData uri="http://schemas.openxmlformats.org/drawingml/2006/table">
            <a:tbl>
              <a:tblPr firstRow="1" firstCol="1" bandRow="1">
                <a:tableStyleId>{8A107856-5554-42FB-B03E-39F5DBC370BA}</a:tableStyleId>
              </a:tblPr>
              <a:tblGrid>
                <a:gridCol w="1070606">
                  <a:extLst>
                    <a:ext uri="{9D8B030D-6E8A-4147-A177-3AD203B41FA5}">
                      <a16:colId xmlns:a16="http://schemas.microsoft.com/office/drawing/2014/main" xmlns="" val="20000"/>
                    </a:ext>
                  </a:extLst>
                </a:gridCol>
                <a:gridCol w="767371">
                  <a:extLst>
                    <a:ext uri="{9D8B030D-6E8A-4147-A177-3AD203B41FA5}">
                      <a16:colId xmlns:a16="http://schemas.microsoft.com/office/drawing/2014/main" xmlns="" val="20001"/>
                    </a:ext>
                  </a:extLst>
                </a:gridCol>
                <a:gridCol w="768145">
                  <a:extLst>
                    <a:ext uri="{9D8B030D-6E8A-4147-A177-3AD203B41FA5}">
                      <a16:colId xmlns:a16="http://schemas.microsoft.com/office/drawing/2014/main" xmlns="" val="20002"/>
                    </a:ext>
                  </a:extLst>
                </a:gridCol>
                <a:gridCol w="850262">
                  <a:extLst>
                    <a:ext uri="{9D8B030D-6E8A-4147-A177-3AD203B41FA5}">
                      <a16:colId xmlns:a16="http://schemas.microsoft.com/office/drawing/2014/main" xmlns="" val="20003"/>
                    </a:ext>
                  </a:extLst>
                </a:gridCol>
              </a:tblGrid>
              <a:tr h="936104">
                <a:tc>
                  <a:txBody>
                    <a:bodyPr/>
                    <a:lstStyle/>
                    <a:p>
                      <a:pPr>
                        <a:lnSpc>
                          <a:spcPct val="115000"/>
                        </a:lnSpc>
                        <a:spcAft>
                          <a:spcPts val="0"/>
                        </a:spcAft>
                      </a:pPr>
                      <a:r>
                        <a:rPr lang="en-IE" sz="1100" dirty="0">
                          <a:effectLst/>
                        </a:rPr>
                        <a:t>RTB</a:t>
                      </a:r>
                      <a:endParaRPr lang="en-IE"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IE" sz="1100">
                          <a:effectLst/>
                        </a:rPr>
                        <a:t>2016</a:t>
                      </a:r>
                      <a:endParaRPr lang="en-IE" sz="1100">
                        <a:effectLst/>
                        <a:latin typeface="Calibri"/>
                        <a:ea typeface="Calibri"/>
                        <a:cs typeface="Times New Roman"/>
                      </a:endParaRPr>
                    </a:p>
                  </a:txBody>
                  <a:tcPr marL="68580" marR="68580" marT="0" marB="0"/>
                </a:tc>
                <a:tc>
                  <a:txBody>
                    <a:bodyPr/>
                    <a:lstStyle/>
                    <a:p>
                      <a:pPr>
                        <a:lnSpc>
                          <a:spcPct val="115000"/>
                        </a:lnSpc>
                        <a:spcAft>
                          <a:spcPts val="0"/>
                        </a:spcAft>
                      </a:pPr>
                      <a:r>
                        <a:rPr lang="en-IE" sz="1100">
                          <a:effectLst/>
                        </a:rPr>
                        <a:t>2017 </a:t>
                      </a:r>
                      <a:endParaRPr lang="en-IE" sz="1100">
                        <a:effectLst/>
                        <a:latin typeface="Calibri"/>
                        <a:ea typeface="Calibri"/>
                        <a:cs typeface="Times New Roman"/>
                      </a:endParaRPr>
                    </a:p>
                  </a:txBody>
                  <a:tcPr marL="68580" marR="68580" marT="0" marB="0"/>
                </a:tc>
                <a:tc>
                  <a:txBody>
                    <a:bodyPr/>
                    <a:lstStyle/>
                    <a:p>
                      <a:pPr>
                        <a:lnSpc>
                          <a:spcPct val="115000"/>
                        </a:lnSpc>
                        <a:spcAft>
                          <a:spcPts val="0"/>
                        </a:spcAft>
                      </a:pPr>
                      <a:r>
                        <a:rPr lang="en-IE" sz="1100" dirty="0">
                          <a:effectLst/>
                        </a:rPr>
                        <a:t>Q2 2018 </a:t>
                      </a:r>
                      <a:endParaRPr lang="en-IE"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936104">
                <a:tc>
                  <a:txBody>
                    <a:bodyPr/>
                    <a:lstStyle/>
                    <a:p>
                      <a:pPr>
                        <a:lnSpc>
                          <a:spcPct val="115000"/>
                        </a:lnSpc>
                        <a:spcAft>
                          <a:spcPts val="0"/>
                        </a:spcAft>
                      </a:pPr>
                      <a:r>
                        <a:rPr lang="en-IE" sz="1100">
                          <a:effectLst/>
                        </a:rPr>
                        <a:t>#Tenancies</a:t>
                      </a:r>
                      <a:endParaRPr lang="en-IE" sz="1100">
                        <a:effectLst/>
                        <a:latin typeface="Calibri"/>
                        <a:ea typeface="Calibri"/>
                        <a:cs typeface="Times New Roman"/>
                      </a:endParaRPr>
                    </a:p>
                  </a:txBody>
                  <a:tcPr marL="68580" marR="68580" marT="0" marB="0"/>
                </a:tc>
                <a:tc>
                  <a:txBody>
                    <a:bodyPr/>
                    <a:lstStyle/>
                    <a:p>
                      <a:pPr>
                        <a:lnSpc>
                          <a:spcPct val="115000"/>
                        </a:lnSpc>
                        <a:spcAft>
                          <a:spcPts val="0"/>
                        </a:spcAft>
                      </a:pPr>
                      <a:r>
                        <a:rPr lang="en-IE" sz="1100">
                          <a:effectLst/>
                        </a:rPr>
                        <a:t>325,372</a:t>
                      </a:r>
                      <a:endParaRPr lang="en-IE" sz="1100">
                        <a:effectLst/>
                        <a:latin typeface="Calibri"/>
                        <a:ea typeface="Calibri"/>
                        <a:cs typeface="Times New Roman"/>
                      </a:endParaRPr>
                    </a:p>
                  </a:txBody>
                  <a:tcPr marL="68580" marR="68580" marT="0" marB="0"/>
                </a:tc>
                <a:tc>
                  <a:txBody>
                    <a:bodyPr/>
                    <a:lstStyle/>
                    <a:p>
                      <a:pPr>
                        <a:lnSpc>
                          <a:spcPct val="115000"/>
                        </a:lnSpc>
                        <a:spcAft>
                          <a:spcPts val="0"/>
                        </a:spcAft>
                      </a:pPr>
                      <a:r>
                        <a:rPr lang="en-IE" sz="1100" dirty="0">
                          <a:effectLst/>
                        </a:rPr>
                        <a:t>339,447</a:t>
                      </a:r>
                      <a:endParaRPr lang="en-IE"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IE" sz="1100">
                          <a:effectLst/>
                        </a:rPr>
                        <a:t>339,905</a:t>
                      </a:r>
                      <a:endParaRPr lang="en-IE" sz="110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936104">
                <a:tc>
                  <a:txBody>
                    <a:bodyPr/>
                    <a:lstStyle/>
                    <a:p>
                      <a:pPr>
                        <a:lnSpc>
                          <a:spcPct val="115000"/>
                        </a:lnSpc>
                        <a:spcAft>
                          <a:spcPts val="0"/>
                        </a:spcAft>
                      </a:pPr>
                      <a:r>
                        <a:rPr lang="en-IE" sz="1100">
                          <a:effectLst/>
                        </a:rPr>
                        <a:t>#Tenants</a:t>
                      </a:r>
                      <a:endParaRPr lang="en-IE" sz="1100">
                        <a:effectLst/>
                        <a:latin typeface="Calibri"/>
                        <a:ea typeface="Calibri"/>
                        <a:cs typeface="Times New Roman"/>
                      </a:endParaRPr>
                    </a:p>
                  </a:txBody>
                  <a:tcPr marL="68580" marR="68580" marT="0" marB="0"/>
                </a:tc>
                <a:tc>
                  <a:txBody>
                    <a:bodyPr/>
                    <a:lstStyle/>
                    <a:p>
                      <a:pPr>
                        <a:lnSpc>
                          <a:spcPct val="115000"/>
                        </a:lnSpc>
                        <a:spcAft>
                          <a:spcPts val="0"/>
                        </a:spcAft>
                      </a:pPr>
                      <a:r>
                        <a:rPr lang="en-IE" sz="1100">
                          <a:effectLst/>
                        </a:rPr>
                        <a:t>705465</a:t>
                      </a:r>
                      <a:endParaRPr lang="en-IE" sz="1100">
                        <a:effectLst/>
                        <a:latin typeface="Calibri"/>
                        <a:ea typeface="Calibri"/>
                        <a:cs typeface="Times New Roman"/>
                      </a:endParaRPr>
                    </a:p>
                  </a:txBody>
                  <a:tcPr marL="68580" marR="68580" marT="0" marB="0"/>
                </a:tc>
                <a:tc>
                  <a:txBody>
                    <a:bodyPr/>
                    <a:lstStyle/>
                    <a:p>
                      <a:pPr>
                        <a:lnSpc>
                          <a:spcPct val="115000"/>
                        </a:lnSpc>
                        <a:spcAft>
                          <a:spcPts val="0"/>
                        </a:spcAft>
                      </a:pPr>
                      <a:r>
                        <a:rPr lang="en-IE" sz="1100" dirty="0">
                          <a:effectLst/>
                        </a:rPr>
                        <a:t> 714,364</a:t>
                      </a:r>
                      <a:endParaRPr lang="en-IE"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IE" sz="1100">
                          <a:effectLst/>
                        </a:rPr>
                        <a:t>711,014</a:t>
                      </a:r>
                      <a:endParaRPr lang="en-IE" sz="11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936104">
                <a:tc>
                  <a:txBody>
                    <a:bodyPr/>
                    <a:lstStyle/>
                    <a:p>
                      <a:pPr>
                        <a:lnSpc>
                          <a:spcPct val="115000"/>
                        </a:lnSpc>
                        <a:spcAft>
                          <a:spcPts val="0"/>
                        </a:spcAft>
                      </a:pPr>
                      <a:r>
                        <a:rPr lang="en-IE" sz="1100">
                          <a:effectLst/>
                        </a:rPr>
                        <a:t>#Landlords</a:t>
                      </a:r>
                      <a:endParaRPr lang="en-IE" sz="1100">
                        <a:effectLst/>
                        <a:latin typeface="Calibri"/>
                        <a:ea typeface="Calibri"/>
                        <a:cs typeface="Times New Roman"/>
                      </a:endParaRPr>
                    </a:p>
                  </a:txBody>
                  <a:tcPr marL="68580" marR="68580" marT="0" marB="0"/>
                </a:tc>
                <a:tc>
                  <a:txBody>
                    <a:bodyPr/>
                    <a:lstStyle/>
                    <a:p>
                      <a:pPr>
                        <a:lnSpc>
                          <a:spcPct val="115000"/>
                        </a:lnSpc>
                        <a:spcAft>
                          <a:spcPts val="0"/>
                        </a:spcAft>
                      </a:pPr>
                      <a:r>
                        <a:rPr lang="en-IE" sz="1100" dirty="0">
                          <a:effectLst/>
                        </a:rPr>
                        <a:t>175,250</a:t>
                      </a:r>
                      <a:endParaRPr lang="en-IE"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IE" sz="1100">
                          <a:effectLst/>
                        </a:rPr>
                        <a:t>174,001</a:t>
                      </a:r>
                      <a:endParaRPr lang="en-IE" sz="1100">
                        <a:effectLst/>
                        <a:latin typeface="Calibri"/>
                        <a:ea typeface="Calibri"/>
                        <a:cs typeface="Times New Roman"/>
                      </a:endParaRPr>
                    </a:p>
                  </a:txBody>
                  <a:tcPr marL="68580" marR="68580" marT="0" marB="0"/>
                </a:tc>
                <a:tc>
                  <a:txBody>
                    <a:bodyPr/>
                    <a:lstStyle/>
                    <a:p>
                      <a:pPr>
                        <a:lnSpc>
                          <a:spcPct val="115000"/>
                        </a:lnSpc>
                        <a:spcAft>
                          <a:spcPts val="0"/>
                        </a:spcAft>
                      </a:pPr>
                      <a:r>
                        <a:rPr lang="en-IE" sz="1100" dirty="0">
                          <a:effectLst/>
                        </a:rPr>
                        <a:t>173,725</a:t>
                      </a:r>
                      <a:endParaRPr lang="en-IE"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51103257"/>
              </p:ext>
            </p:extLst>
          </p:nvPr>
        </p:nvGraphicFramePr>
        <p:xfrm>
          <a:off x="4067945" y="1772816"/>
          <a:ext cx="4752528" cy="1573785"/>
        </p:xfrm>
        <a:graphic>
          <a:graphicData uri="http://schemas.openxmlformats.org/drawingml/2006/table">
            <a:tbl>
              <a:tblPr firstRow="1" firstCol="1" bandRow="1">
                <a:tableStyleId>{16D9F66E-5EB9-4882-86FB-DCBF35E3C3E4}</a:tableStyleId>
              </a:tblPr>
              <a:tblGrid>
                <a:gridCol w="1765225">
                  <a:extLst>
                    <a:ext uri="{9D8B030D-6E8A-4147-A177-3AD203B41FA5}">
                      <a16:colId xmlns:a16="http://schemas.microsoft.com/office/drawing/2014/main" xmlns="" val="20000"/>
                    </a:ext>
                  </a:extLst>
                </a:gridCol>
                <a:gridCol w="1352433">
                  <a:extLst>
                    <a:ext uri="{9D8B030D-6E8A-4147-A177-3AD203B41FA5}">
                      <a16:colId xmlns:a16="http://schemas.microsoft.com/office/drawing/2014/main" xmlns="" val="20001"/>
                    </a:ext>
                  </a:extLst>
                </a:gridCol>
                <a:gridCol w="1634870">
                  <a:extLst>
                    <a:ext uri="{9D8B030D-6E8A-4147-A177-3AD203B41FA5}">
                      <a16:colId xmlns:a16="http://schemas.microsoft.com/office/drawing/2014/main" xmlns="" val="20002"/>
                    </a:ext>
                  </a:extLst>
                </a:gridCol>
              </a:tblGrid>
              <a:tr h="284665">
                <a:tc>
                  <a:txBody>
                    <a:bodyPr/>
                    <a:lstStyle/>
                    <a:p>
                      <a:pPr algn="just">
                        <a:lnSpc>
                          <a:spcPct val="115000"/>
                        </a:lnSpc>
                        <a:spcAft>
                          <a:spcPts val="0"/>
                        </a:spcAft>
                      </a:pPr>
                      <a:r>
                        <a:rPr lang="en-IE" sz="1100" dirty="0">
                          <a:effectLst/>
                        </a:rPr>
                        <a:t> </a:t>
                      </a:r>
                      <a:endParaRPr lang="en-IE" sz="1100" dirty="0">
                        <a:solidFill>
                          <a:schemeClr val="bg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n-IE" sz="1100">
                          <a:effectLst/>
                        </a:rPr>
                        <a:t>2016 (CSO)</a:t>
                      </a:r>
                      <a:endParaRPr lang="en-IE" sz="1100">
                        <a:solidFill>
                          <a:schemeClr val="bg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n-IE" sz="1100">
                          <a:effectLst/>
                        </a:rPr>
                        <a:t>2017 (RTB)</a:t>
                      </a:r>
                      <a:endParaRPr lang="en-IE" sz="1100">
                        <a:solidFill>
                          <a:schemeClr val="bg1"/>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420146">
                <a:tc>
                  <a:txBody>
                    <a:bodyPr/>
                    <a:lstStyle/>
                    <a:p>
                      <a:pPr algn="just">
                        <a:lnSpc>
                          <a:spcPct val="115000"/>
                        </a:lnSpc>
                        <a:spcAft>
                          <a:spcPts val="0"/>
                        </a:spcAft>
                      </a:pPr>
                      <a:r>
                        <a:rPr lang="en-IE" sz="1100" dirty="0">
                          <a:effectLst/>
                        </a:rPr>
                        <a:t>Renting</a:t>
                      </a:r>
                      <a:endParaRPr lang="en-IE" sz="1100" dirty="0">
                        <a:solidFill>
                          <a:schemeClr val="bg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n-IE" sz="1100" dirty="0">
                          <a:effectLst/>
                        </a:rPr>
                        <a:t>20%</a:t>
                      </a:r>
                      <a:endParaRPr lang="en-IE" sz="1100" dirty="0">
                        <a:solidFill>
                          <a:schemeClr val="bg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n-IE" sz="1100">
                          <a:effectLst/>
                        </a:rPr>
                        <a:t>30%*</a:t>
                      </a:r>
                      <a:endParaRPr lang="en-IE" sz="1100">
                        <a:solidFill>
                          <a:schemeClr val="bg1"/>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868974">
                <a:tc>
                  <a:txBody>
                    <a:bodyPr/>
                    <a:lstStyle/>
                    <a:p>
                      <a:pPr algn="just">
                        <a:lnSpc>
                          <a:spcPct val="115000"/>
                        </a:lnSpc>
                        <a:spcAft>
                          <a:spcPts val="0"/>
                        </a:spcAft>
                      </a:pPr>
                      <a:r>
                        <a:rPr lang="en-IE" sz="1100">
                          <a:effectLst/>
                        </a:rPr>
                        <a:t>Owner Occupier</a:t>
                      </a:r>
                      <a:endParaRPr lang="en-IE" sz="1100">
                        <a:solidFill>
                          <a:schemeClr val="bg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n-IE" sz="1100">
                          <a:effectLst/>
                        </a:rPr>
                        <a:t>71%</a:t>
                      </a:r>
                      <a:endParaRPr lang="en-IE" sz="1100">
                        <a:solidFill>
                          <a:schemeClr val="bg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n-IE" sz="1100" dirty="0">
                          <a:effectLst/>
                        </a:rPr>
                        <a:t>67.6%</a:t>
                      </a:r>
                      <a:endParaRPr lang="en-IE" sz="1100" dirty="0">
                        <a:solidFill>
                          <a:schemeClr val="bg1"/>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sp>
        <p:nvSpPr>
          <p:cNvPr id="6" name="TextBox 5"/>
          <p:cNvSpPr txBox="1"/>
          <p:nvPr/>
        </p:nvSpPr>
        <p:spPr>
          <a:xfrm>
            <a:off x="1763688" y="260648"/>
            <a:ext cx="6048672" cy="584775"/>
          </a:xfrm>
          <a:prstGeom prst="rect">
            <a:avLst/>
          </a:prstGeom>
          <a:noFill/>
        </p:spPr>
        <p:txBody>
          <a:bodyPr wrap="square" rtlCol="0">
            <a:spAutoFit/>
          </a:bodyPr>
          <a:lstStyle/>
          <a:p>
            <a:pPr algn="ctr"/>
            <a:r>
              <a:rPr lang="en-IE" sz="3200" dirty="0">
                <a:solidFill>
                  <a:schemeClr val="bg1"/>
                </a:solidFill>
              </a:rPr>
              <a:t>THE PRIVATE RENTED SECTOR </a:t>
            </a:r>
          </a:p>
        </p:txBody>
      </p:sp>
      <p:sp>
        <p:nvSpPr>
          <p:cNvPr id="7" name="TextBox 6"/>
          <p:cNvSpPr txBox="1"/>
          <p:nvPr/>
        </p:nvSpPr>
        <p:spPr>
          <a:xfrm>
            <a:off x="395536" y="5949280"/>
            <a:ext cx="8208912" cy="800219"/>
          </a:xfrm>
          <a:prstGeom prst="rect">
            <a:avLst/>
          </a:prstGeom>
          <a:noFill/>
        </p:spPr>
        <p:txBody>
          <a:bodyPr wrap="square" rtlCol="0">
            <a:spAutoFit/>
          </a:bodyPr>
          <a:lstStyle/>
          <a:p>
            <a:r>
              <a:rPr lang="en-IE" sz="1400" dirty="0">
                <a:solidFill>
                  <a:schemeClr val="bg1"/>
                </a:solidFill>
              </a:rPr>
              <a:t>*The RTB figure is a rough estimate. The AHB tenancies are considered in this figure, whereas the CSO figures calculate AHBs as part of LAs and so are not part of the rental figure. </a:t>
            </a:r>
          </a:p>
          <a:p>
            <a:endParaRPr lang="en-IE" dirty="0"/>
          </a:p>
        </p:txBody>
      </p:sp>
    </p:spTree>
    <p:extLst>
      <p:ext uri="{BB962C8B-B14F-4D97-AF65-F5344CB8AC3E}">
        <p14:creationId xmlns:p14="http://schemas.microsoft.com/office/powerpoint/2010/main" val="1741575168"/>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40768"/>
            <a:ext cx="8229600" cy="1143000"/>
          </a:xfrm>
        </p:spPr>
        <p:txBody>
          <a:bodyPr/>
          <a:lstStyle/>
          <a:p>
            <a:r>
              <a:rPr lang="en-IE" dirty="0"/>
              <a:t>Thank you</a:t>
            </a:r>
          </a:p>
        </p:txBody>
      </p:sp>
    </p:spTree>
    <p:extLst>
      <p:ext uri="{BB962C8B-B14F-4D97-AF65-F5344CB8AC3E}">
        <p14:creationId xmlns:p14="http://schemas.microsoft.com/office/powerpoint/2010/main" val="167789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4032448" cy="4608512"/>
          </a:xfrm>
          <a:prstGeom prst="rect">
            <a:avLst/>
          </a:prstGeom>
          <a:noFill/>
        </p:spPr>
      </p:pic>
      <p:sp>
        <p:nvSpPr>
          <p:cNvPr id="5" name="Rectangle 4"/>
          <p:cNvSpPr/>
          <p:nvPr/>
        </p:nvSpPr>
        <p:spPr>
          <a:xfrm>
            <a:off x="4900950" y="1486525"/>
            <a:ext cx="4032448" cy="646331"/>
          </a:xfrm>
          <a:prstGeom prst="rect">
            <a:avLst/>
          </a:prstGeom>
        </p:spPr>
        <p:txBody>
          <a:bodyPr wrap="square">
            <a:spAutoFit/>
          </a:bodyPr>
          <a:lstStyle/>
          <a:p>
            <a:r>
              <a:rPr lang="en-IE" dirty="0">
                <a:solidFill>
                  <a:schemeClr val="bg1"/>
                </a:solidFill>
              </a:rPr>
              <a:t>The </a:t>
            </a:r>
            <a:r>
              <a:rPr lang="en-IE" b="1" dirty="0">
                <a:solidFill>
                  <a:schemeClr val="bg1"/>
                </a:solidFill>
              </a:rPr>
              <a:t>majority </a:t>
            </a:r>
            <a:r>
              <a:rPr lang="en-IE" dirty="0">
                <a:solidFill>
                  <a:schemeClr val="bg1"/>
                </a:solidFill>
              </a:rPr>
              <a:t>of landlords rent only 1 property – </a:t>
            </a:r>
            <a:r>
              <a:rPr lang="en-IE" b="1" u="sng" dirty="0">
                <a:solidFill>
                  <a:schemeClr val="bg1"/>
                </a:solidFill>
              </a:rPr>
              <a:t>70%</a:t>
            </a:r>
            <a:endParaRPr lang="en-IE" dirty="0">
              <a:solidFill>
                <a:schemeClr val="bg1"/>
              </a:solidFill>
            </a:endParaRPr>
          </a:p>
        </p:txBody>
      </p:sp>
      <p:sp>
        <p:nvSpPr>
          <p:cNvPr id="6" name="TextBox 5"/>
          <p:cNvSpPr txBox="1"/>
          <p:nvPr/>
        </p:nvSpPr>
        <p:spPr>
          <a:xfrm>
            <a:off x="1763688" y="260648"/>
            <a:ext cx="6048672" cy="584775"/>
          </a:xfrm>
          <a:prstGeom prst="rect">
            <a:avLst/>
          </a:prstGeom>
          <a:noFill/>
        </p:spPr>
        <p:txBody>
          <a:bodyPr wrap="square" rtlCol="0">
            <a:spAutoFit/>
          </a:bodyPr>
          <a:lstStyle/>
          <a:p>
            <a:pPr algn="ctr"/>
            <a:r>
              <a:rPr lang="en-IE" sz="3200" dirty="0">
                <a:solidFill>
                  <a:schemeClr val="bg1"/>
                </a:solidFill>
              </a:rPr>
              <a:t>THE PRIVATE RENTED SECTOR </a:t>
            </a:r>
          </a:p>
        </p:txBody>
      </p:sp>
    </p:spTree>
    <p:extLst>
      <p:ext uri="{BB962C8B-B14F-4D97-AF65-F5344CB8AC3E}">
        <p14:creationId xmlns:p14="http://schemas.microsoft.com/office/powerpoint/2010/main" val="2180480883"/>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28625"/>
            <a:ext cx="4872459" cy="1128167"/>
          </a:xfrm>
        </p:spPr>
        <p:txBody>
          <a:bodyPr/>
          <a:lstStyle/>
          <a:p>
            <a:r>
              <a:rPr lang="en-IE" dirty="0"/>
              <a:t>Social Housing in the Private Rented Sector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0072" y="332656"/>
            <a:ext cx="3882187" cy="5976664"/>
          </a:xfrm>
        </p:spPr>
      </p:pic>
      <p:sp>
        <p:nvSpPr>
          <p:cNvPr id="3" name="Rectangle 2"/>
          <p:cNvSpPr/>
          <p:nvPr/>
        </p:nvSpPr>
        <p:spPr>
          <a:xfrm>
            <a:off x="611560" y="3140968"/>
            <a:ext cx="3384375" cy="646331"/>
          </a:xfrm>
          <a:prstGeom prst="rect">
            <a:avLst/>
          </a:prstGeom>
        </p:spPr>
        <p:txBody>
          <a:bodyPr wrap="square">
            <a:spAutoFit/>
          </a:bodyPr>
          <a:lstStyle/>
          <a:p>
            <a:r>
              <a:rPr lang="en-IE" dirty="0">
                <a:solidFill>
                  <a:schemeClr val="bg1"/>
                </a:solidFill>
              </a:rPr>
              <a:t>Number of HAP tenancies in the PRS 	Q218 - 12,358</a:t>
            </a:r>
            <a:r>
              <a:rPr lang="en-IE" dirty="0"/>
              <a:t>*</a:t>
            </a:r>
          </a:p>
        </p:txBody>
      </p:sp>
    </p:spTree>
    <p:extLst>
      <p:ext uri="{BB962C8B-B14F-4D97-AF65-F5344CB8AC3E}">
        <p14:creationId xmlns:p14="http://schemas.microsoft.com/office/powerpoint/2010/main" val="67420099"/>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0832893"/>
              </p:ext>
            </p:extLst>
          </p:nvPr>
        </p:nvGraphicFramePr>
        <p:xfrm>
          <a:off x="683568" y="1412776"/>
          <a:ext cx="7920879" cy="4072575"/>
        </p:xfrm>
        <a:graphic>
          <a:graphicData uri="http://schemas.openxmlformats.org/drawingml/2006/table">
            <a:tbl>
              <a:tblPr firstRow="1" firstCol="1" bandRow="1">
                <a:tableStyleId>{8A107856-5554-42FB-B03E-39F5DBC370BA}</a:tableStyleId>
              </a:tblPr>
              <a:tblGrid>
                <a:gridCol w="5531979">
                  <a:extLst>
                    <a:ext uri="{9D8B030D-6E8A-4147-A177-3AD203B41FA5}">
                      <a16:colId xmlns:a16="http://schemas.microsoft.com/office/drawing/2014/main" xmlns="" val="20000"/>
                    </a:ext>
                  </a:extLst>
                </a:gridCol>
                <a:gridCol w="1194450">
                  <a:extLst>
                    <a:ext uri="{9D8B030D-6E8A-4147-A177-3AD203B41FA5}">
                      <a16:colId xmlns:a16="http://schemas.microsoft.com/office/drawing/2014/main" xmlns="" val="20001"/>
                    </a:ext>
                  </a:extLst>
                </a:gridCol>
                <a:gridCol w="1194450">
                  <a:extLst>
                    <a:ext uri="{9D8B030D-6E8A-4147-A177-3AD203B41FA5}">
                      <a16:colId xmlns:a16="http://schemas.microsoft.com/office/drawing/2014/main" xmlns="" val="20002"/>
                    </a:ext>
                  </a:extLst>
                </a:gridCol>
              </a:tblGrid>
              <a:tr h="936104">
                <a:tc>
                  <a:txBody>
                    <a:bodyPr/>
                    <a:lstStyle/>
                    <a:p>
                      <a:pPr algn="ctr">
                        <a:lnSpc>
                          <a:spcPct val="115000"/>
                        </a:lnSpc>
                        <a:spcAft>
                          <a:spcPts val="0"/>
                        </a:spcAft>
                      </a:pPr>
                      <a:r>
                        <a:rPr lang="en-IE" sz="2000" dirty="0">
                          <a:solidFill>
                            <a:schemeClr val="bg1"/>
                          </a:solidFill>
                          <a:effectLst/>
                        </a:rPr>
                        <a:t>Average Rents (RTB Q2 2018 Rent Index)</a:t>
                      </a:r>
                      <a:endParaRPr lang="en-IE" sz="2000" dirty="0">
                        <a:solidFill>
                          <a:schemeClr val="bg1"/>
                        </a:solidFill>
                        <a:effectLst/>
                        <a:latin typeface="Calibri"/>
                        <a:ea typeface="Calibri"/>
                        <a:cs typeface="Times New Roman"/>
                      </a:endParaRPr>
                    </a:p>
                  </a:txBody>
                  <a:tcPr marL="68580" marR="68580" marT="0" marB="0"/>
                </a:tc>
                <a:tc>
                  <a:txBody>
                    <a:bodyPr/>
                    <a:lstStyle/>
                    <a:p>
                      <a:r>
                        <a:rPr lang="en-IE" sz="1100" dirty="0">
                          <a:solidFill>
                            <a:schemeClr val="bg1"/>
                          </a:solidFill>
                          <a:effectLst/>
                        </a:rPr>
                        <a:t>Euro </a:t>
                      </a:r>
                      <a:endParaRPr lang="en-IE" sz="1100" dirty="0">
                        <a:solidFill>
                          <a:schemeClr val="bg1"/>
                        </a:solidFill>
                        <a:effectLst/>
                        <a:latin typeface="Calibri"/>
                        <a:cs typeface="Times New Roman"/>
                      </a:endParaRPr>
                    </a:p>
                  </a:txBody>
                  <a:tcPr marL="68580" marR="68580" marT="0" marB="0"/>
                </a:tc>
                <a:tc>
                  <a:txBody>
                    <a:bodyPr/>
                    <a:lstStyle/>
                    <a:p>
                      <a:r>
                        <a:rPr lang="en-IE" sz="1100" dirty="0">
                          <a:solidFill>
                            <a:schemeClr val="bg1"/>
                          </a:solidFill>
                          <a:effectLst/>
                        </a:rPr>
                        <a:t>GBP</a:t>
                      </a:r>
                      <a:endParaRPr lang="en-IE" sz="1100" dirty="0">
                        <a:solidFill>
                          <a:schemeClr val="bg1"/>
                        </a:solidFill>
                        <a:effectLst/>
                        <a:latin typeface="Calibri"/>
                        <a:cs typeface="Times New Roman"/>
                      </a:endParaRPr>
                    </a:p>
                  </a:txBody>
                  <a:tcPr marL="68580" marR="68580" marT="0" marB="0"/>
                </a:tc>
                <a:extLst>
                  <a:ext uri="{0D108BD9-81ED-4DB2-BD59-A6C34878D82A}">
                    <a16:rowId xmlns:a16="http://schemas.microsoft.com/office/drawing/2014/main" xmlns="" val="10000"/>
                  </a:ext>
                </a:extLst>
              </a:tr>
              <a:tr h="785577">
                <a:tc>
                  <a:txBody>
                    <a:bodyPr/>
                    <a:lstStyle/>
                    <a:p>
                      <a:pPr algn="l">
                        <a:lnSpc>
                          <a:spcPct val="115000"/>
                        </a:lnSpc>
                        <a:spcAft>
                          <a:spcPts val="0"/>
                        </a:spcAft>
                      </a:pPr>
                      <a:r>
                        <a:rPr lang="en-IE" sz="1600" dirty="0">
                          <a:solidFill>
                            <a:schemeClr val="bg1"/>
                          </a:solidFill>
                          <a:effectLst/>
                        </a:rPr>
                        <a:t>National</a:t>
                      </a:r>
                      <a:endParaRPr lang="en-IE" sz="1600" b="1" dirty="0">
                        <a:solidFill>
                          <a:schemeClr val="bg1"/>
                        </a:solidFill>
                        <a:effectLst/>
                        <a:latin typeface="+mn-lt"/>
                        <a:ea typeface="Calibri"/>
                        <a:cs typeface="Times New Roman"/>
                      </a:endParaRPr>
                    </a:p>
                  </a:txBody>
                  <a:tcPr marL="68580" marR="68580" marT="0" marB="0"/>
                </a:tc>
                <a:tc>
                  <a:txBody>
                    <a:bodyPr/>
                    <a:lstStyle/>
                    <a:p>
                      <a:pPr>
                        <a:lnSpc>
                          <a:spcPct val="115000"/>
                        </a:lnSpc>
                        <a:spcAft>
                          <a:spcPts val="0"/>
                        </a:spcAft>
                      </a:pPr>
                      <a:r>
                        <a:rPr lang="en-IE" sz="1600" dirty="0">
                          <a:solidFill>
                            <a:schemeClr val="bg1"/>
                          </a:solidFill>
                          <a:effectLst/>
                        </a:rPr>
                        <a:t>€1,094</a:t>
                      </a:r>
                      <a:endParaRPr lang="en-IE" sz="1600" b="1" dirty="0">
                        <a:solidFill>
                          <a:schemeClr val="bg1"/>
                        </a:solidFill>
                        <a:effectLst/>
                        <a:latin typeface="+mn-lt"/>
                        <a:ea typeface="Calibri"/>
                        <a:cs typeface="Times New Roman"/>
                      </a:endParaRPr>
                    </a:p>
                  </a:txBody>
                  <a:tcPr marL="68580" marR="68580" marT="0" marB="0"/>
                </a:tc>
                <a:tc>
                  <a:txBody>
                    <a:bodyPr/>
                    <a:lstStyle/>
                    <a:p>
                      <a:pPr>
                        <a:lnSpc>
                          <a:spcPct val="115000"/>
                        </a:lnSpc>
                        <a:spcAft>
                          <a:spcPts val="0"/>
                        </a:spcAft>
                      </a:pPr>
                      <a:r>
                        <a:rPr lang="en-IE" sz="1600" dirty="0">
                          <a:solidFill>
                            <a:schemeClr val="bg1"/>
                          </a:solidFill>
                          <a:effectLst/>
                        </a:rPr>
                        <a:t>£971</a:t>
                      </a:r>
                      <a:endParaRPr lang="en-IE" sz="1600" b="1" dirty="0">
                        <a:solidFill>
                          <a:schemeClr val="bg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1"/>
                  </a:ext>
                </a:extLst>
              </a:tr>
              <a:tr h="585994">
                <a:tc>
                  <a:txBody>
                    <a:bodyPr/>
                    <a:lstStyle/>
                    <a:p>
                      <a:pPr algn="l">
                        <a:lnSpc>
                          <a:spcPct val="115000"/>
                        </a:lnSpc>
                        <a:spcAft>
                          <a:spcPts val="0"/>
                        </a:spcAft>
                      </a:pPr>
                      <a:r>
                        <a:rPr lang="en-IE" sz="1600" dirty="0">
                          <a:solidFill>
                            <a:schemeClr val="bg1"/>
                          </a:solidFill>
                          <a:effectLst/>
                        </a:rPr>
                        <a:t>Dublin City </a:t>
                      </a:r>
                      <a:endParaRPr lang="en-IE" sz="1600" b="1" dirty="0">
                        <a:solidFill>
                          <a:schemeClr val="bg1"/>
                        </a:solidFill>
                        <a:effectLst/>
                        <a:latin typeface="+mn-lt"/>
                        <a:ea typeface="Calibri"/>
                        <a:cs typeface="Times New Roman"/>
                      </a:endParaRPr>
                    </a:p>
                  </a:txBody>
                  <a:tcPr marL="68580" marR="68580" marT="0" marB="0"/>
                </a:tc>
                <a:tc>
                  <a:txBody>
                    <a:bodyPr/>
                    <a:lstStyle/>
                    <a:p>
                      <a:pPr>
                        <a:lnSpc>
                          <a:spcPct val="115000"/>
                        </a:lnSpc>
                        <a:spcAft>
                          <a:spcPts val="0"/>
                        </a:spcAft>
                      </a:pPr>
                      <a:r>
                        <a:rPr lang="en-IE" sz="1600" dirty="0">
                          <a:solidFill>
                            <a:schemeClr val="bg1"/>
                          </a:solidFill>
                          <a:effectLst/>
                        </a:rPr>
                        <a:t>€1,549</a:t>
                      </a:r>
                      <a:endParaRPr lang="en-IE" sz="1600" b="1" dirty="0">
                        <a:solidFill>
                          <a:schemeClr val="bg1"/>
                        </a:solidFill>
                        <a:effectLst/>
                        <a:latin typeface="+mn-lt"/>
                        <a:ea typeface="Calibri"/>
                        <a:cs typeface="Times New Roman"/>
                      </a:endParaRPr>
                    </a:p>
                  </a:txBody>
                  <a:tcPr marL="68580" marR="68580" marT="0" marB="0"/>
                </a:tc>
                <a:tc>
                  <a:txBody>
                    <a:bodyPr/>
                    <a:lstStyle/>
                    <a:p>
                      <a:pPr>
                        <a:lnSpc>
                          <a:spcPct val="115000"/>
                        </a:lnSpc>
                        <a:spcAft>
                          <a:spcPts val="0"/>
                        </a:spcAft>
                      </a:pPr>
                      <a:r>
                        <a:rPr lang="en-IE" sz="1600" dirty="0">
                          <a:solidFill>
                            <a:schemeClr val="bg1"/>
                          </a:solidFill>
                          <a:effectLst/>
                        </a:rPr>
                        <a:t>£1375</a:t>
                      </a:r>
                      <a:endParaRPr lang="en-IE" sz="1600" b="1" dirty="0">
                        <a:solidFill>
                          <a:schemeClr val="bg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2"/>
                  </a:ext>
                </a:extLst>
              </a:tr>
              <a:tr h="592912">
                <a:tc>
                  <a:txBody>
                    <a:bodyPr/>
                    <a:lstStyle/>
                    <a:p>
                      <a:pPr algn="l">
                        <a:lnSpc>
                          <a:spcPct val="115000"/>
                        </a:lnSpc>
                        <a:spcAft>
                          <a:spcPts val="0"/>
                        </a:spcAft>
                      </a:pPr>
                      <a:r>
                        <a:rPr lang="en-IE" sz="1600" dirty="0">
                          <a:solidFill>
                            <a:schemeClr val="bg1"/>
                          </a:solidFill>
                          <a:effectLst/>
                        </a:rPr>
                        <a:t>Limerick City</a:t>
                      </a:r>
                      <a:endParaRPr lang="en-IE" sz="1600" b="1" dirty="0">
                        <a:solidFill>
                          <a:schemeClr val="bg1"/>
                        </a:solidFill>
                        <a:effectLst/>
                        <a:latin typeface="+mn-lt"/>
                        <a:ea typeface="Calibri"/>
                        <a:cs typeface="Times New Roman"/>
                      </a:endParaRPr>
                    </a:p>
                  </a:txBody>
                  <a:tcPr marL="68580" marR="68580" marT="0" marB="0"/>
                </a:tc>
                <a:tc>
                  <a:txBody>
                    <a:bodyPr/>
                    <a:lstStyle/>
                    <a:p>
                      <a:pPr>
                        <a:lnSpc>
                          <a:spcPct val="115000"/>
                        </a:lnSpc>
                        <a:spcAft>
                          <a:spcPts val="0"/>
                        </a:spcAft>
                      </a:pPr>
                      <a:r>
                        <a:rPr lang="en-IE" sz="1600" dirty="0">
                          <a:solidFill>
                            <a:schemeClr val="bg1"/>
                          </a:solidFill>
                          <a:effectLst/>
                        </a:rPr>
                        <a:t>€880 *</a:t>
                      </a:r>
                      <a:endParaRPr lang="en-IE" sz="1600" b="1" dirty="0">
                        <a:solidFill>
                          <a:schemeClr val="bg1"/>
                        </a:solidFill>
                        <a:effectLst/>
                        <a:latin typeface="+mn-lt"/>
                        <a:ea typeface="Calibri"/>
                        <a:cs typeface="Times New Roman"/>
                      </a:endParaRPr>
                    </a:p>
                  </a:txBody>
                  <a:tcPr marL="68580" marR="68580" marT="0" marB="0"/>
                </a:tc>
                <a:tc>
                  <a:txBody>
                    <a:bodyPr/>
                    <a:lstStyle/>
                    <a:p>
                      <a:pPr>
                        <a:lnSpc>
                          <a:spcPct val="115000"/>
                        </a:lnSpc>
                        <a:spcAft>
                          <a:spcPts val="0"/>
                        </a:spcAft>
                      </a:pPr>
                      <a:r>
                        <a:rPr lang="en-IE" sz="1600" dirty="0">
                          <a:solidFill>
                            <a:schemeClr val="bg1"/>
                          </a:solidFill>
                          <a:effectLst/>
                        </a:rPr>
                        <a:t>£781</a:t>
                      </a:r>
                      <a:endParaRPr lang="en-IE" sz="1600" b="1" dirty="0">
                        <a:solidFill>
                          <a:schemeClr val="bg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3"/>
                  </a:ext>
                </a:extLst>
              </a:tr>
              <a:tr h="585994">
                <a:tc>
                  <a:txBody>
                    <a:bodyPr/>
                    <a:lstStyle/>
                    <a:p>
                      <a:pPr algn="l">
                        <a:lnSpc>
                          <a:spcPct val="115000"/>
                        </a:lnSpc>
                        <a:spcAft>
                          <a:spcPts val="0"/>
                        </a:spcAft>
                      </a:pPr>
                      <a:r>
                        <a:rPr lang="en-IE" sz="1600" dirty="0">
                          <a:solidFill>
                            <a:schemeClr val="bg1"/>
                          </a:solidFill>
                          <a:effectLst/>
                        </a:rPr>
                        <a:t>Cork City</a:t>
                      </a:r>
                      <a:endParaRPr lang="en-IE" sz="1600" b="1" dirty="0">
                        <a:solidFill>
                          <a:schemeClr val="bg1"/>
                        </a:solidFill>
                        <a:effectLst/>
                        <a:latin typeface="+mn-lt"/>
                        <a:ea typeface="Calibri"/>
                        <a:cs typeface="Times New Roman"/>
                      </a:endParaRPr>
                    </a:p>
                  </a:txBody>
                  <a:tcPr marL="68580" marR="68580" marT="0" marB="0"/>
                </a:tc>
                <a:tc>
                  <a:txBody>
                    <a:bodyPr/>
                    <a:lstStyle/>
                    <a:p>
                      <a:pPr>
                        <a:lnSpc>
                          <a:spcPct val="115000"/>
                        </a:lnSpc>
                        <a:spcAft>
                          <a:spcPts val="0"/>
                        </a:spcAft>
                      </a:pPr>
                      <a:r>
                        <a:rPr lang="en-IE" sz="1600" dirty="0">
                          <a:solidFill>
                            <a:schemeClr val="bg1"/>
                          </a:solidFill>
                          <a:effectLst/>
                        </a:rPr>
                        <a:t>€1,123</a:t>
                      </a:r>
                      <a:endParaRPr lang="en-IE" sz="1600" b="1" dirty="0">
                        <a:solidFill>
                          <a:schemeClr val="bg1"/>
                        </a:solidFill>
                        <a:effectLst/>
                        <a:latin typeface="+mn-lt"/>
                        <a:ea typeface="Calibri"/>
                        <a:cs typeface="Times New Roman"/>
                      </a:endParaRPr>
                    </a:p>
                  </a:txBody>
                  <a:tcPr marL="68580" marR="68580" marT="0" marB="0"/>
                </a:tc>
                <a:tc>
                  <a:txBody>
                    <a:bodyPr/>
                    <a:lstStyle/>
                    <a:p>
                      <a:pPr>
                        <a:lnSpc>
                          <a:spcPct val="115000"/>
                        </a:lnSpc>
                        <a:spcAft>
                          <a:spcPts val="0"/>
                        </a:spcAft>
                      </a:pPr>
                      <a:r>
                        <a:rPr lang="en-IE" sz="1600" dirty="0">
                          <a:solidFill>
                            <a:schemeClr val="bg1"/>
                          </a:solidFill>
                          <a:effectLst/>
                        </a:rPr>
                        <a:t>£996</a:t>
                      </a:r>
                      <a:endParaRPr lang="en-IE" sz="1600" b="1" dirty="0">
                        <a:solidFill>
                          <a:schemeClr val="bg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4"/>
                  </a:ext>
                </a:extLst>
              </a:tr>
              <a:tr h="585994">
                <a:tc>
                  <a:txBody>
                    <a:bodyPr/>
                    <a:lstStyle/>
                    <a:p>
                      <a:pPr algn="l">
                        <a:lnSpc>
                          <a:spcPct val="115000"/>
                        </a:lnSpc>
                        <a:spcAft>
                          <a:spcPts val="0"/>
                        </a:spcAft>
                      </a:pPr>
                      <a:r>
                        <a:rPr lang="en-IE" sz="1600" dirty="0">
                          <a:solidFill>
                            <a:schemeClr val="bg1"/>
                          </a:solidFill>
                          <a:effectLst/>
                        </a:rPr>
                        <a:t>Galway City </a:t>
                      </a:r>
                      <a:endParaRPr lang="en-IE" sz="1600" b="1" dirty="0">
                        <a:solidFill>
                          <a:schemeClr val="bg1"/>
                        </a:solidFill>
                        <a:effectLst/>
                        <a:latin typeface="+mn-lt"/>
                        <a:ea typeface="Calibri"/>
                        <a:cs typeface="Times New Roman"/>
                      </a:endParaRPr>
                    </a:p>
                  </a:txBody>
                  <a:tcPr marL="68580" marR="68580" marT="0" marB="0"/>
                </a:tc>
                <a:tc>
                  <a:txBody>
                    <a:bodyPr/>
                    <a:lstStyle/>
                    <a:p>
                      <a:pPr>
                        <a:lnSpc>
                          <a:spcPct val="115000"/>
                        </a:lnSpc>
                        <a:spcAft>
                          <a:spcPts val="0"/>
                        </a:spcAft>
                      </a:pPr>
                      <a:r>
                        <a:rPr lang="en-IE" sz="1600" dirty="0">
                          <a:solidFill>
                            <a:schemeClr val="bg1"/>
                          </a:solidFill>
                          <a:effectLst/>
                        </a:rPr>
                        <a:t>€1,065</a:t>
                      </a:r>
                      <a:endParaRPr lang="en-IE" sz="1600" b="1" dirty="0">
                        <a:solidFill>
                          <a:schemeClr val="bg1"/>
                        </a:solidFill>
                        <a:effectLst/>
                        <a:latin typeface="+mn-lt"/>
                        <a:ea typeface="Calibri"/>
                        <a:cs typeface="Times New Roman"/>
                      </a:endParaRPr>
                    </a:p>
                  </a:txBody>
                  <a:tcPr marL="68580" marR="68580" marT="0" marB="0"/>
                </a:tc>
                <a:tc>
                  <a:txBody>
                    <a:bodyPr/>
                    <a:lstStyle/>
                    <a:p>
                      <a:pPr>
                        <a:lnSpc>
                          <a:spcPct val="115000"/>
                        </a:lnSpc>
                        <a:spcAft>
                          <a:spcPts val="0"/>
                        </a:spcAft>
                      </a:pPr>
                      <a:r>
                        <a:rPr lang="en-IE" sz="1600" dirty="0">
                          <a:solidFill>
                            <a:schemeClr val="bg1"/>
                          </a:solidFill>
                          <a:effectLst/>
                        </a:rPr>
                        <a:t>£945</a:t>
                      </a:r>
                      <a:endParaRPr lang="en-IE" sz="1600" b="1" dirty="0">
                        <a:solidFill>
                          <a:schemeClr val="bg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5"/>
                  </a:ext>
                </a:extLst>
              </a:tr>
            </a:tbl>
          </a:graphicData>
        </a:graphic>
      </p:graphicFrame>
      <p:sp>
        <p:nvSpPr>
          <p:cNvPr id="5" name="TextBox 4"/>
          <p:cNvSpPr txBox="1"/>
          <p:nvPr/>
        </p:nvSpPr>
        <p:spPr>
          <a:xfrm>
            <a:off x="343498" y="5805264"/>
            <a:ext cx="8352928" cy="923330"/>
          </a:xfrm>
          <a:prstGeom prst="rect">
            <a:avLst/>
          </a:prstGeom>
          <a:noFill/>
        </p:spPr>
        <p:txBody>
          <a:bodyPr wrap="square" rtlCol="0">
            <a:spAutoFit/>
          </a:bodyPr>
          <a:lstStyle/>
          <a:p>
            <a:pPr algn="just"/>
            <a:r>
              <a:rPr lang="en-IE" sz="1200" dirty="0">
                <a:solidFill>
                  <a:schemeClr val="bg1"/>
                </a:solidFill>
              </a:rPr>
              <a:t>*Standardised rents at city or town level do not show reality of the unaffordability of rents. The standardised average rent for Limerick City is listed in the RTB index Q2 as €880, while the standardised average rent for Limerick City West is €1,010.84, considerably more than that for the city as a while. </a:t>
            </a:r>
          </a:p>
          <a:p>
            <a:endParaRPr lang="en-IE" dirty="0"/>
          </a:p>
        </p:txBody>
      </p:sp>
      <p:sp>
        <p:nvSpPr>
          <p:cNvPr id="6" name="TextBox 5"/>
          <p:cNvSpPr txBox="1"/>
          <p:nvPr/>
        </p:nvSpPr>
        <p:spPr>
          <a:xfrm>
            <a:off x="1763688" y="260648"/>
            <a:ext cx="6480720" cy="584775"/>
          </a:xfrm>
          <a:prstGeom prst="rect">
            <a:avLst/>
          </a:prstGeom>
          <a:noFill/>
        </p:spPr>
        <p:txBody>
          <a:bodyPr wrap="square" rtlCol="0">
            <a:spAutoFit/>
          </a:bodyPr>
          <a:lstStyle/>
          <a:p>
            <a:pPr algn="ctr"/>
            <a:r>
              <a:rPr lang="en-IE" sz="3200" dirty="0">
                <a:solidFill>
                  <a:schemeClr val="bg1"/>
                </a:solidFill>
              </a:rPr>
              <a:t>Rent Affordability </a:t>
            </a:r>
          </a:p>
        </p:txBody>
      </p:sp>
    </p:spTree>
    <p:extLst>
      <p:ext uri="{BB962C8B-B14F-4D97-AF65-F5344CB8AC3E}">
        <p14:creationId xmlns:p14="http://schemas.microsoft.com/office/powerpoint/2010/main" val="3371513950"/>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l="-10000" r="-30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B0A662B-0F49-4460-9614-4941DBC62FD3}"/>
              </a:ext>
            </a:extLst>
          </p:cNvPr>
          <p:cNvSpPr>
            <a:spLocks noGrp="1"/>
          </p:cNvSpPr>
          <p:nvPr>
            <p:ph type="title"/>
          </p:nvPr>
        </p:nvSpPr>
        <p:spPr/>
        <p:txBody>
          <a:bodyPr/>
          <a:lstStyle/>
          <a:p>
            <a:r>
              <a:rPr lang="en-IE" dirty="0"/>
              <a:t>Rent Increase</a:t>
            </a:r>
          </a:p>
        </p:txBody>
      </p:sp>
      <p:graphicFrame>
        <p:nvGraphicFramePr>
          <p:cNvPr id="11" name="Chart 10">
            <a:extLst>
              <a:ext uri="{FF2B5EF4-FFF2-40B4-BE49-F238E27FC236}">
                <a16:creationId xmlns:a16="http://schemas.microsoft.com/office/drawing/2014/main" xmlns="" id="{DD4C57E7-6E1B-40F1-ABD0-320AFD9A91EC}"/>
              </a:ext>
            </a:extLst>
          </p:cNvPr>
          <p:cNvGraphicFramePr>
            <a:graphicFrameLocks/>
          </p:cNvGraphicFramePr>
          <p:nvPr>
            <p:extLst>
              <p:ext uri="{D42A27DB-BD31-4B8C-83A1-F6EECF244321}">
                <p14:modId xmlns:p14="http://schemas.microsoft.com/office/powerpoint/2010/main" val="3923824566"/>
              </p:ext>
            </p:extLst>
          </p:nvPr>
        </p:nvGraphicFramePr>
        <p:xfrm>
          <a:off x="827584" y="1700808"/>
          <a:ext cx="7992888" cy="3888432"/>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a:extLst>
              <a:ext uri="{FF2B5EF4-FFF2-40B4-BE49-F238E27FC236}">
                <a16:creationId xmlns:a16="http://schemas.microsoft.com/office/drawing/2014/main" xmlns="" id="{A6C0CB8E-5493-41FE-BCEE-011EA283CA22}"/>
              </a:ext>
            </a:extLst>
          </p:cNvPr>
          <p:cNvCxnSpPr>
            <a:cxnSpLocks/>
          </p:cNvCxnSpPr>
          <p:nvPr/>
        </p:nvCxnSpPr>
        <p:spPr>
          <a:xfrm>
            <a:off x="6300192" y="2276872"/>
            <a:ext cx="0" cy="3312368"/>
          </a:xfrm>
          <a:prstGeom prst="line">
            <a:avLst/>
          </a:prstGeom>
        </p:spPr>
        <p:style>
          <a:lnRef idx="3">
            <a:schemeClr val="accent2"/>
          </a:lnRef>
          <a:fillRef idx="0">
            <a:schemeClr val="accent2"/>
          </a:fillRef>
          <a:effectRef idx="2">
            <a:schemeClr val="accent2"/>
          </a:effectRef>
          <a:fontRef idx="minor">
            <a:schemeClr val="tx1"/>
          </a:fontRef>
        </p:style>
      </p:cxnSp>
      <p:sp>
        <p:nvSpPr>
          <p:cNvPr id="18" name="TextBox 17">
            <a:extLst>
              <a:ext uri="{FF2B5EF4-FFF2-40B4-BE49-F238E27FC236}">
                <a16:creationId xmlns:a16="http://schemas.microsoft.com/office/drawing/2014/main" xmlns="" id="{3D0D02C1-806A-4F7C-A56C-7DAB5DA262D3}"/>
              </a:ext>
            </a:extLst>
          </p:cNvPr>
          <p:cNvSpPr txBox="1"/>
          <p:nvPr/>
        </p:nvSpPr>
        <p:spPr>
          <a:xfrm>
            <a:off x="827584" y="6165304"/>
            <a:ext cx="7200797" cy="369332"/>
          </a:xfrm>
          <a:prstGeom prst="rect">
            <a:avLst/>
          </a:prstGeom>
          <a:noFill/>
        </p:spPr>
        <p:txBody>
          <a:bodyPr wrap="square" rtlCol="0">
            <a:spAutoFit/>
          </a:bodyPr>
          <a:lstStyle/>
          <a:p>
            <a:r>
              <a:rPr lang="en-IE" dirty="0"/>
              <a:t>Source RTB Rent Index Report Q1 2018</a:t>
            </a:r>
          </a:p>
        </p:txBody>
      </p:sp>
    </p:spTree>
    <p:extLst>
      <p:ext uri="{BB962C8B-B14F-4D97-AF65-F5344CB8AC3E}">
        <p14:creationId xmlns:p14="http://schemas.microsoft.com/office/powerpoint/2010/main" val="342130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16632"/>
            <a:ext cx="6624736" cy="1512168"/>
          </a:xfrm>
        </p:spPr>
        <p:txBody>
          <a:bodyPr>
            <a:normAutofit/>
          </a:bodyPr>
          <a:lstStyle/>
          <a:p>
            <a:r>
              <a:rPr lang="en-IE" sz="2800" b="1" dirty="0"/>
              <a:t>Rent Control in Ireland </a:t>
            </a:r>
          </a:p>
        </p:txBody>
      </p:sp>
      <p:sp>
        <p:nvSpPr>
          <p:cNvPr id="4" name="TextBox 3"/>
          <p:cNvSpPr txBox="1"/>
          <p:nvPr/>
        </p:nvSpPr>
        <p:spPr>
          <a:xfrm>
            <a:off x="539552" y="1751112"/>
            <a:ext cx="7488832" cy="1200329"/>
          </a:xfrm>
          <a:prstGeom prst="rect">
            <a:avLst/>
          </a:prstGeom>
          <a:noFill/>
        </p:spPr>
        <p:txBody>
          <a:bodyPr wrap="square" rtlCol="0">
            <a:spAutoFit/>
          </a:bodyPr>
          <a:lstStyle/>
          <a:p>
            <a:pPr marL="285750" indent="-285750">
              <a:buFont typeface="Arial" pitchFamily="34" charset="0"/>
              <a:buChar char="•"/>
            </a:pPr>
            <a:r>
              <a:rPr lang="en-IE" dirty="0"/>
              <a:t>Contained in Section 19 Residential Tenancies Act 2004 – 2016</a:t>
            </a:r>
          </a:p>
          <a:p>
            <a:pPr marL="285750" indent="-285750">
              <a:buFont typeface="Arial" pitchFamily="34" charset="0"/>
              <a:buChar char="•"/>
            </a:pPr>
            <a:endParaRPr lang="en-IE" dirty="0"/>
          </a:p>
          <a:p>
            <a:pPr marL="285750" indent="-285750">
              <a:buFont typeface="Arial" pitchFamily="34" charset="0"/>
              <a:buChar char="•"/>
            </a:pPr>
            <a:r>
              <a:rPr lang="en-IE" dirty="0"/>
              <a:t>Prior to 24</a:t>
            </a:r>
            <a:r>
              <a:rPr lang="en-IE" baseline="30000" dirty="0"/>
              <a:t>th</a:t>
            </a:r>
            <a:r>
              <a:rPr lang="en-IE" dirty="0"/>
              <a:t> December 2016 rent level constrained only by ‘Market Rent’ which required a comparison of three similar properties. </a:t>
            </a:r>
          </a:p>
        </p:txBody>
      </p:sp>
      <p:sp>
        <p:nvSpPr>
          <p:cNvPr id="3" name="TextBox 2"/>
          <p:cNvSpPr txBox="1"/>
          <p:nvPr/>
        </p:nvSpPr>
        <p:spPr>
          <a:xfrm>
            <a:off x="539552" y="3284984"/>
            <a:ext cx="3456384" cy="1477328"/>
          </a:xfrm>
          <a:prstGeom prst="rect">
            <a:avLst/>
          </a:prstGeom>
          <a:noFill/>
        </p:spPr>
        <p:txBody>
          <a:bodyPr wrap="square" rtlCol="0">
            <a:spAutoFit/>
          </a:bodyPr>
          <a:lstStyle/>
          <a:p>
            <a:r>
              <a:rPr lang="en-IE" dirty="0"/>
              <a:t>The annual rate of rent inflation in the area must have been 7% or more in four of the last six quarters (i.e. over the pervious 18 Months)</a:t>
            </a:r>
          </a:p>
          <a:p>
            <a:endParaRPr lang="en-IE" dirty="0"/>
          </a:p>
        </p:txBody>
      </p:sp>
      <p:sp>
        <p:nvSpPr>
          <p:cNvPr id="5" name="TextBox 4"/>
          <p:cNvSpPr txBox="1"/>
          <p:nvPr/>
        </p:nvSpPr>
        <p:spPr>
          <a:xfrm>
            <a:off x="5004048" y="3146485"/>
            <a:ext cx="3024336" cy="1754326"/>
          </a:xfrm>
          <a:prstGeom prst="rect">
            <a:avLst/>
          </a:prstGeom>
          <a:noFill/>
        </p:spPr>
        <p:txBody>
          <a:bodyPr wrap="square" rtlCol="0">
            <a:spAutoFit/>
          </a:bodyPr>
          <a:lstStyle/>
          <a:p>
            <a:r>
              <a:rPr lang="en-IE" dirty="0"/>
              <a:t>The average rent for those tenancies, registered with the RTB in the previous quarter, must be above the average national rent for the quarter.</a:t>
            </a:r>
          </a:p>
          <a:p>
            <a:endParaRPr lang="en-IE" dirty="0"/>
          </a:p>
        </p:txBody>
      </p:sp>
    </p:spTree>
    <p:extLst>
      <p:ext uri="{BB962C8B-B14F-4D97-AF65-F5344CB8AC3E}">
        <p14:creationId xmlns:p14="http://schemas.microsoft.com/office/powerpoint/2010/main" val="88306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493713"/>
          </a:xfrm>
        </p:spPr>
        <p:txBody>
          <a:bodyPr>
            <a:normAutofit fontScale="90000"/>
          </a:bodyPr>
          <a:lstStyle/>
          <a:p>
            <a:r>
              <a:rPr lang="en-IE" dirty="0">
                <a:solidFill>
                  <a:schemeClr val="accent3">
                    <a:lumMod val="75000"/>
                  </a:schemeClr>
                </a:solidFill>
              </a:rPr>
              <a:t>Rent Pressure Zones</a:t>
            </a:r>
          </a:p>
        </p:txBody>
      </p:sp>
      <p:sp>
        <p:nvSpPr>
          <p:cNvPr id="3" name="TextBox 2"/>
          <p:cNvSpPr txBox="1"/>
          <p:nvPr/>
        </p:nvSpPr>
        <p:spPr>
          <a:xfrm>
            <a:off x="1884936" y="1179473"/>
            <a:ext cx="5374127" cy="768351"/>
          </a:xfrm>
          <a:prstGeom prst="rect">
            <a:avLst/>
          </a:prstGeom>
          <a:solidFill>
            <a:srgbClr val="006156"/>
          </a:solidFill>
          <a:ln w="9525" cap="flat" cmpd="sng" algn="ctr">
            <a:solidFill>
              <a:srgbClr val="292934"/>
            </a:solidFill>
            <a:prstDash val="solid"/>
          </a:ln>
          <a:effectLst>
            <a:outerShdw blurRad="38100" dist="25400" dir="2700000" algn="br" rotWithShape="0">
              <a:srgbClr val="000000">
                <a:alpha val="60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4400" b="0" i="0" u="none" strike="noStrike" kern="0" cap="none" spc="0" normalizeH="0" baseline="0" noProof="0" dirty="0">
                <a:ln>
                  <a:noFill/>
                </a:ln>
                <a:solidFill>
                  <a:srgbClr val="FFFFFF"/>
                </a:solidFill>
                <a:effectLst/>
                <a:uLnTx/>
                <a:uFillTx/>
                <a:latin typeface="Arial"/>
                <a:ea typeface="+mn-ea"/>
                <a:cs typeface="+mn-cs"/>
              </a:rPr>
              <a:t>R x (1 + 0.04 x t/m) </a:t>
            </a:r>
          </a:p>
        </p:txBody>
      </p:sp>
      <p:pic>
        <p:nvPicPr>
          <p:cNvPr id="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2483779"/>
            <a:ext cx="5176602" cy="51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1555" y="3127298"/>
            <a:ext cx="5176602" cy="81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0584" y="4016407"/>
            <a:ext cx="4932347" cy="381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307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76672"/>
            <a:ext cx="3841920" cy="4536504"/>
          </a:xfrm>
          <a:prstGeom prst="rect">
            <a:avLst/>
          </a:prstGeom>
        </p:spPr>
      </p:pic>
      <p:graphicFrame>
        <p:nvGraphicFramePr>
          <p:cNvPr id="5" name="Content Placeholder 3"/>
          <p:cNvGraphicFramePr>
            <a:graphicFrameLocks noGrp="1"/>
          </p:cNvGraphicFramePr>
          <p:nvPr>
            <p:ph idx="1"/>
            <p:extLst>
              <p:ext uri="{D42A27DB-BD31-4B8C-83A1-F6EECF244321}">
                <p14:modId xmlns:p14="http://schemas.microsoft.com/office/powerpoint/2010/main" val="3842560683"/>
              </p:ext>
            </p:extLst>
          </p:nvPr>
        </p:nvGraphicFramePr>
        <p:xfrm>
          <a:off x="4499992" y="1556792"/>
          <a:ext cx="4392488"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xmlns="" id="{ACA51C05-0EF5-421C-9A80-541ED022A0C3}"/>
              </a:ext>
            </a:extLst>
          </p:cNvPr>
          <p:cNvSpPr txBox="1"/>
          <p:nvPr/>
        </p:nvSpPr>
        <p:spPr>
          <a:xfrm>
            <a:off x="2123728" y="5517232"/>
            <a:ext cx="5616624" cy="369332"/>
          </a:xfrm>
          <a:prstGeom prst="rect">
            <a:avLst/>
          </a:prstGeom>
          <a:noFill/>
        </p:spPr>
        <p:txBody>
          <a:bodyPr wrap="square" rtlCol="0">
            <a:spAutoFit/>
          </a:bodyPr>
          <a:lstStyle/>
          <a:p>
            <a:r>
              <a:rPr lang="en-IE" b="1" dirty="0"/>
              <a:t>57% of registered tenancies are in a Rent Pressure Zone</a:t>
            </a:r>
          </a:p>
        </p:txBody>
      </p:sp>
    </p:spTree>
    <p:extLst>
      <p:ext uri="{BB962C8B-B14F-4D97-AF65-F5344CB8AC3E}">
        <p14:creationId xmlns:p14="http://schemas.microsoft.com/office/powerpoint/2010/main" val="2752842861"/>
      </p:ext>
    </p:extLst>
  </p:cSld>
  <p:clrMapOvr>
    <a:masterClrMapping/>
  </p:clrMapOvr>
</p:sld>
</file>

<file path=ppt/theme/theme1.xml><?xml version="1.0" encoding="utf-8"?>
<a:theme xmlns:a="http://schemas.openxmlformats.org/drawingml/2006/main" name="District Court Enforce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COVER">
      <a:majorFont>
        <a:latin typeface="Tahoma Bold"/>
        <a:ea typeface="Heiti SC Medium"/>
        <a:cs typeface="Heiti SC Medium"/>
      </a:majorFont>
      <a:minorFont>
        <a:latin typeface="Trebuchet MS Bold"/>
        <a:ea typeface="Heiti SC Medium"/>
        <a:cs typeface="Heiti SC Mediu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smtClean="0">
            <a:ln>
              <a:noFill/>
            </a:ln>
            <a:solidFill>
              <a:srgbClr val="000000"/>
            </a:solidFill>
            <a:effectLst/>
            <a:latin typeface="GillSans" charset="0"/>
            <a:ea typeface="Heiti SC Light" charset="0"/>
            <a:cs typeface="Heiti SC Light" charset="0"/>
            <a:sym typeface="Gill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smtClean="0">
            <a:ln>
              <a:noFill/>
            </a:ln>
            <a:solidFill>
              <a:srgbClr val="000000"/>
            </a:solidFill>
            <a:effectLst/>
            <a:latin typeface="GillSans" charset="0"/>
            <a:ea typeface="Heiti SC Light" charset="0"/>
            <a:cs typeface="Heiti SC Light" charset="0"/>
            <a:sym typeface="GillSans" charset="0"/>
          </a:defRPr>
        </a:defPPr>
      </a:lstStyle>
    </a:lnDef>
  </a:objectDefaults>
  <a:extraClrSchemeLst>
    <a:extraClrScheme>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District Court Enforcement</Template>
  <TotalTime>1133</TotalTime>
  <Words>619</Words>
  <Application>Microsoft Macintosh PowerPoint</Application>
  <PresentationFormat>On-screen Show (4:3)</PresentationFormat>
  <Paragraphs>100</Paragraphs>
  <Slides>20</Slides>
  <Notes>0</Notes>
  <HiddenSlides>1</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District Court Enforcement</vt:lpstr>
      <vt:lpstr>COVER</vt:lpstr>
      <vt:lpstr>A view from the ROI: Sustaining tenancies in challenging times </vt:lpstr>
      <vt:lpstr>PowerPoint Presentation</vt:lpstr>
      <vt:lpstr>PowerPoint Presentation</vt:lpstr>
      <vt:lpstr>Social Housing in the Private Rented Sector</vt:lpstr>
      <vt:lpstr>PowerPoint Presentation</vt:lpstr>
      <vt:lpstr>Rent Increase</vt:lpstr>
      <vt:lpstr>Rent Control in Ireland </vt:lpstr>
      <vt:lpstr>Rent Pressure Zones</vt:lpstr>
      <vt:lpstr>PowerPoint Presentation</vt:lpstr>
      <vt:lpstr>Exemptions </vt:lpstr>
      <vt:lpstr>Threshold</vt:lpstr>
      <vt:lpstr>Threshold Helpline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 Elliot</dc:creator>
  <cp:lastModifiedBy>housingadviceNI</cp:lastModifiedBy>
  <cp:revision>38</cp:revision>
  <dcterms:created xsi:type="dcterms:W3CDTF">2018-06-24T10:59:38Z</dcterms:created>
  <dcterms:modified xsi:type="dcterms:W3CDTF">2018-11-26T11:49:09Z</dcterms:modified>
</cp:coreProperties>
</file>