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8" r:id="rId3"/>
    <p:sldId id="269" r:id="rId4"/>
    <p:sldId id="268" r:id="rId5"/>
    <p:sldId id="257" r:id="rId6"/>
    <p:sldId id="261" r:id="rId7"/>
    <p:sldId id="275" r:id="rId8"/>
    <p:sldId id="271" r:id="rId9"/>
    <p:sldId id="280" r:id="rId10"/>
    <p:sldId id="281" r:id="rId11"/>
    <p:sldId id="277" r:id="rId12"/>
    <p:sldId id="282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0"/>
    <p:restoredTop sz="54018"/>
  </p:normalViewPr>
  <p:slideViewPr>
    <p:cSldViewPr snapToGrid="0" snapToObjects="1">
      <p:cViewPr varScale="1">
        <p:scale>
          <a:sx n="69" d="100"/>
          <a:sy n="69" d="100"/>
        </p:scale>
        <p:origin x="-122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079A7-7D7C-5A44-8990-DF69F42DA043}" type="datetimeFigureOut">
              <a:rPr lang="en-US" smtClean="0"/>
              <a:t>26/11/2018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32908-9955-5141-9E64-2DB2C29C9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3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32908-9955-5141-9E64-2DB2C29C92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15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32908-9955-5141-9E64-2DB2C29C92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9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32908-9955-5141-9E64-2DB2C29C92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96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32908-9955-5141-9E64-2DB2C29C92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32908-9955-5141-9E64-2DB2C29C92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7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32908-9955-5141-9E64-2DB2C29C92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48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32908-9955-5141-9E64-2DB2C29C92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53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32908-9955-5141-9E64-2DB2C29C92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72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32908-9955-5141-9E64-2DB2C29C92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15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32908-9955-5141-9E64-2DB2C29C92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68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32908-9955-5141-9E64-2DB2C29C92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56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32908-9955-5141-9E64-2DB2C29C92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1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20" Type="http://schemas.openxmlformats.org/officeDocument/2006/relationships/image" Target="../media/image5.emf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jpg"/><Relationship Id="rId16" Type="http://schemas.openxmlformats.org/officeDocument/2006/relationships/image" Target="../media/image18.jpg"/><Relationship Id="rId17" Type="http://schemas.openxmlformats.org/officeDocument/2006/relationships/image" Target="../media/image19.png"/><Relationship Id="rId18" Type="http://schemas.openxmlformats.org/officeDocument/2006/relationships/image" Target="../media/image3.emf"/><Relationship Id="rId19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BCF6E-5658-BE41-8FA7-0B1E279D0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0" y="1866106"/>
            <a:ext cx="9144000" cy="1274763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678D5C8-76EF-B241-A488-259E9EFA36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40" y="3258161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84B15F-D7C3-AF4E-8B6D-D322AAA52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FB5A-4D34-0A42-BDFB-164B593133C1}" type="datetimeFigureOut">
              <a:rPr lang="en-US" smtClean="0"/>
              <a:t>26/11/2018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231F21-E73B-C94B-886F-1C5CB6613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A154A6-4D1C-D14A-BBB8-F604F6FD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A208-14A8-4649-BEFD-F3FED131739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C70AB53-375F-8C4B-805F-F246215AF8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7040" y="0"/>
            <a:ext cx="158496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8762EC8-DD71-554E-956A-1E06F83D66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380295" cy="15470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C9DC17A-EA0E-674A-9BBF-F08FD32AB7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8114" y="6421941"/>
            <a:ext cx="1375201" cy="32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DA0B755-6B3F-994D-AEAA-7E0A8D01839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7406" y="6140334"/>
            <a:ext cx="720000" cy="605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E147556-6A08-E54E-A398-F7870071436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14023" y="6457941"/>
            <a:ext cx="1449928" cy="28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D6F95B7-4493-DD4E-914E-EF3AE39DF47D}"/>
              </a:ext>
            </a:extLst>
          </p:cNvPr>
          <p:cNvSpPr txBox="1"/>
          <p:nvPr userDrawn="1"/>
        </p:nvSpPr>
        <p:spPr>
          <a:xfrm>
            <a:off x="4805582" y="6399275"/>
            <a:ext cx="314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housingevidence.ac.uk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C3CE9B8-E14D-A74A-AF22-D4EB7E8DADA2}"/>
              </a:ext>
            </a:extLst>
          </p:cNvPr>
          <p:cNvSpPr txBox="1"/>
          <p:nvPr userDrawn="1"/>
        </p:nvSpPr>
        <p:spPr>
          <a:xfrm>
            <a:off x="7547212" y="6399275"/>
            <a:ext cx="314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housingevidence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50265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A6A6BB-3796-9449-930A-3892C77BE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801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DA0215-8CAE-2744-8B34-344A06DF0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13537"/>
            <a:ext cx="10515600" cy="3363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DF47E0-F24E-174D-A0C7-306BED1FA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FB5A-4D34-0A42-BDFB-164B593133C1}" type="datetimeFigureOut">
              <a:rPr lang="en-US" smtClean="0"/>
              <a:t>26/11/2018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AB4ECC-2ECB-AF4D-ACC6-48C6D7EE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A208-14A8-4649-BEFD-F3FED13173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DEF6A41-9B60-7445-BE6E-7FF6B108AB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380295" cy="15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0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C70AB53-375F-8C4B-805F-F246215AF8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7040" y="0"/>
            <a:ext cx="158496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8762EC8-DD71-554E-956A-1E06F83D66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380295" cy="15470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D37A22A-BDE3-4444-BB04-FC98EDD9BA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519" y="2900016"/>
            <a:ext cx="1080000" cy="5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EADDECB-3718-7C49-975C-4E00B762CC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59" y="3842492"/>
            <a:ext cx="2078905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1418E6-8522-9841-9CEE-01C51031FC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723" y="3842492"/>
            <a:ext cx="1964814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A67860B-71E0-F640-8DA2-7D9D1EDF459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518" y="4849150"/>
            <a:ext cx="1343621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DB86FCF-9AC3-5545-AFE3-23F064D580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92"/>
          <a:stretch/>
        </p:blipFill>
        <p:spPr>
          <a:xfrm>
            <a:off x="3045284" y="4775482"/>
            <a:ext cx="1620000" cy="7936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AA9E23E-5AF0-9745-B2AB-D15084105B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140" y="1547079"/>
            <a:ext cx="968144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CF018C5-2A74-0840-9ED3-86F11754C8A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749" y="1637079"/>
            <a:ext cx="1867704" cy="5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7C6FB5A-8A90-0A4C-AA79-37180E8B82E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764" y="1607103"/>
            <a:ext cx="748015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19378F2-7CEB-0F4D-A308-454A7FFDDD4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723" y="1555581"/>
            <a:ext cx="720000" cy="7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F3AD0ED-1E2C-F54A-8C9D-89E985A15E9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17" y="4849150"/>
            <a:ext cx="1304696" cy="72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B0BA824-0AD4-0345-942D-419FBA13796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451" y="2829578"/>
            <a:ext cx="1651355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7EF36CB-FF48-914C-A3E3-0BBA59CC8F9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14" y="2778975"/>
            <a:ext cx="1678952" cy="72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479AD8F-0231-0444-840E-363009EFA5F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581596" y="3932492"/>
            <a:ext cx="2171489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8DE8E7D-1651-2D4F-B8B2-9E581A24D5D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091130" y="2838569"/>
            <a:ext cx="2126546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9DB79F2-303B-DC4E-831E-87771E736F04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58114" y="6421941"/>
            <a:ext cx="1375201" cy="324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3DEB19B4-F0A0-214B-938D-B717A313E74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57406" y="6140334"/>
            <a:ext cx="720000" cy="60560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706E065-C60A-3D40-A24C-762800672B9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2614023" y="6457941"/>
            <a:ext cx="1449928" cy="288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2F80D71-FA07-D84C-B4A2-02F37564168D}"/>
              </a:ext>
            </a:extLst>
          </p:cNvPr>
          <p:cNvSpPr txBox="1"/>
          <p:nvPr userDrawn="1"/>
        </p:nvSpPr>
        <p:spPr>
          <a:xfrm>
            <a:off x="4805582" y="6399275"/>
            <a:ext cx="314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housingevidence.ac.uk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2F171C5-D84D-6240-92F9-0EBD1CF32CED}"/>
              </a:ext>
            </a:extLst>
          </p:cNvPr>
          <p:cNvSpPr txBox="1"/>
          <p:nvPr userDrawn="1"/>
        </p:nvSpPr>
        <p:spPr>
          <a:xfrm>
            <a:off x="7547212" y="6399275"/>
            <a:ext cx="314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housingevidence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80848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5CD5835-3C19-014E-9665-A4255B289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867103-1F18-1144-B7F9-F051B81BA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0D8F32-6D8B-B544-9804-A6DD02055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6FB5A-4D34-0A42-BDFB-164B593133C1}" type="datetimeFigureOut">
              <a:rPr lang="en-US" smtClean="0"/>
              <a:t>26/11/2018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015CA6-4439-434E-A693-9662B62FE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A006A2-4D0F-8841-8E6E-E5CA6C639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CA208-14A8-4649-BEFD-F3FED1317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4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9F378-216F-BD40-8E74-A15EF50A01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The ‘Frustrated’ Housing Aspirations of Generation Rent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98FD918-687A-F44F-8516-3B11D2B83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40" y="3258160"/>
            <a:ext cx="9144000" cy="2111507"/>
          </a:xfrm>
        </p:spPr>
        <p:txBody>
          <a:bodyPr/>
          <a:lstStyle/>
          <a:p>
            <a:r>
              <a:rPr lang="en-US" dirty="0"/>
              <a:t>Dr Kim McKee, Co-Investigator CACHE</a:t>
            </a:r>
          </a:p>
          <a:p>
            <a:r>
              <a:rPr lang="en-US" dirty="0"/>
              <a:t>Senior Lecturer, University of Stirling</a:t>
            </a:r>
          </a:p>
          <a:p>
            <a:r>
              <a:rPr lang="en-US" sz="2000" dirty="0"/>
              <a:t>@kim_mckee</a:t>
            </a:r>
          </a:p>
          <a:p>
            <a:endParaRPr lang="en-US" sz="2000" dirty="0"/>
          </a:p>
          <a:p>
            <a:r>
              <a:rPr lang="en-US" sz="2000" dirty="0"/>
              <a:t>Co-author: Dr Adriana Soaita, University of Glasgow</a:t>
            </a:r>
          </a:p>
        </p:txBody>
      </p:sp>
    </p:spTree>
    <p:extLst>
      <p:ext uri="{BB962C8B-B14F-4D97-AF65-F5344CB8AC3E}">
        <p14:creationId xmlns:p14="http://schemas.microsoft.com/office/powerpoint/2010/main" val="1115891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Insecurity and Precarity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i="1" dirty="0"/>
              <a:t>It does feel like there’s the possibility that we might be forced to leave at any moment. </a:t>
            </a:r>
            <a:r>
              <a:rPr lang="en-US" sz="3200" i="1" dirty="0">
                <a:solidFill>
                  <a:srgbClr val="FF0000"/>
                </a:solidFill>
              </a:rPr>
              <a:t>And that’s </a:t>
            </a:r>
            <a:r>
              <a:rPr lang="en-US" sz="3200" i="1" dirty="0" err="1">
                <a:solidFill>
                  <a:srgbClr val="FF0000"/>
                </a:solidFill>
              </a:rPr>
              <a:t>precarity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/>
              <a:t>[…] there’s always that at the back of your mind and I think it’s the sense of maybe feeling not entirely comfortable (George, 27, London)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668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28018"/>
            <a:ext cx="10515600" cy="1101173"/>
          </a:xfrm>
        </p:spPr>
        <p:txBody>
          <a:bodyPr/>
          <a:lstStyle/>
          <a:p>
            <a:r>
              <a:rPr lang="en-US" dirty="0"/>
              <a:t>Financial Stress</a:t>
            </a:r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838200" y="2393004"/>
            <a:ext cx="10515600" cy="40661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i="1" dirty="0"/>
              <a:t>Every year I have to move, I have to scrape together enough money for a deposit, agency fees, and the first month’s rent, which comes to £2,000, which is near impossible for someone to save, but I do. But I do that by making a lot of sacrifices, like in the food that I eat and that kind of thing. And that makes me really angry, because I feel like, it’s not fair to ask someone to pay £2,000 up front, and it </a:t>
            </a:r>
            <a:r>
              <a:rPr lang="en-US" sz="3200" i="1" dirty="0">
                <a:solidFill>
                  <a:srgbClr val="FF0000"/>
                </a:solidFill>
              </a:rPr>
              <a:t>makes me anxious </a:t>
            </a:r>
            <a:r>
              <a:rPr lang="en-US" sz="3200" i="1" dirty="0"/>
              <a:t>just because </a:t>
            </a:r>
            <a:r>
              <a:rPr lang="en-US" sz="3200" i="1" dirty="0">
                <a:solidFill>
                  <a:srgbClr val="FF0000"/>
                </a:solidFill>
              </a:rPr>
              <a:t>it’s a very uncertain position </a:t>
            </a:r>
            <a:r>
              <a:rPr lang="en-US" sz="3200" i="1" dirty="0"/>
              <a:t>(</a:t>
            </a:r>
            <a:r>
              <a:rPr lang="en-US" sz="3200" i="1" dirty="0" err="1"/>
              <a:t>Salena</a:t>
            </a:r>
            <a:r>
              <a:rPr lang="en-US" sz="3200" i="1" dirty="0"/>
              <a:t>, 21, Bristol)</a:t>
            </a:r>
          </a:p>
        </p:txBody>
      </p:sp>
    </p:spTree>
    <p:extLst>
      <p:ext uri="{BB962C8B-B14F-4D97-AF65-F5344CB8AC3E}">
        <p14:creationId xmlns:p14="http://schemas.microsoft.com/office/powerpoint/2010/main" val="2025169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Policy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Insecurity and un(affordability) challenges for LI h/holds</a:t>
            </a:r>
          </a:p>
          <a:p>
            <a:r>
              <a:rPr lang="en-US" sz="3200" dirty="0"/>
              <a:t>Letting agent fees real issue in England</a:t>
            </a:r>
          </a:p>
          <a:p>
            <a:r>
              <a:rPr lang="en-US" sz="3200" dirty="0"/>
              <a:t>Longer tenancies crucial; but alone not enough</a:t>
            </a:r>
          </a:p>
          <a:p>
            <a:r>
              <a:rPr lang="en-US" sz="3200" dirty="0"/>
              <a:t>Scottish reforms welcome; not address (un)affordability</a:t>
            </a:r>
          </a:p>
          <a:p>
            <a:r>
              <a:rPr lang="en-US" sz="3200" dirty="0"/>
              <a:t>Regulation only achieve so much; affordable housing</a:t>
            </a:r>
          </a:p>
          <a:p>
            <a:r>
              <a:rPr lang="en-US" sz="3200" dirty="0"/>
              <a:t>Changes in housing pathways permanent?</a:t>
            </a:r>
          </a:p>
        </p:txBody>
      </p:sp>
    </p:spTree>
    <p:extLst>
      <p:ext uri="{BB962C8B-B14F-4D97-AF65-F5344CB8AC3E}">
        <p14:creationId xmlns:p14="http://schemas.microsoft.com/office/powerpoint/2010/main" val="1271913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499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28018"/>
            <a:ext cx="10515600" cy="1062263"/>
          </a:xfrm>
        </p:spPr>
        <p:txBody>
          <a:bodyPr/>
          <a:lstStyle/>
          <a:p>
            <a:r>
              <a:rPr lang="en-US" dirty="0"/>
              <a:t>Housing Tenure Shifts (Scotland)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490280"/>
            <a:ext cx="10037322" cy="436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093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Generation 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813537"/>
            <a:ext cx="11010089" cy="3363425"/>
          </a:xfrm>
        </p:spPr>
        <p:txBody>
          <a:bodyPr>
            <a:normAutofit/>
          </a:bodyPr>
          <a:lstStyle/>
          <a:p>
            <a:r>
              <a:rPr lang="en-US" sz="3200" dirty="0"/>
              <a:t>Young people’s housing pathways changing</a:t>
            </a:r>
          </a:p>
          <a:p>
            <a:r>
              <a:rPr lang="en-US" sz="3200" dirty="0"/>
              <a:t>Reflects challenges accessing other tenures</a:t>
            </a:r>
          </a:p>
          <a:p>
            <a:r>
              <a:rPr lang="en-US" sz="3200" dirty="0"/>
              <a:t>BUT also wider patterns of inequality</a:t>
            </a:r>
          </a:p>
          <a:p>
            <a:r>
              <a:rPr lang="en-US" sz="3200" dirty="0"/>
              <a:t>Narrative of inter-generational inequality</a:t>
            </a:r>
          </a:p>
          <a:p>
            <a:r>
              <a:rPr lang="en-US" sz="3200" dirty="0"/>
              <a:t>YP not an homogenous group (e.g. income, geography)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6018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Private Housing (Tenancies) Scotland Act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1 December 2017 all new PRS tenancies open-ended</a:t>
            </a:r>
          </a:p>
          <a:p>
            <a:r>
              <a:rPr lang="en-US" sz="3200" dirty="0"/>
              <a:t>18 statutory specified criteria for repossession</a:t>
            </a:r>
          </a:p>
          <a:p>
            <a:r>
              <a:rPr lang="en-US" sz="3200" dirty="0"/>
              <a:t>Rent increases once every 12m with 3m notice</a:t>
            </a:r>
          </a:p>
          <a:p>
            <a:r>
              <a:rPr lang="en-US" sz="3200" dirty="0"/>
              <a:t>Appeal excessive rises to rent officer</a:t>
            </a:r>
          </a:p>
          <a:p>
            <a:r>
              <a:rPr lang="en-US" sz="3200" dirty="0"/>
              <a:t>Possibility to regulate rents in hot spots via RPZs</a:t>
            </a:r>
          </a:p>
          <a:p>
            <a:r>
              <a:rPr lang="en-US" sz="3200" dirty="0"/>
              <a:t>Act builds on raft of previous interventions in PRS</a:t>
            </a:r>
          </a:p>
        </p:txBody>
      </p:sp>
    </p:spTree>
    <p:extLst>
      <p:ext uri="{BB962C8B-B14F-4D97-AF65-F5344CB8AC3E}">
        <p14:creationId xmlns:p14="http://schemas.microsoft.com/office/powerpoint/2010/main" val="62634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Project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Give voice to low-income households</a:t>
            </a:r>
          </a:p>
          <a:p>
            <a:r>
              <a:rPr lang="en-US" sz="3200" dirty="0"/>
              <a:t>Semi-structured interviews YP (35 and under)</a:t>
            </a:r>
          </a:p>
          <a:p>
            <a:r>
              <a:rPr lang="en-US" sz="3200" dirty="0"/>
              <a:t>Living in PRS</a:t>
            </a:r>
          </a:p>
          <a:p>
            <a:r>
              <a:rPr lang="en-US" sz="3200" dirty="0"/>
              <a:t>Not in full-time education</a:t>
            </a:r>
          </a:p>
          <a:p>
            <a:r>
              <a:rPr lang="en-US" sz="3200" dirty="0"/>
              <a:t>Located in England or Scotland (comparison)</a:t>
            </a:r>
          </a:p>
          <a:p>
            <a:r>
              <a:rPr lang="en-US" sz="3200" dirty="0"/>
              <a:t>Low to moderate incomes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302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3040" y="1593733"/>
            <a:ext cx="9144000" cy="799272"/>
          </a:xfrm>
        </p:spPr>
        <p:txBody>
          <a:bodyPr/>
          <a:lstStyle/>
          <a:p>
            <a:pPr algn="ctr"/>
            <a:r>
              <a:rPr lang="en-US" dirty="0"/>
              <a:t>Summary Findings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63040" y="2684834"/>
            <a:ext cx="9144000" cy="2840477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3200" dirty="0"/>
              <a:t>Long-term aspirations for homeownership </a:t>
            </a:r>
          </a:p>
          <a:p>
            <a:pPr marL="457200" indent="-457200">
              <a:buAutoNum type="arabicPeriod"/>
            </a:pPr>
            <a:r>
              <a:rPr lang="en-US" sz="3200" dirty="0"/>
              <a:t>Levelling down of expectations to own</a:t>
            </a:r>
          </a:p>
          <a:p>
            <a:pPr marL="457200" indent="-457200">
              <a:buAutoNum type="arabicPeriod"/>
            </a:pPr>
            <a:r>
              <a:rPr lang="en-US" sz="3200" dirty="0"/>
              <a:t>Importance of income and family background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3200" dirty="0"/>
              <a:t>Where people live matters</a:t>
            </a:r>
          </a:p>
          <a:p>
            <a:pPr marL="457200" indent="-457200">
              <a:buAutoNum type="arabicPeriod"/>
            </a:pPr>
            <a:r>
              <a:rPr lang="en-US" sz="3200" dirty="0"/>
              <a:t>Precarity and financial stress</a:t>
            </a:r>
          </a:p>
        </p:txBody>
      </p:sp>
    </p:spTree>
    <p:extLst>
      <p:ext uri="{BB962C8B-B14F-4D97-AF65-F5344CB8AC3E}">
        <p14:creationId xmlns:p14="http://schemas.microsoft.com/office/powerpoint/2010/main" val="1527037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28018"/>
            <a:ext cx="10515600" cy="1003897"/>
          </a:xfrm>
        </p:spPr>
        <p:txBody>
          <a:bodyPr/>
          <a:lstStyle/>
          <a:p>
            <a:r>
              <a:rPr lang="en-US" dirty="0"/>
              <a:t>Aspirations v Expectations</a:t>
            </a:r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838200" y="2431915"/>
            <a:ext cx="10515600" cy="37450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i="1" dirty="0"/>
              <a:t>“In the future, when I'm older, I would like to own a house. Like I said, I never used to really see the point but, you know, now that I’ve experienced renting and I know the lack of control you have as a tenant and the risks involved, I would like to own a house. However, you know, people my age...you know, we’re not going to be buying houses </a:t>
            </a:r>
            <a:r>
              <a:rPr lang="en-US" sz="3000" i="1" dirty="0">
                <a:solidFill>
                  <a:srgbClr val="FF0000"/>
                </a:solidFill>
              </a:rPr>
              <a:t>for a very long time </a:t>
            </a:r>
            <a:r>
              <a:rPr lang="en-US" sz="3000" i="1" dirty="0"/>
              <a:t>unless you’re lucky enough to have family that can help. You know, I don’t think I'll be buying a house until... maybe mid-30s” (Ella, 22, Newcastle). </a:t>
            </a:r>
            <a:endParaRPr lang="en-US" sz="30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7084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Levelling Down</a:t>
            </a:r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838200" y="2451371"/>
            <a:ext cx="10515600" cy="3725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sz="3200" i="1" dirty="0"/>
              <a:t>“I wonder if my...well, if my attitude doesn’t change for renting, I’d probably feel like a </a:t>
            </a:r>
            <a:r>
              <a:rPr lang="en-US" sz="3200" i="1" dirty="0">
                <a:solidFill>
                  <a:srgbClr val="FF0000"/>
                </a:solidFill>
              </a:rPr>
              <a:t>bit of a failure </a:t>
            </a:r>
            <a:r>
              <a:rPr lang="en-US" sz="3200" i="1" dirty="0"/>
              <a:t>in a way. I think my parents would be asking the question of why aren’t you a home owner? Because as much as I out-earn both my parents but at the same time still can’t afford to own a property. Whereas it’s very much a done thing” (Briana, 26, Edinburgh). 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38560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13537"/>
            <a:ext cx="10515600" cy="30036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1" dirty="0"/>
              <a:t>My family </a:t>
            </a:r>
            <a:r>
              <a:rPr lang="en-US" sz="3200" i="1" dirty="0">
                <a:solidFill>
                  <a:srgbClr val="FF0000"/>
                </a:solidFill>
              </a:rPr>
              <a:t>doesn't have that sort of money. </a:t>
            </a:r>
            <a:r>
              <a:rPr lang="en-US" sz="3200" i="1" dirty="0"/>
              <a:t>I have brothers and sisters, and my mother doesn't have enough money to provide thousands of pounds to any one of us (Lucas, 32, Edinburgh)</a:t>
            </a:r>
          </a:p>
          <a:p>
            <a:pPr marL="0" indent="0" algn="ctr">
              <a:buNone/>
            </a:pP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1059986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0" id="{E6BFBC68-138B-4F49-9AEE-A844D05BDCC6}" vid="{8EBBD629-69CA-9345-9B2C-D79A9EE593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CaCHE_PowerPoint_Template_WIDE (1)</Template>
  <TotalTime>227</TotalTime>
  <Words>705</Words>
  <Application>Microsoft Macintosh PowerPoint</Application>
  <PresentationFormat>Custom</PresentationFormat>
  <Paragraphs>64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The ‘Frustrated’ Housing Aspirations of Generation Rent</vt:lpstr>
      <vt:lpstr>Housing Tenure Shifts (Scotland) </vt:lpstr>
      <vt:lpstr>Who are Generation Rent</vt:lpstr>
      <vt:lpstr>Private Housing (Tenancies) Scotland Act 2016</vt:lpstr>
      <vt:lpstr>The Project</vt:lpstr>
      <vt:lpstr>Summary Findings</vt:lpstr>
      <vt:lpstr>Aspirations v Expectations</vt:lpstr>
      <vt:lpstr>Levelling Down</vt:lpstr>
      <vt:lpstr>Family Support</vt:lpstr>
      <vt:lpstr>Insecurity and Precarity</vt:lpstr>
      <vt:lpstr>Financial Stress</vt:lpstr>
      <vt:lpstr>Key Policy Messages</vt:lpstr>
      <vt:lpstr>PowerPoint Presentation</vt:lpstr>
    </vt:vector>
  </TitlesOfParts>
  <Company>University of Stirling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McKee</dc:creator>
  <cp:lastModifiedBy>housingadviceNI</cp:lastModifiedBy>
  <cp:revision>71</cp:revision>
  <dcterms:created xsi:type="dcterms:W3CDTF">2018-10-31T10:36:54Z</dcterms:created>
  <dcterms:modified xsi:type="dcterms:W3CDTF">2018-11-26T11:10:07Z</dcterms:modified>
</cp:coreProperties>
</file>