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5" r:id="rId2"/>
    <p:sldId id="281" r:id="rId3"/>
    <p:sldId id="287" r:id="rId4"/>
    <p:sldId id="267" r:id="rId5"/>
    <p:sldId id="282" r:id="rId6"/>
    <p:sldId id="283" r:id="rId7"/>
    <p:sldId id="284" r:id="rId8"/>
    <p:sldId id="285" r:id="rId9"/>
    <p:sldId id="286" r:id="rId10"/>
    <p:sldId id="288" r:id="rId11"/>
    <p:sldId id="289" r:id="rId12"/>
    <p:sldId id="300" r:id="rId13"/>
    <p:sldId id="301" r:id="rId14"/>
    <p:sldId id="303" r:id="rId15"/>
    <p:sldId id="304" r:id="rId16"/>
    <p:sldId id="305" r:id="rId17"/>
    <p:sldId id="296" r:id="rId18"/>
    <p:sldId id="297" r:id="rId19"/>
    <p:sldId id="298" r:id="rId20"/>
    <p:sldId id="299" r:id="rId21"/>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Polley" initials="DP"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6666FF"/>
    <a:srgbClr val="9999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0016" autoAdjust="0"/>
    <p:restoredTop sz="86792" autoAdjust="0"/>
  </p:normalViewPr>
  <p:slideViewPr>
    <p:cSldViewPr snapToGrid="0">
      <p:cViewPr varScale="1">
        <p:scale>
          <a:sx n="77" d="100"/>
          <a:sy n="77" d="100"/>
        </p:scale>
        <p:origin x="-1664"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4CA757B8-F81F-4EA5-A8E4-8EA7FC463E22}" type="datetimeFigureOut">
              <a:rPr lang="en-GB" smtClean="0"/>
              <a:t>26/11/2018</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0798D097-8050-4317-B5F4-6CD09025DD04}" type="slidenum">
              <a:rPr lang="en-GB" smtClean="0"/>
              <a:t>‹#›</a:t>
            </a:fld>
            <a:endParaRPr lang="en-GB"/>
          </a:p>
        </p:txBody>
      </p:sp>
    </p:spTree>
    <p:extLst>
      <p:ext uri="{BB962C8B-B14F-4D97-AF65-F5344CB8AC3E}">
        <p14:creationId xmlns:p14="http://schemas.microsoft.com/office/powerpoint/2010/main" val="1410259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CFE75F-E470-49D9-AD0B-116F5128C518}" type="slidenum">
              <a:rPr lang="en-GB" smtClean="0"/>
              <a:t>1</a:t>
            </a:fld>
            <a:endParaRPr lang="en-GB"/>
          </a:p>
        </p:txBody>
      </p:sp>
    </p:spTree>
    <p:extLst>
      <p:ext uri="{BB962C8B-B14F-4D97-AF65-F5344CB8AC3E}">
        <p14:creationId xmlns:p14="http://schemas.microsoft.com/office/powerpoint/2010/main" val="840001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CFE75F-E470-49D9-AD0B-116F5128C518}" type="slidenum">
              <a:rPr lang="en-GB" smtClean="0"/>
              <a:t>19</a:t>
            </a:fld>
            <a:endParaRPr lang="en-GB"/>
          </a:p>
        </p:txBody>
      </p:sp>
    </p:spTree>
    <p:extLst>
      <p:ext uri="{BB962C8B-B14F-4D97-AF65-F5344CB8AC3E}">
        <p14:creationId xmlns:p14="http://schemas.microsoft.com/office/powerpoint/2010/main" val="854228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CFE75F-E470-49D9-AD0B-116F5128C518}" type="slidenum">
              <a:rPr lang="en-GB" smtClean="0"/>
              <a:t>3</a:t>
            </a:fld>
            <a:endParaRPr lang="en-GB"/>
          </a:p>
        </p:txBody>
      </p:sp>
    </p:spTree>
    <p:extLst>
      <p:ext uri="{BB962C8B-B14F-4D97-AF65-F5344CB8AC3E}">
        <p14:creationId xmlns:p14="http://schemas.microsoft.com/office/powerpoint/2010/main" val="2514853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 of our work over the next 4 years must be set within the draft </a:t>
            </a:r>
            <a:r>
              <a:rPr lang="en-GB" dirty="0" err="1" smtClean="0"/>
              <a:t>PfG</a:t>
            </a:r>
            <a:endParaRPr lang="en-GB" dirty="0" smtClean="0"/>
          </a:p>
          <a:p>
            <a:pPr marL="171450" indent="-171450">
              <a:buFont typeface="Arial" panose="020B0604020202020204" pitchFamily="34" charset="0"/>
              <a:buChar char="•"/>
            </a:pPr>
            <a:r>
              <a:rPr lang="en-GB" baseline="0" dirty="0" smtClean="0"/>
              <a:t>Housing has 2 key indicators: reduction in Housing stress and reducing the gap between the houses we need and the houses we  have (supply).  These are primary indicators for Outcome 8 (we care for others and help those in need) and Outcome 11 – We connect people and opportunities through infrastructure. </a:t>
            </a:r>
          </a:p>
        </p:txBody>
      </p:sp>
      <p:sp>
        <p:nvSpPr>
          <p:cNvPr id="4" name="Slide Number Placeholder 3"/>
          <p:cNvSpPr>
            <a:spLocks noGrp="1"/>
          </p:cNvSpPr>
          <p:nvPr>
            <p:ph type="sldNum" sz="quarter" idx="10"/>
          </p:nvPr>
        </p:nvSpPr>
        <p:spPr/>
        <p:txBody>
          <a:bodyPr/>
          <a:lstStyle/>
          <a:p>
            <a:fld id="{97CFE75F-E470-49D9-AD0B-116F5128C518}" type="slidenum">
              <a:rPr lang="en-GB" smtClean="0"/>
              <a:t>4</a:t>
            </a:fld>
            <a:endParaRPr lang="en-GB"/>
          </a:p>
        </p:txBody>
      </p:sp>
    </p:spTree>
    <p:extLst>
      <p:ext uri="{BB962C8B-B14F-4D97-AF65-F5344CB8AC3E}">
        <p14:creationId xmlns:p14="http://schemas.microsoft.com/office/powerpoint/2010/main" val="1059820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a:t>
            </a:r>
            <a:r>
              <a:rPr lang="en-US" dirty="0" smtClean="0"/>
              <a:t>Research commissioned by the Department for Social Development from    the University of Ulster (‘Addressing the Economic Downturn: the Case for    Increased Investment in Social Housing’) estimates the Northern Ireland   multiplier for construction projects to be 1.7 meaning that for every 10 jobs  created or sustained in the construction industry through housing projects a   further 7 jobs are sustained in other areas of the economy.</a:t>
            </a:r>
          </a:p>
          <a:p>
            <a:pPr lvl="0"/>
            <a:r>
              <a:rPr lang="en-US" dirty="0" smtClean="0"/>
              <a:t>(B) Research carried out in Great Britain on behalf of the UK Contractors Group   highlighted the broader economic benefits of construction activity.  This   research, illustrated at Figure 1, calculates that every £1 spent on construction   output generates a total of £2.84 in total economic activity.</a:t>
            </a:r>
          </a:p>
          <a:p>
            <a:pPr lvl="0"/>
            <a:endParaRPr lang="en-US" dirty="0" smtClean="0"/>
          </a:p>
          <a:p>
            <a:pPr lvl="0"/>
            <a:r>
              <a:rPr lang="en-US" dirty="0" smtClean="0"/>
              <a:t>76000 homes built in NI since</a:t>
            </a:r>
            <a:r>
              <a:rPr lang="en-US" baseline="0" dirty="0" smtClean="0"/>
              <a:t> 2008 – including 25000 social or affordable</a:t>
            </a:r>
          </a:p>
          <a:p>
            <a:pPr lvl="0"/>
            <a:endParaRPr lang="en-US" baseline="0" dirty="0" smtClean="0"/>
          </a:p>
        </p:txBody>
      </p:sp>
      <p:sp>
        <p:nvSpPr>
          <p:cNvPr id="4" name="Slide Number Placeholder 3"/>
          <p:cNvSpPr>
            <a:spLocks noGrp="1"/>
          </p:cNvSpPr>
          <p:nvPr>
            <p:ph type="sldNum" sz="quarter" idx="10"/>
          </p:nvPr>
        </p:nvSpPr>
        <p:spPr/>
        <p:txBody>
          <a:bodyPr/>
          <a:lstStyle/>
          <a:p>
            <a:fld id="{97CFE75F-E470-49D9-AD0B-116F5128C518}" type="slidenum">
              <a:rPr lang="en-GB" smtClean="0"/>
              <a:t>5</a:t>
            </a:fld>
            <a:endParaRPr lang="en-GB"/>
          </a:p>
        </p:txBody>
      </p:sp>
    </p:spTree>
    <p:extLst>
      <p:ext uri="{BB962C8B-B14F-4D97-AF65-F5344CB8AC3E}">
        <p14:creationId xmlns:p14="http://schemas.microsoft.com/office/powerpoint/2010/main" val="2650528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CFE75F-E470-49D9-AD0B-116F5128C518}" type="slidenum">
              <a:rPr lang="en-GB" smtClean="0"/>
              <a:t>6</a:t>
            </a:fld>
            <a:endParaRPr lang="en-GB"/>
          </a:p>
        </p:txBody>
      </p:sp>
    </p:spTree>
    <p:extLst>
      <p:ext uri="{BB962C8B-B14F-4D97-AF65-F5344CB8AC3E}">
        <p14:creationId xmlns:p14="http://schemas.microsoft.com/office/powerpoint/2010/main" val="3969668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So despite current interventions, housing stress continues to increase. This means that we need to critically examine our current activity and intervention in the entire housing system, and move to a more innovative supply strategy. </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97CFE75F-E470-49D9-AD0B-116F5128C518}" type="slidenum">
              <a:rPr lang="en-GB" smtClean="0"/>
              <a:t>8</a:t>
            </a:fld>
            <a:endParaRPr lang="en-GB"/>
          </a:p>
        </p:txBody>
      </p:sp>
    </p:spTree>
    <p:extLst>
      <p:ext uri="{BB962C8B-B14F-4D97-AF65-F5344CB8AC3E}">
        <p14:creationId xmlns:p14="http://schemas.microsoft.com/office/powerpoint/2010/main" val="2961604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CFE75F-E470-49D9-AD0B-116F5128C518}" type="slidenum">
              <a:rPr lang="en-GB" smtClean="0"/>
              <a:t>10</a:t>
            </a:fld>
            <a:endParaRPr lang="en-GB"/>
          </a:p>
        </p:txBody>
      </p:sp>
    </p:spTree>
    <p:extLst>
      <p:ext uri="{BB962C8B-B14F-4D97-AF65-F5344CB8AC3E}">
        <p14:creationId xmlns:p14="http://schemas.microsoft.com/office/powerpoint/2010/main" val="1618277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CFE75F-E470-49D9-AD0B-116F5128C518}" type="slidenum">
              <a:rPr lang="en-GB" smtClean="0"/>
              <a:t>17</a:t>
            </a:fld>
            <a:endParaRPr lang="en-GB"/>
          </a:p>
        </p:txBody>
      </p:sp>
    </p:spTree>
    <p:extLst>
      <p:ext uri="{BB962C8B-B14F-4D97-AF65-F5344CB8AC3E}">
        <p14:creationId xmlns:p14="http://schemas.microsoft.com/office/powerpoint/2010/main" val="235389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798D097-8050-4317-B5F4-6CD09025DD04}" type="slidenum">
              <a:rPr lang="en-GB" smtClean="0"/>
              <a:t>18</a:t>
            </a:fld>
            <a:endParaRPr lang="en-GB"/>
          </a:p>
        </p:txBody>
      </p:sp>
    </p:spTree>
    <p:extLst>
      <p:ext uri="{BB962C8B-B14F-4D97-AF65-F5344CB8AC3E}">
        <p14:creationId xmlns:p14="http://schemas.microsoft.com/office/powerpoint/2010/main" val="2821330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19CAF19-471E-45E7-9AFE-37FE5E662FD1}"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370333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9CAF19-471E-45E7-9AFE-37FE5E662FD1}"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8322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9CAF19-471E-45E7-9AFE-37FE5E662FD1}"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193579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1288531" y="1280842"/>
            <a:ext cx="9620275" cy="321243"/>
          </a:xfrm>
        </p:spPr>
        <p:txBody>
          <a:bodyPr>
            <a:noAutofit/>
          </a:bodyPr>
          <a:lstStyle>
            <a:lvl1pPr algn="l">
              <a:defRPr sz="3200" b="1" i="0">
                <a:solidFill>
                  <a:srgbClr val="000000"/>
                </a:solidFill>
                <a:latin typeface="ITC Franklin Gothic Std Med"/>
                <a:cs typeface="ITC Franklin Gothic Std Med"/>
              </a:defRPr>
            </a:lvl1pPr>
          </a:lstStyle>
          <a:p>
            <a:r>
              <a:rPr lang="lv-LV" dirty="0" smtClean="0"/>
              <a:t>Click to edit Master title</a:t>
            </a:r>
            <a:endParaRPr lang="en-US" dirty="0"/>
          </a:p>
        </p:txBody>
      </p:sp>
      <p:sp>
        <p:nvSpPr>
          <p:cNvPr id="7" name="Subtitle 2"/>
          <p:cNvSpPr>
            <a:spLocks noGrp="1"/>
          </p:cNvSpPr>
          <p:nvPr>
            <p:ph type="subTitle" idx="1"/>
          </p:nvPr>
        </p:nvSpPr>
        <p:spPr>
          <a:xfrm>
            <a:off x="1288531" y="1829847"/>
            <a:ext cx="9620275" cy="3820958"/>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baseline="0">
                <a:solidFill>
                  <a:schemeClr val="tx1"/>
                </a:solidFill>
                <a:latin typeface="ITC Franklin Gothic Std Book"/>
                <a:cs typeface="ITC Franklin Gothic Std Boo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Click to edit Master subtitle style</a:t>
            </a:r>
            <a:endParaRPr lang="lv-LV" dirty="0" smtClean="0"/>
          </a:p>
        </p:txBody>
      </p:sp>
    </p:spTree>
    <p:extLst>
      <p:ext uri="{BB962C8B-B14F-4D97-AF65-F5344CB8AC3E}">
        <p14:creationId xmlns:p14="http://schemas.microsoft.com/office/powerpoint/2010/main" val="420824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9CAF19-471E-45E7-9AFE-37FE5E662FD1}"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637209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CAF19-471E-45E7-9AFE-37FE5E662FD1}"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321118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19CAF19-471E-45E7-9AFE-37FE5E662FD1}" type="datetimeFigureOut">
              <a:rPr lang="en-GB" smtClean="0"/>
              <a:t>26/11/2018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3476276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19CAF19-471E-45E7-9AFE-37FE5E662FD1}" type="datetimeFigureOut">
              <a:rPr lang="en-GB" smtClean="0"/>
              <a:t>26/11/2018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1978708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9CAF19-471E-45E7-9AFE-37FE5E662FD1}" type="datetimeFigureOut">
              <a:rPr lang="en-GB" smtClean="0"/>
              <a:t>26/11/2018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424471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CAF19-471E-45E7-9AFE-37FE5E662FD1}" type="datetimeFigureOut">
              <a:rPr lang="en-GB" smtClean="0"/>
              <a:t>26/11/2018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1312726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CAF19-471E-45E7-9AFE-37FE5E662FD1}" type="datetimeFigureOut">
              <a:rPr lang="en-GB" smtClean="0"/>
              <a:t>26/11/2018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1124184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CAF19-471E-45E7-9AFE-37FE5E662FD1}" type="datetimeFigureOut">
              <a:rPr lang="en-GB" smtClean="0"/>
              <a:t>26/11/2018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B62C5A-639C-4667-B42F-DA2889389469}" type="slidenum">
              <a:rPr lang="en-GB" smtClean="0"/>
              <a:t>‹#›</a:t>
            </a:fld>
            <a:endParaRPr lang="en-GB"/>
          </a:p>
        </p:txBody>
      </p:sp>
    </p:spTree>
    <p:extLst>
      <p:ext uri="{BB962C8B-B14F-4D97-AF65-F5344CB8AC3E}">
        <p14:creationId xmlns:p14="http://schemas.microsoft.com/office/powerpoint/2010/main" val="984245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CAF19-471E-45E7-9AFE-37FE5E662FD1}" type="datetimeFigureOut">
              <a:rPr lang="en-GB" smtClean="0"/>
              <a:t>26/11/2018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62C5A-639C-4667-B42F-DA2889389469}" type="slidenum">
              <a:rPr lang="en-GB" smtClean="0"/>
              <a:t>‹#›</a:t>
            </a:fld>
            <a:endParaRPr lang="en-GB"/>
          </a:p>
        </p:txBody>
      </p:sp>
    </p:spTree>
    <p:extLst>
      <p:ext uri="{BB962C8B-B14F-4D97-AF65-F5344CB8AC3E}">
        <p14:creationId xmlns:p14="http://schemas.microsoft.com/office/powerpoint/2010/main" val="2292540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oleObject" Target="../embeddings/Microsoft_Excel_97_-_2004_Worksheet1.xls"/><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1999" cy="5803206"/>
          </a:xfrm>
          <a:solidFill>
            <a:srgbClr val="9966FF"/>
          </a:solidFill>
        </p:spPr>
        <p:txBody>
          <a:bodyPr/>
          <a:lstStyle/>
          <a:p>
            <a:pPr algn="ctr"/>
            <a:r>
              <a:rPr lang="en-GB" sz="4400" dirty="0" smtClean="0">
                <a:solidFill>
                  <a:schemeClr val="bg1"/>
                </a:solidFill>
              </a:rPr>
              <a:t>Department for Communities</a:t>
            </a:r>
            <a:r>
              <a:rPr lang="en-GB" dirty="0">
                <a:solidFill>
                  <a:schemeClr val="bg1"/>
                </a:solidFill>
              </a:rPr>
              <a:t/>
            </a:r>
            <a:br>
              <a:rPr lang="en-GB" dirty="0">
                <a:solidFill>
                  <a:schemeClr val="bg1"/>
                </a:solidFill>
              </a:rPr>
            </a:br>
            <a:r>
              <a:rPr lang="en-GB" dirty="0" smtClean="0">
                <a:solidFill>
                  <a:schemeClr val="bg1"/>
                </a:solidFill>
              </a:rPr>
              <a:t/>
            </a:r>
            <a:br>
              <a:rPr lang="en-GB" dirty="0" smtClean="0">
                <a:solidFill>
                  <a:schemeClr val="bg1"/>
                </a:solidFill>
              </a:rPr>
            </a:br>
            <a:r>
              <a:rPr lang="en-GB" sz="4400" dirty="0" smtClean="0">
                <a:solidFill>
                  <a:schemeClr val="bg1"/>
                </a:solidFill>
              </a:rPr>
              <a:t>David Polley</a:t>
            </a:r>
            <a:br>
              <a:rPr lang="en-GB" sz="4400" dirty="0" smtClean="0">
                <a:solidFill>
                  <a:schemeClr val="bg1"/>
                </a:solidFill>
              </a:rPr>
            </a:br>
            <a:r>
              <a:rPr lang="en-GB" sz="4400" dirty="0" smtClean="0">
                <a:solidFill>
                  <a:schemeClr val="bg1"/>
                </a:solidFill>
              </a:rPr>
              <a:t/>
            </a:r>
            <a:br>
              <a:rPr lang="en-GB" sz="4400" dirty="0" smtClean="0">
                <a:solidFill>
                  <a:schemeClr val="bg1"/>
                </a:solidFill>
              </a:rPr>
            </a:br>
            <a:r>
              <a:rPr lang="en-GB" sz="4400" dirty="0">
                <a:solidFill>
                  <a:schemeClr val="bg1"/>
                </a:solidFill>
              </a:rPr>
              <a:t/>
            </a:r>
            <a:br>
              <a:rPr lang="en-GB" sz="4400" dirty="0">
                <a:solidFill>
                  <a:schemeClr val="bg1"/>
                </a:solidFill>
              </a:rPr>
            </a:br>
            <a:r>
              <a:rPr lang="en-GB" sz="3600" dirty="0" smtClean="0">
                <a:solidFill>
                  <a:schemeClr val="bg1"/>
                </a:solidFill>
              </a:rPr>
              <a:t>Acting Director of Housing Supply Policy</a:t>
            </a:r>
            <a:endParaRPr lang="en-GB" sz="3600" dirty="0">
              <a:solidFill>
                <a:schemeClr val="bg1"/>
              </a:solidFill>
            </a:endParaRPr>
          </a:p>
        </p:txBody>
      </p:sp>
      <p:sp>
        <p:nvSpPr>
          <p:cNvPr id="4" name="Subtitle 2"/>
          <p:cNvSpPr txBox="1">
            <a:spLocks/>
          </p:cNvSpPr>
          <p:nvPr/>
        </p:nvSpPr>
        <p:spPr>
          <a:xfrm>
            <a:off x="6324600" y="1981201"/>
            <a:ext cx="3072202" cy="3822005"/>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kern="1200" baseline="0">
                <a:solidFill>
                  <a:schemeClr val="tx1"/>
                </a:solidFill>
                <a:latin typeface="ITC Franklin Gothic Std Book"/>
                <a:ea typeface="+mn-ea"/>
                <a:cs typeface="ITC Franklin Gothic Std Book"/>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ITC Franklin Gothic Std Book"/>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ITC Franklin Gothic Std Book"/>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dirty="0"/>
          </a:p>
        </p:txBody>
      </p:sp>
    </p:spTree>
    <p:extLst>
      <p:ext uri="{BB962C8B-B14F-4D97-AF65-F5344CB8AC3E}">
        <p14:creationId xmlns:p14="http://schemas.microsoft.com/office/powerpoint/2010/main" val="389789065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1999" cy="5803206"/>
          </a:xfrm>
          <a:solidFill>
            <a:srgbClr val="9966FF"/>
          </a:solidFill>
        </p:spPr>
        <p:txBody>
          <a:bodyPr/>
          <a:lstStyle/>
          <a:p>
            <a:pPr algn="ctr"/>
            <a:r>
              <a:rPr lang="en-GB" sz="4400" dirty="0" smtClean="0">
                <a:solidFill>
                  <a:schemeClr val="bg1"/>
                </a:solidFill>
              </a:rPr>
              <a:t/>
            </a:r>
            <a:br>
              <a:rPr lang="en-GB" sz="4400" dirty="0" smtClean="0">
                <a:solidFill>
                  <a:schemeClr val="bg1"/>
                </a:solidFill>
              </a:rPr>
            </a:br>
            <a:r>
              <a:rPr lang="en-GB" sz="4400" dirty="0">
                <a:solidFill>
                  <a:schemeClr val="bg1"/>
                </a:solidFill>
              </a:rPr>
              <a:t>Review of the Role and Regulation of the Private Sector</a:t>
            </a:r>
            <a:r>
              <a:rPr lang="en-GB" sz="4400" dirty="0"/>
              <a:t/>
            </a:r>
            <a:br>
              <a:rPr lang="en-GB" sz="4400" dirty="0"/>
            </a:br>
            <a:endParaRPr lang="en-GB" sz="4400" dirty="0">
              <a:solidFill>
                <a:schemeClr val="bg1"/>
              </a:solidFill>
            </a:endParaRPr>
          </a:p>
        </p:txBody>
      </p:sp>
      <p:sp>
        <p:nvSpPr>
          <p:cNvPr id="4" name="Subtitle 2"/>
          <p:cNvSpPr txBox="1">
            <a:spLocks/>
          </p:cNvSpPr>
          <p:nvPr/>
        </p:nvSpPr>
        <p:spPr>
          <a:xfrm>
            <a:off x="6324600" y="1981201"/>
            <a:ext cx="3072202" cy="3822005"/>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kern="1200" baseline="0">
                <a:solidFill>
                  <a:schemeClr val="tx1"/>
                </a:solidFill>
                <a:latin typeface="ITC Franklin Gothic Std Book"/>
                <a:ea typeface="+mn-ea"/>
                <a:cs typeface="ITC Franklin Gothic Std Book"/>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ITC Franklin Gothic Std Book"/>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ITC Franklin Gothic Std Book"/>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dirty="0"/>
          </a:p>
        </p:txBody>
      </p:sp>
    </p:spTree>
    <p:extLst>
      <p:ext uri="{BB962C8B-B14F-4D97-AF65-F5344CB8AC3E}">
        <p14:creationId xmlns:p14="http://schemas.microsoft.com/office/powerpoint/2010/main" val="31547736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8812" y="449179"/>
            <a:ext cx="7215206" cy="321243"/>
          </a:xfrm>
        </p:spPr>
        <p:txBody>
          <a:bodyPr/>
          <a:lstStyle/>
          <a:p>
            <a:pPr algn="ctr"/>
            <a:r>
              <a:rPr lang="en-GB" dirty="0"/>
              <a:t>PROPOSALS FOR CHANGE FULLY SUPPORTED</a:t>
            </a:r>
          </a:p>
        </p:txBody>
      </p:sp>
      <p:sp>
        <p:nvSpPr>
          <p:cNvPr id="3" name="Subtitle 2"/>
          <p:cNvSpPr>
            <a:spLocks noGrp="1"/>
          </p:cNvSpPr>
          <p:nvPr>
            <p:ph type="subTitle" idx="1"/>
          </p:nvPr>
        </p:nvSpPr>
        <p:spPr>
          <a:xfrm>
            <a:off x="1143000" y="1215188"/>
            <a:ext cx="8591018" cy="4511844"/>
          </a:xfrm>
        </p:spPr>
        <p:txBody>
          <a:bodyPr>
            <a:noAutofit/>
          </a:bodyPr>
          <a:lstStyle/>
          <a:p>
            <a:pPr marL="354013" indent="-354013">
              <a:spcAft>
                <a:spcPts val="600"/>
              </a:spcAft>
              <a:buFont typeface="Arial" pitchFamily="34" charset="0"/>
              <a:buChar char="•"/>
              <a:tabLst>
                <a:tab pos="354013" algn="l"/>
              </a:tabLst>
            </a:pPr>
            <a:r>
              <a:rPr lang="en-GB" sz="2400" dirty="0"/>
              <a:t>Ensure private tenants issued with written tenancy agreement</a:t>
            </a:r>
          </a:p>
          <a:p>
            <a:pPr marL="354013" indent="-354013">
              <a:spcAft>
                <a:spcPts val="600"/>
              </a:spcAft>
              <a:buFont typeface="Arial" pitchFamily="34" charset="0"/>
              <a:buChar char="•"/>
              <a:tabLst>
                <a:tab pos="354013" algn="l"/>
              </a:tabLst>
            </a:pPr>
            <a:r>
              <a:rPr lang="en-GB" sz="2400" dirty="0"/>
              <a:t>Review impact of CIH training course </a:t>
            </a:r>
          </a:p>
          <a:p>
            <a:pPr marL="354013" indent="-354013">
              <a:spcAft>
                <a:spcPts val="600"/>
              </a:spcAft>
              <a:buFont typeface="Arial" pitchFamily="34" charset="0"/>
              <a:buChar char="•"/>
              <a:tabLst>
                <a:tab pos="354013" algn="l"/>
              </a:tabLst>
            </a:pPr>
            <a:r>
              <a:rPr lang="en-GB" sz="2400" dirty="0"/>
              <a:t>Fund landlord advice line</a:t>
            </a:r>
          </a:p>
          <a:p>
            <a:pPr marL="354013" indent="-354013">
              <a:spcAft>
                <a:spcPts val="600"/>
              </a:spcAft>
              <a:buFont typeface="Arial" pitchFamily="34" charset="0"/>
              <a:buChar char="•"/>
              <a:tabLst>
                <a:tab pos="354013" algn="l"/>
              </a:tabLst>
            </a:pPr>
            <a:r>
              <a:rPr lang="en-GB" sz="2400" dirty="0"/>
              <a:t>Mandatory smoke &amp; carbon monoxide detectors</a:t>
            </a:r>
          </a:p>
          <a:p>
            <a:pPr marL="354013" indent="-354013">
              <a:spcAft>
                <a:spcPts val="600"/>
              </a:spcAft>
              <a:buFont typeface="Arial" pitchFamily="34" charset="0"/>
              <a:buChar char="•"/>
              <a:tabLst>
                <a:tab pos="354013" algn="l"/>
              </a:tabLst>
            </a:pPr>
            <a:r>
              <a:rPr lang="en-GB" sz="2400" dirty="0"/>
              <a:t>Financial case for independent housing panel</a:t>
            </a:r>
          </a:p>
          <a:p>
            <a:endParaRPr lang="en-GB" sz="2400" dirty="0"/>
          </a:p>
        </p:txBody>
      </p:sp>
    </p:spTree>
    <p:extLst>
      <p:ext uri="{BB962C8B-B14F-4D97-AF65-F5344CB8AC3E}">
        <p14:creationId xmlns:p14="http://schemas.microsoft.com/office/powerpoint/2010/main" val="3741751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8812" y="497306"/>
            <a:ext cx="7215206" cy="321243"/>
          </a:xfrm>
        </p:spPr>
        <p:txBody>
          <a:bodyPr/>
          <a:lstStyle/>
          <a:p>
            <a:pPr algn="ctr"/>
            <a:r>
              <a:rPr lang="en-GB" dirty="0"/>
              <a:t>PROPOSALS FOR </a:t>
            </a:r>
            <a:r>
              <a:rPr lang="en-GB" dirty="0" smtClean="0"/>
              <a:t>CHANGE- </a:t>
            </a:r>
            <a:r>
              <a:rPr lang="en-GB" dirty="0"/>
              <a:t/>
            </a:r>
            <a:br>
              <a:rPr lang="en-GB" dirty="0"/>
            </a:br>
            <a:r>
              <a:rPr lang="en-GB" dirty="0"/>
              <a:t>HIGH LEVEL OF SUPPORT</a:t>
            </a:r>
          </a:p>
        </p:txBody>
      </p:sp>
      <p:sp>
        <p:nvSpPr>
          <p:cNvPr id="3" name="Subtitle 2"/>
          <p:cNvSpPr>
            <a:spLocks noGrp="1"/>
          </p:cNvSpPr>
          <p:nvPr>
            <p:ph type="subTitle" idx="1"/>
          </p:nvPr>
        </p:nvSpPr>
        <p:spPr>
          <a:xfrm>
            <a:off x="1143000" y="1528009"/>
            <a:ext cx="8591018" cy="4511844"/>
          </a:xfrm>
        </p:spPr>
        <p:txBody>
          <a:bodyPr>
            <a:noAutofit/>
          </a:bodyPr>
          <a:lstStyle/>
          <a:p>
            <a:pPr marL="354013" indent="-354013">
              <a:spcAft>
                <a:spcPts val="600"/>
              </a:spcAft>
              <a:buFont typeface="Arial" pitchFamily="34" charset="0"/>
              <a:buChar char="•"/>
            </a:pPr>
            <a:r>
              <a:rPr lang="en-GB" sz="2400" dirty="0"/>
              <a:t>Introduce regulatory framework for letting agents</a:t>
            </a:r>
          </a:p>
          <a:p>
            <a:pPr marL="354013" indent="-354013">
              <a:spcAft>
                <a:spcPts val="600"/>
              </a:spcAft>
              <a:buFont typeface="Arial" pitchFamily="34" charset="0"/>
              <a:buChar char="•"/>
            </a:pPr>
            <a:r>
              <a:rPr lang="en-GB" sz="2400" dirty="0"/>
              <a:t>Explore shared housing through Fresh Start</a:t>
            </a:r>
          </a:p>
          <a:p>
            <a:pPr marL="354013" indent="-354013">
              <a:spcAft>
                <a:spcPts val="600"/>
              </a:spcAft>
              <a:buFont typeface="Arial" pitchFamily="34" charset="0"/>
              <a:buChar char="•"/>
            </a:pPr>
            <a:r>
              <a:rPr lang="en-GB" sz="2400" dirty="0"/>
              <a:t>Develop tenant information pack</a:t>
            </a:r>
          </a:p>
          <a:p>
            <a:pPr marL="354013" indent="-354013">
              <a:spcAft>
                <a:spcPts val="600"/>
              </a:spcAft>
              <a:buFont typeface="Arial" pitchFamily="34" charset="0"/>
              <a:buChar char="•"/>
            </a:pPr>
            <a:r>
              <a:rPr lang="en-GB" sz="2400" dirty="0"/>
              <a:t>Restrict </a:t>
            </a:r>
            <a:r>
              <a:rPr lang="en-GB" sz="2400" dirty="0" smtClean="0"/>
              <a:t>rent </a:t>
            </a:r>
            <a:r>
              <a:rPr lang="en-GB" sz="2400" dirty="0"/>
              <a:t>increases to once in 12 month period</a:t>
            </a:r>
          </a:p>
          <a:p>
            <a:pPr marL="354013" indent="-354013">
              <a:spcAft>
                <a:spcPts val="600"/>
              </a:spcAft>
              <a:buFont typeface="Arial" pitchFamily="34" charset="0"/>
              <a:buChar char="•"/>
            </a:pPr>
            <a:r>
              <a:rPr lang="en-GB" sz="2400" dirty="0"/>
              <a:t>Mandatory periodic electrical checks</a:t>
            </a:r>
          </a:p>
        </p:txBody>
      </p:sp>
    </p:spTree>
    <p:extLst>
      <p:ext uri="{BB962C8B-B14F-4D97-AF65-F5344CB8AC3E}">
        <p14:creationId xmlns:p14="http://schemas.microsoft.com/office/powerpoint/2010/main" val="172618832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8812" y="569495"/>
            <a:ext cx="7215206" cy="321243"/>
          </a:xfrm>
        </p:spPr>
        <p:txBody>
          <a:bodyPr/>
          <a:lstStyle/>
          <a:p>
            <a:pPr algn="ctr"/>
            <a:r>
              <a:rPr lang="en-GB" dirty="0"/>
              <a:t>PROPOSALS FOR CHANGE</a:t>
            </a:r>
            <a:br>
              <a:rPr lang="en-GB" dirty="0"/>
            </a:br>
            <a:r>
              <a:rPr lang="en-GB" dirty="0"/>
              <a:t>HIGH LEVEL OF SUPPORT</a:t>
            </a:r>
          </a:p>
        </p:txBody>
      </p:sp>
      <p:sp>
        <p:nvSpPr>
          <p:cNvPr id="3" name="Subtitle 2"/>
          <p:cNvSpPr>
            <a:spLocks noGrp="1"/>
          </p:cNvSpPr>
          <p:nvPr>
            <p:ph type="subTitle" idx="1"/>
          </p:nvPr>
        </p:nvSpPr>
        <p:spPr>
          <a:xfrm>
            <a:off x="1143000" y="1467851"/>
            <a:ext cx="8591018" cy="4235117"/>
          </a:xfrm>
        </p:spPr>
        <p:txBody>
          <a:bodyPr>
            <a:noAutofit/>
          </a:bodyPr>
          <a:lstStyle/>
          <a:p>
            <a:pPr marL="354013" indent="-354013">
              <a:spcAft>
                <a:spcPts val="600"/>
              </a:spcAft>
              <a:buFont typeface="Arial" pitchFamily="34" charset="0"/>
              <a:buChar char="•"/>
              <a:tabLst>
                <a:tab pos="354013" algn="l"/>
              </a:tabLst>
            </a:pPr>
            <a:r>
              <a:rPr lang="en-GB" sz="2400" dirty="0"/>
              <a:t>Properties built before 1956 subject to rent control</a:t>
            </a:r>
          </a:p>
          <a:p>
            <a:pPr marL="354013" indent="-354013">
              <a:spcAft>
                <a:spcPts val="600"/>
              </a:spcAft>
              <a:buFont typeface="Arial" pitchFamily="34" charset="0"/>
              <a:buChar char="•"/>
              <a:tabLst>
                <a:tab pos="354013" algn="l"/>
              </a:tabLst>
            </a:pPr>
            <a:r>
              <a:rPr lang="en-GB" sz="2400" dirty="0"/>
              <a:t>Introduce Fast Track Eviction</a:t>
            </a:r>
          </a:p>
          <a:p>
            <a:pPr marL="354013" indent="-354013">
              <a:spcAft>
                <a:spcPts val="600"/>
              </a:spcAft>
              <a:buFont typeface="Arial" pitchFamily="34" charset="0"/>
              <a:buChar char="•"/>
              <a:tabLst>
                <a:tab pos="354013" algn="l"/>
              </a:tabLst>
            </a:pPr>
            <a:r>
              <a:rPr lang="en-GB" sz="2400" dirty="0"/>
              <a:t>Greater involvement for Housing Associations in PRS</a:t>
            </a:r>
          </a:p>
          <a:p>
            <a:pPr marL="354013" indent="-354013">
              <a:spcAft>
                <a:spcPts val="600"/>
              </a:spcAft>
              <a:buFont typeface="Arial" pitchFamily="34" charset="0"/>
              <a:buChar char="•"/>
              <a:tabLst>
                <a:tab pos="354013" algn="l"/>
              </a:tabLst>
            </a:pPr>
            <a:r>
              <a:rPr lang="en-GB" sz="2400" dirty="0"/>
              <a:t>Gauge appetite of institutional investors</a:t>
            </a:r>
          </a:p>
          <a:p>
            <a:pPr marL="354013" indent="-354013">
              <a:spcAft>
                <a:spcPts val="600"/>
              </a:spcAft>
              <a:buFont typeface="Arial" pitchFamily="34" charset="0"/>
              <a:buChar char="•"/>
              <a:tabLst>
                <a:tab pos="354013" algn="l"/>
              </a:tabLst>
            </a:pPr>
            <a:r>
              <a:rPr lang="en-GB" sz="2400" dirty="0"/>
              <a:t>EPC rating of private properties to be higher than ‘E’ rating</a:t>
            </a:r>
          </a:p>
          <a:p>
            <a:endParaRPr lang="en-GB" sz="2400" dirty="0"/>
          </a:p>
        </p:txBody>
      </p:sp>
    </p:spTree>
    <p:extLst>
      <p:ext uri="{BB962C8B-B14F-4D97-AF65-F5344CB8AC3E}">
        <p14:creationId xmlns:p14="http://schemas.microsoft.com/office/powerpoint/2010/main" val="36517411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8530" y="739421"/>
            <a:ext cx="9620275" cy="321243"/>
          </a:xfrm>
        </p:spPr>
        <p:txBody>
          <a:bodyPr/>
          <a:lstStyle/>
          <a:p>
            <a:pPr algn="ctr"/>
            <a:r>
              <a:rPr lang="en-GB" dirty="0"/>
              <a:t>PROPOSALS WITH DIVIDED OPINION</a:t>
            </a:r>
          </a:p>
        </p:txBody>
      </p:sp>
      <p:sp>
        <p:nvSpPr>
          <p:cNvPr id="3" name="Subtitle 2"/>
          <p:cNvSpPr>
            <a:spLocks noGrp="1"/>
          </p:cNvSpPr>
          <p:nvPr>
            <p:ph type="subTitle" idx="1"/>
          </p:nvPr>
        </p:nvSpPr>
        <p:spPr>
          <a:xfrm>
            <a:off x="1288531" y="1588168"/>
            <a:ext cx="9620275" cy="4062637"/>
          </a:xfrm>
        </p:spPr>
        <p:txBody>
          <a:bodyPr/>
          <a:lstStyle/>
          <a:p>
            <a:pPr marL="354013" indent="-354013">
              <a:spcAft>
                <a:spcPts val="600"/>
              </a:spcAft>
              <a:buFont typeface="Arial" pitchFamily="34" charset="0"/>
              <a:buChar char="•"/>
            </a:pPr>
            <a:r>
              <a:rPr lang="en-GB" sz="2400" dirty="0"/>
              <a:t>Change minimum notice to quit period from 4 to 8 weeks</a:t>
            </a:r>
          </a:p>
          <a:p>
            <a:pPr marL="354013" indent="-354013">
              <a:spcAft>
                <a:spcPts val="600"/>
              </a:spcAft>
              <a:buFont typeface="Arial" pitchFamily="34" charset="0"/>
              <a:buChar char="•"/>
            </a:pPr>
            <a:r>
              <a:rPr lang="en-GB" sz="2400" dirty="0"/>
              <a:t>Amend landlord registration regulations to incorporate fitness declaration at point of registration</a:t>
            </a:r>
          </a:p>
          <a:p>
            <a:endParaRPr lang="en-GB" dirty="0"/>
          </a:p>
        </p:txBody>
      </p:sp>
    </p:spTree>
    <p:extLst>
      <p:ext uri="{BB962C8B-B14F-4D97-AF65-F5344CB8AC3E}">
        <p14:creationId xmlns:p14="http://schemas.microsoft.com/office/powerpoint/2010/main" val="16886027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8530" y="859737"/>
            <a:ext cx="9620275" cy="321243"/>
          </a:xfrm>
        </p:spPr>
        <p:txBody>
          <a:bodyPr/>
          <a:lstStyle/>
          <a:p>
            <a:pPr algn="ctr"/>
            <a:r>
              <a:rPr lang="en-GB" dirty="0" smtClean="0"/>
              <a:t>Progress to Date</a:t>
            </a:r>
            <a:endParaRPr lang="en-GB" dirty="0"/>
          </a:p>
        </p:txBody>
      </p:sp>
      <p:sp>
        <p:nvSpPr>
          <p:cNvPr id="3" name="Subtitle 2"/>
          <p:cNvSpPr>
            <a:spLocks noGrp="1"/>
          </p:cNvSpPr>
          <p:nvPr>
            <p:ph type="subTitle" idx="1"/>
          </p:nvPr>
        </p:nvSpPr>
        <p:spPr/>
        <p:txBody>
          <a:bodyPr/>
          <a:lstStyle/>
          <a:p>
            <a:pPr marL="457200" indent="-457200">
              <a:spcAft>
                <a:spcPts val="600"/>
              </a:spcAft>
              <a:buFont typeface="Arial" panose="020B0604020202020204" pitchFamily="34" charset="0"/>
              <a:buChar char="•"/>
            </a:pPr>
            <a:r>
              <a:rPr lang="en-GB" sz="2400" dirty="0"/>
              <a:t>Landlord helpline pilot from January 2017</a:t>
            </a:r>
          </a:p>
          <a:p>
            <a:pPr marL="457200" indent="-457200">
              <a:spcAft>
                <a:spcPts val="600"/>
              </a:spcAft>
              <a:buFont typeface="Arial" panose="020B0604020202020204" pitchFamily="34" charset="0"/>
              <a:buChar char="•"/>
            </a:pPr>
            <a:r>
              <a:rPr lang="en-GB" sz="2400" dirty="0"/>
              <a:t>100% satisfaction rate</a:t>
            </a:r>
          </a:p>
          <a:p>
            <a:pPr marL="457200" indent="-457200">
              <a:spcAft>
                <a:spcPts val="600"/>
              </a:spcAft>
              <a:buFont typeface="Arial" panose="020B0604020202020204" pitchFamily="34" charset="0"/>
              <a:buChar char="•"/>
            </a:pPr>
            <a:r>
              <a:rPr lang="en-GB" sz="2400" dirty="0"/>
              <a:t>Permanent landlord helpline from September 2018</a:t>
            </a:r>
          </a:p>
          <a:p>
            <a:pPr marL="457200" indent="-457200">
              <a:spcAft>
                <a:spcPts val="600"/>
              </a:spcAft>
              <a:buFont typeface="Arial" panose="020B0604020202020204" pitchFamily="34" charset="0"/>
              <a:buChar char="•"/>
            </a:pPr>
            <a:r>
              <a:rPr lang="en-GB" sz="2400" dirty="0"/>
              <a:t>330 landlords/letting agents CIH level 2 certificate in Letting &amp; Managing Residential </a:t>
            </a:r>
            <a:r>
              <a:rPr lang="en-GB" sz="2400" dirty="0" smtClean="0"/>
              <a:t>Properties</a:t>
            </a:r>
          </a:p>
          <a:p>
            <a:pPr marL="457200" indent="-457200">
              <a:spcAft>
                <a:spcPts val="600"/>
              </a:spcAft>
              <a:buFont typeface="Arial" panose="020B0604020202020204" pitchFamily="34" charset="0"/>
              <a:buChar char="•"/>
            </a:pPr>
            <a:r>
              <a:rPr lang="en-GB" sz="2400" dirty="0"/>
              <a:t>Support for NICHA Rent to Own pilot</a:t>
            </a:r>
          </a:p>
          <a:p>
            <a:pPr marL="457200" indent="-457200">
              <a:spcAft>
                <a:spcPts val="600"/>
              </a:spcAft>
              <a:buFont typeface="Arial" panose="020B0604020202020204" pitchFamily="34" charset="0"/>
              <a:buChar char="•"/>
            </a:pPr>
            <a:endParaRPr lang="en-GB" sz="2400" dirty="0"/>
          </a:p>
          <a:p>
            <a:endParaRPr lang="en-GB" dirty="0"/>
          </a:p>
        </p:txBody>
      </p:sp>
    </p:spTree>
    <p:extLst>
      <p:ext uri="{BB962C8B-B14F-4D97-AF65-F5344CB8AC3E}">
        <p14:creationId xmlns:p14="http://schemas.microsoft.com/office/powerpoint/2010/main" val="210723716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8531" y="1124431"/>
            <a:ext cx="9620275" cy="321243"/>
          </a:xfrm>
        </p:spPr>
        <p:txBody>
          <a:bodyPr/>
          <a:lstStyle/>
          <a:p>
            <a:pPr algn="ctr"/>
            <a:r>
              <a:rPr lang="en-GB" dirty="0" smtClean="0"/>
              <a:t>Further Work being considered</a:t>
            </a:r>
            <a:endParaRPr lang="en-GB" dirty="0"/>
          </a:p>
        </p:txBody>
      </p:sp>
      <p:sp>
        <p:nvSpPr>
          <p:cNvPr id="3" name="Subtitle 2"/>
          <p:cNvSpPr>
            <a:spLocks noGrp="1"/>
          </p:cNvSpPr>
          <p:nvPr>
            <p:ph type="subTitle" idx="1"/>
          </p:nvPr>
        </p:nvSpPr>
        <p:spPr>
          <a:xfrm>
            <a:off x="1288531" y="2046415"/>
            <a:ext cx="9620275" cy="3820958"/>
          </a:xfrm>
        </p:spPr>
        <p:txBody>
          <a:bodyPr/>
          <a:lstStyle/>
          <a:p>
            <a:pPr marL="457200" indent="-457200">
              <a:spcAft>
                <a:spcPts val="600"/>
              </a:spcAft>
              <a:buFont typeface="Arial" panose="020B0604020202020204" pitchFamily="34" charset="0"/>
              <a:buChar char="•"/>
            </a:pPr>
            <a:r>
              <a:rPr lang="en-GB" sz="2400" dirty="0"/>
              <a:t>Development of a tenant information pack</a:t>
            </a:r>
          </a:p>
          <a:p>
            <a:pPr marL="457200" indent="-457200">
              <a:spcAft>
                <a:spcPts val="600"/>
              </a:spcAft>
              <a:buFont typeface="Arial" panose="020B0604020202020204" pitchFamily="34" charset="0"/>
              <a:buChar char="•"/>
            </a:pPr>
            <a:r>
              <a:rPr lang="en-GB" sz="2400" dirty="0"/>
              <a:t>Possible pilot of mediation service</a:t>
            </a:r>
          </a:p>
          <a:p>
            <a:pPr marL="457200" indent="-457200">
              <a:spcAft>
                <a:spcPts val="600"/>
              </a:spcAft>
              <a:buFont typeface="Arial" panose="020B0604020202020204" pitchFamily="34" charset="0"/>
              <a:buChar char="•"/>
            </a:pPr>
            <a:r>
              <a:rPr lang="en-GB" sz="2400" dirty="0" smtClean="0"/>
              <a:t>Advice </a:t>
            </a:r>
            <a:r>
              <a:rPr lang="en-GB" sz="2400" dirty="0"/>
              <a:t>on letting agent fees to tenants</a:t>
            </a:r>
          </a:p>
          <a:p>
            <a:pPr marL="457200" indent="-457200">
              <a:spcAft>
                <a:spcPts val="600"/>
              </a:spcAft>
              <a:buFont typeface="Arial" panose="020B0604020202020204" pitchFamily="34" charset="0"/>
              <a:buChar char="•"/>
            </a:pPr>
            <a:r>
              <a:rPr lang="en-GB" sz="2400" dirty="0"/>
              <a:t>Refine policy papers for proposals which require legislative change</a:t>
            </a:r>
          </a:p>
          <a:p>
            <a:endParaRPr lang="en-GB" dirty="0"/>
          </a:p>
        </p:txBody>
      </p:sp>
    </p:spTree>
    <p:extLst>
      <p:ext uri="{BB962C8B-B14F-4D97-AF65-F5344CB8AC3E}">
        <p14:creationId xmlns:p14="http://schemas.microsoft.com/office/powerpoint/2010/main" val="339540940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1999" cy="5803206"/>
          </a:xfrm>
          <a:solidFill>
            <a:srgbClr val="9966FF"/>
          </a:solidFill>
        </p:spPr>
        <p:txBody>
          <a:bodyPr/>
          <a:lstStyle/>
          <a:p>
            <a:pPr algn="ctr"/>
            <a:r>
              <a:rPr lang="en-GB" sz="4400" dirty="0" smtClean="0">
                <a:solidFill>
                  <a:schemeClr val="bg1"/>
                </a:solidFill>
              </a:rPr>
              <a:t/>
            </a:r>
            <a:br>
              <a:rPr lang="en-GB" sz="4400" dirty="0" smtClean="0">
                <a:solidFill>
                  <a:schemeClr val="bg1"/>
                </a:solidFill>
              </a:rPr>
            </a:br>
            <a:r>
              <a:rPr lang="en-GB" sz="4400" smtClean="0">
                <a:solidFill>
                  <a:schemeClr val="bg1"/>
                </a:solidFill>
              </a:rPr>
              <a:t>Houses In Multiple </a:t>
            </a:r>
            <a:r>
              <a:rPr lang="en-GB" sz="4400" dirty="0" smtClean="0">
                <a:solidFill>
                  <a:schemeClr val="bg1"/>
                </a:solidFill>
              </a:rPr>
              <a:t>Occupation</a:t>
            </a:r>
            <a:r>
              <a:rPr lang="en-GB" sz="4400" dirty="0"/>
              <a:t/>
            </a:r>
            <a:br>
              <a:rPr lang="en-GB" sz="4400" dirty="0"/>
            </a:br>
            <a:endParaRPr lang="en-GB" sz="4400" dirty="0">
              <a:solidFill>
                <a:schemeClr val="bg1"/>
              </a:solidFill>
            </a:endParaRPr>
          </a:p>
        </p:txBody>
      </p:sp>
      <p:sp>
        <p:nvSpPr>
          <p:cNvPr id="4" name="Subtitle 2"/>
          <p:cNvSpPr txBox="1">
            <a:spLocks/>
          </p:cNvSpPr>
          <p:nvPr/>
        </p:nvSpPr>
        <p:spPr>
          <a:xfrm>
            <a:off x="6324600" y="1981201"/>
            <a:ext cx="3072202" cy="3822005"/>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kern="1200" baseline="0">
                <a:solidFill>
                  <a:schemeClr val="tx1"/>
                </a:solidFill>
                <a:latin typeface="ITC Franklin Gothic Std Book"/>
                <a:ea typeface="+mn-ea"/>
                <a:cs typeface="ITC Franklin Gothic Std Book"/>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ITC Franklin Gothic Std Book"/>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ITC Franklin Gothic Std Book"/>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dirty="0"/>
          </a:p>
        </p:txBody>
      </p:sp>
    </p:spTree>
    <p:extLst>
      <p:ext uri="{BB962C8B-B14F-4D97-AF65-F5344CB8AC3E}">
        <p14:creationId xmlns:p14="http://schemas.microsoft.com/office/powerpoint/2010/main" val="156407213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8812" y="509338"/>
            <a:ext cx="7215206" cy="321243"/>
          </a:xfrm>
        </p:spPr>
        <p:txBody>
          <a:bodyPr/>
          <a:lstStyle/>
          <a:p>
            <a:pPr algn="ctr"/>
            <a:r>
              <a:rPr lang="en-GB" dirty="0" smtClean="0"/>
              <a:t>Implementation Update</a:t>
            </a:r>
            <a:endParaRPr lang="en-GB" dirty="0"/>
          </a:p>
        </p:txBody>
      </p:sp>
      <p:sp>
        <p:nvSpPr>
          <p:cNvPr id="3" name="Subtitle 2"/>
          <p:cNvSpPr>
            <a:spLocks noGrp="1"/>
          </p:cNvSpPr>
          <p:nvPr>
            <p:ph type="subTitle" idx="1"/>
          </p:nvPr>
        </p:nvSpPr>
        <p:spPr>
          <a:xfrm>
            <a:off x="1143000" y="1215188"/>
            <a:ext cx="8591018" cy="4511844"/>
          </a:xfrm>
        </p:spPr>
        <p:txBody>
          <a:bodyPr>
            <a:noAutofit/>
          </a:bodyPr>
          <a:lstStyle/>
          <a:p>
            <a:pPr marL="285750" indent="-285750">
              <a:spcAft>
                <a:spcPts val="600"/>
              </a:spcAft>
              <a:buFont typeface="Arial" panose="020B0604020202020204" pitchFamily="34" charset="0"/>
              <a:buChar char="•"/>
            </a:pPr>
            <a:r>
              <a:rPr lang="en-GB" sz="2400" dirty="0" smtClean="0"/>
              <a:t>Houses in Multiple Occupation Act 2016;</a:t>
            </a:r>
          </a:p>
          <a:p>
            <a:pPr marL="285750" indent="-285750">
              <a:spcAft>
                <a:spcPts val="600"/>
              </a:spcAft>
              <a:buFont typeface="Arial" panose="020B0604020202020204" pitchFamily="34" charset="0"/>
              <a:buChar char="•"/>
            </a:pPr>
            <a:r>
              <a:rPr lang="en-GB" sz="2400" dirty="0" smtClean="0"/>
              <a:t>Regulations in final stages of preparation;</a:t>
            </a:r>
          </a:p>
          <a:p>
            <a:pPr marL="285750" indent="-285750">
              <a:spcAft>
                <a:spcPts val="600"/>
              </a:spcAft>
              <a:buFont typeface="Arial" panose="020B0604020202020204" pitchFamily="34" charset="0"/>
              <a:buChar char="•"/>
            </a:pPr>
            <a:r>
              <a:rPr lang="en-GB" sz="2400" dirty="0" smtClean="0"/>
              <a:t>Final Stakeholder engagement on proposals underway;</a:t>
            </a:r>
          </a:p>
          <a:p>
            <a:pPr marL="285750" indent="-285750">
              <a:spcAft>
                <a:spcPts val="600"/>
              </a:spcAft>
              <a:buFont typeface="Arial" panose="020B0604020202020204" pitchFamily="34" charset="0"/>
              <a:buChar char="•"/>
            </a:pPr>
            <a:r>
              <a:rPr lang="en-GB" sz="2400" dirty="0" smtClean="0"/>
              <a:t>Preparation with Council Colleagues for transfer of functions well advanced;</a:t>
            </a:r>
          </a:p>
          <a:p>
            <a:pPr marL="285750" indent="-285750">
              <a:spcAft>
                <a:spcPts val="600"/>
              </a:spcAft>
              <a:buFont typeface="Arial" panose="020B0604020202020204" pitchFamily="34" charset="0"/>
              <a:buChar char="•"/>
            </a:pPr>
            <a:r>
              <a:rPr lang="en-GB" sz="2400" dirty="0" smtClean="0"/>
              <a:t>Aim to transfer on 1 April 2019. </a:t>
            </a:r>
          </a:p>
          <a:p>
            <a:endParaRPr lang="en-GB" sz="2400" dirty="0"/>
          </a:p>
        </p:txBody>
      </p:sp>
    </p:spTree>
    <p:extLst>
      <p:ext uri="{BB962C8B-B14F-4D97-AF65-F5344CB8AC3E}">
        <p14:creationId xmlns:p14="http://schemas.microsoft.com/office/powerpoint/2010/main" val="131482275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1999" cy="5803206"/>
          </a:xfrm>
          <a:solidFill>
            <a:srgbClr val="9966FF"/>
          </a:solidFill>
        </p:spPr>
        <p:txBody>
          <a:bodyPr/>
          <a:lstStyle/>
          <a:p>
            <a:pPr algn="ctr"/>
            <a:r>
              <a:rPr lang="en-GB" sz="4400" dirty="0" smtClean="0">
                <a:solidFill>
                  <a:schemeClr val="bg1"/>
                </a:solidFill>
              </a:rPr>
              <a:t/>
            </a:r>
            <a:br>
              <a:rPr lang="en-GB" sz="4400" dirty="0" smtClean="0">
                <a:solidFill>
                  <a:schemeClr val="bg1"/>
                </a:solidFill>
              </a:rPr>
            </a:br>
            <a:r>
              <a:rPr lang="en-GB" sz="4400" dirty="0" smtClean="0">
                <a:solidFill>
                  <a:schemeClr val="bg1"/>
                </a:solidFill>
              </a:rPr>
              <a:t>Conclusion</a:t>
            </a:r>
            <a:r>
              <a:rPr lang="en-GB" sz="4400" dirty="0"/>
              <a:t/>
            </a:r>
            <a:br>
              <a:rPr lang="en-GB" sz="4400" dirty="0"/>
            </a:br>
            <a:endParaRPr lang="en-GB" sz="4400" dirty="0">
              <a:solidFill>
                <a:schemeClr val="bg1"/>
              </a:solidFill>
            </a:endParaRPr>
          </a:p>
        </p:txBody>
      </p:sp>
      <p:sp>
        <p:nvSpPr>
          <p:cNvPr id="4" name="Subtitle 2"/>
          <p:cNvSpPr txBox="1">
            <a:spLocks/>
          </p:cNvSpPr>
          <p:nvPr/>
        </p:nvSpPr>
        <p:spPr>
          <a:xfrm>
            <a:off x="6324600" y="1981201"/>
            <a:ext cx="3072202" cy="3822005"/>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kern="1200" baseline="0">
                <a:solidFill>
                  <a:schemeClr val="tx1"/>
                </a:solidFill>
                <a:latin typeface="ITC Franklin Gothic Std Book"/>
                <a:ea typeface="+mn-ea"/>
                <a:cs typeface="ITC Franklin Gothic Std Book"/>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ITC Franklin Gothic Std Book"/>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ITC Franklin Gothic Std Book"/>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dirty="0"/>
          </a:p>
        </p:txBody>
      </p:sp>
    </p:spTree>
    <p:extLst>
      <p:ext uri="{BB962C8B-B14F-4D97-AF65-F5344CB8AC3E}">
        <p14:creationId xmlns:p14="http://schemas.microsoft.com/office/powerpoint/2010/main" val="39556857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DfC</a:t>
            </a:r>
            <a:r>
              <a:rPr lang="en-GB" dirty="0" smtClean="0"/>
              <a:t> PRS update:</a:t>
            </a:r>
            <a:endParaRPr lang="en-GB" dirty="0"/>
          </a:p>
        </p:txBody>
      </p:sp>
      <p:sp>
        <p:nvSpPr>
          <p:cNvPr id="3" name="Subtitle 2"/>
          <p:cNvSpPr>
            <a:spLocks noGrp="1"/>
          </p:cNvSpPr>
          <p:nvPr>
            <p:ph type="subTitle" idx="1"/>
          </p:nvPr>
        </p:nvSpPr>
        <p:spPr>
          <a:xfrm>
            <a:off x="1288531" y="1829847"/>
            <a:ext cx="9620275" cy="2364963"/>
          </a:xfrm>
        </p:spPr>
        <p:txBody>
          <a:bodyPr/>
          <a:lstStyle/>
          <a:p>
            <a:pPr marL="342900" indent="-342900">
              <a:lnSpc>
                <a:spcPct val="150000"/>
              </a:lnSpc>
              <a:buFontTx/>
              <a:buChar char="-"/>
            </a:pPr>
            <a:r>
              <a:rPr lang="en-GB" sz="2400" dirty="0" err="1" smtClean="0"/>
              <a:t>PfG</a:t>
            </a:r>
            <a:r>
              <a:rPr lang="en-GB" sz="2400" dirty="0" smtClean="0"/>
              <a:t> and the Private Rented Sector</a:t>
            </a:r>
          </a:p>
          <a:p>
            <a:pPr marL="342900" indent="-342900">
              <a:lnSpc>
                <a:spcPct val="150000"/>
              </a:lnSpc>
              <a:buFontTx/>
              <a:buChar char="-"/>
            </a:pPr>
            <a:r>
              <a:rPr lang="en-GB" sz="2400" dirty="0" smtClean="0"/>
              <a:t>Review of the Role and Regulation of the Private Sector</a:t>
            </a:r>
          </a:p>
          <a:p>
            <a:pPr marL="342900" indent="-342900">
              <a:lnSpc>
                <a:spcPct val="150000"/>
              </a:lnSpc>
              <a:buFontTx/>
              <a:buChar char="-"/>
            </a:pPr>
            <a:r>
              <a:rPr lang="en-GB" sz="2400" dirty="0" smtClean="0"/>
              <a:t>Houses In Multiple Occupation </a:t>
            </a:r>
          </a:p>
          <a:p>
            <a:pPr marL="342900" indent="-342900">
              <a:lnSpc>
                <a:spcPct val="150000"/>
              </a:lnSpc>
              <a:buFontTx/>
              <a:buChar char="-"/>
            </a:pPr>
            <a:endParaRPr lang="en-GB" sz="2400" dirty="0" smtClean="0"/>
          </a:p>
          <a:p>
            <a:pPr marL="342900" indent="-342900">
              <a:lnSpc>
                <a:spcPct val="150000"/>
              </a:lnSpc>
              <a:buFontTx/>
              <a:buChar char="-"/>
            </a:pPr>
            <a:endParaRPr lang="en-GB" sz="2400" dirty="0" smtClean="0"/>
          </a:p>
          <a:p>
            <a:endParaRPr lang="en-GB" dirty="0"/>
          </a:p>
        </p:txBody>
      </p:sp>
    </p:spTree>
    <p:extLst>
      <p:ext uri="{BB962C8B-B14F-4D97-AF65-F5344CB8AC3E}">
        <p14:creationId xmlns:p14="http://schemas.microsoft.com/office/powerpoint/2010/main" val="426491300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1215188"/>
            <a:ext cx="8591018" cy="4511844"/>
          </a:xfrm>
        </p:spPr>
        <p:txBody>
          <a:bodyPr>
            <a:noAutofit/>
          </a:bodyPr>
          <a:lstStyle/>
          <a:p>
            <a:pPr marL="285750" indent="-285750">
              <a:spcAft>
                <a:spcPts val="600"/>
              </a:spcAft>
              <a:buFont typeface="Arial" panose="020B0604020202020204" pitchFamily="34" charset="0"/>
              <a:buChar char="•"/>
            </a:pPr>
            <a:r>
              <a:rPr lang="en-GB" sz="2400" dirty="0" smtClean="0"/>
              <a:t>Our traditional policy responses are not proving effective; </a:t>
            </a:r>
          </a:p>
          <a:p>
            <a:pPr marL="285750" indent="-285750">
              <a:spcAft>
                <a:spcPts val="600"/>
              </a:spcAft>
              <a:buFont typeface="Arial" panose="020B0604020202020204" pitchFamily="34" charset="0"/>
              <a:buChar char="•"/>
            </a:pPr>
            <a:r>
              <a:rPr lang="en-GB" sz="2400" dirty="0" smtClean="0"/>
              <a:t>The emergence of the PRS, the role it is </a:t>
            </a:r>
            <a:r>
              <a:rPr lang="en-GB" sz="2400" smtClean="0"/>
              <a:t>taking and </a:t>
            </a:r>
            <a:r>
              <a:rPr lang="en-GB" sz="2400" dirty="0" smtClean="0"/>
              <a:t>its characteristics form a part of that;</a:t>
            </a:r>
          </a:p>
          <a:p>
            <a:pPr marL="285750" indent="-285750">
              <a:spcAft>
                <a:spcPts val="600"/>
              </a:spcAft>
              <a:buFont typeface="Arial" panose="020B0604020202020204" pitchFamily="34" charset="0"/>
              <a:buChar char="•"/>
            </a:pPr>
            <a:r>
              <a:rPr lang="en-GB" sz="2400" dirty="0" smtClean="0"/>
              <a:t>Our response needs to change and our review of the role and regulation of the PRS will take into account the need to increase supply and reduce housing stress;</a:t>
            </a:r>
          </a:p>
          <a:p>
            <a:pPr marL="285750" indent="-285750">
              <a:spcAft>
                <a:spcPts val="600"/>
              </a:spcAft>
              <a:buFont typeface="Arial" panose="020B0604020202020204" pitchFamily="34" charset="0"/>
              <a:buChar char="•"/>
            </a:pPr>
            <a:r>
              <a:rPr lang="en-GB" sz="2400" dirty="0" smtClean="0"/>
              <a:t>Ultimately we need primary legislation to make substantial changes; </a:t>
            </a:r>
          </a:p>
          <a:p>
            <a:pPr marL="285750" indent="-285750">
              <a:spcAft>
                <a:spcPts val="600"/>
              </a:spcAft>
              <a:buFont typeface="Arial" panose="020B0604020202020204" pitchFamily="34" charset="0"/>
              <a:buChar char="•"/>
            </a:pPr>
            <a:r>
              <a:rPr lang="en-GB" sz="2400" dirty="0" smtClean="0"/>
              <a:t>What can we usefully do in the meantime.</a:t>
            </a:r>
          </a:p>
          <a:p>
            <a:endParaRPr lang="en-GB" sz="2400" dirty="0"/>
          </a:p>
        </p:txBody>
      </p:sp>
    </p:spTree>
    <p:extLst>
      <p:ext uri="{BB962C8B-B14F-4D97-AF65-F5344CB8AC3E}">
        <p14:creationId xmlns:p14="http://schemas.microsoft.com/office/powerpoint/2010/main" val="29159294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1999" cy="5803206"/>
          </a:xfrm>
          <a:solidFill>
            <a:srgbClr val="9966FF"/>
          </a:solidFill>
        </p:spPr>
        <p:txBody>
          <a:bodyPr/>
          <a:lstStyle/>
          <a:p>
            <a:pPr algn="ctr"/>
            <a:r>
              <a:rPr lang="en-GB" sz="4400" dirty="0" err="1" smtClean="0">
                <a:solidFill>
                  <a:schemeClr val="bg1"/>
                </a:solidFill>
              </a:rPr>
              <a:t>PfG</a:t>
            </a:r>
            <a:r>
              <a:rPr lang="en-GB" sz="4400" dirty="0" smtClean="0">
                <a:solidFill>
                  <a:schemeClr val="bg1"/>
                </a:solidFill>
              </a:rPr>
              <a:t> and the Private Rented Sector</a:t>
            </a:r>
            <a:endParaRPr lang="en-GB" sz="4400" dirty="0">
              <a:solidFill>
                <a:schemeClr val="bg1"/>
              </a:solidFill>
            </a:endParaRPr>
          </a:p>
        </p:txBody>
      </p:sp>
      <p:sp>
        <p:nvSpPr>
          <p:cNvPr id="4" name="Subtitle 2"/>
          <p:cNvSpPr txBox="1">
            <a:spLocks/>
          </p:cNvSpPr>
          <p:nvPr/>
        </p:nvSpPr>
        <p:spPr>
          <a:xfrm>
            <a:off x="6324600" y="1981201"/>
            <a:ext cx="3072202" cy="3822005"/>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kern="1200" baseline="0">
                <a:solidFill>
                  <a:schemeClr val="tx1"/>
                </a:solidFill>
                <a:latin typeface="ITC Franklin Gothic Std Book"/>
                <a:ea typeface="+mn-ea"/>
                <a:cs typeface="ITC Franklin Gothic Std Book"/>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ITC Franklin Gothic Std Book"/>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ITC Franklin Gothic Std Book"/>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ITC Franklin Gothic Std Book"/>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dirty="0"/>
          </a:p>
        </p:txBody>
      </p:sp>
    </p:spTree>
    <p:extLst>
      <p:ext uri="{BB962C8B-B14F-4D97-AF65-F5344CB8AC3E}">
        <p14:creationId xmlns:p14="http://schemas.microsoft.com/office/powerpoint/2010/main" val="15571819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Context - </a:t>
            </a:r>
            <a:r>
              <a:rPr lang="en-GB" dirty="0"/>
              <a:t>Draft Programme for </a:t>
            </a:r>
            <a:r>
              <a:rPr lang="en-GB" dirty="0" smtClean="0"/>
              <a:t>Government: Stress and Supply</a:t>
            </a:r>
            <a:r>
              <a:rPr lang="en-GB" dirty="0"/>
              <a:t/>
            </a:r>
            <a:br>
              <a:rPr lang="en-GB" dirty="0"/>
            </a:br>
            <a:endParaRPr lang="en-GB" dirty="0"/>
          </a:p>
        </p:txBody>
      </p:sp>
      <p:sp>
        <p:nvSpPr>
          <p:cNvPr id="3" name="Subtitle 2"/>
          <p:cNvSpPr>
            <a:spLocks noGrp="1"/>
          </p:cNvSpPr>
          <p:nvPr>
            <p:ph type="subTitle" idx="1"/>
          </p:nvPr>
        </p:nvSpPr>
        <p:spPr>
          <a:xfrm>
            <a:off x="1288531" y="1828801"/>
            <a:ext cx="8457047" cy="3936999"/>
          </a:xfrm>
        </p:spPr>
        <p:txBody>
          <a:bodyPr>
            <a:normAutofit/>
          </a:bodyPr>
          <a:lstStyle/>
          <a:p>
            <a:pPr>
              <a:spcAft>
                <a:spcPts val="600"/>
              </a:spcAft>
            </a:pPr>
            <a:r>
              <a:rPr lang="en-GB" sz="2800" dirty="0" smtClean="0"/>
              <a:t>Indicator 8</a:t>
            </a:r>
          </a:p>
          <a:p>
            <a:pPr marL="342900" indent="-342900">
              <a:spcAft>
                <a:spcPts val="600"/>
              </a:spcAft>
              <a:buFont typeface="Arial" panose="020B0604020202020204" pitchFamily="34" charset="0"/>
              <a:buChar char="•"/>
            </a:pPr>
            <a:r>
              <a:rPr lang="en-GB" sz="2800" dirty="0" smtClean="0"/>
              <a:t>Reducing the number of households in Housing Stress</a:t>
            </a:r>
          </a:p>
          <a:p>
            <a:pPr>
              <a:spcAft>
                <a:spcPts val="600"/>
              </a:spcAft>
            </a:pPr>
            <a:r>
              <a:rPr lang="en-GB" sz="2800" dirty="0" smtClean="0"/>
              <a:t>Indicator 48</a:t>
            </a:r>
          </a:p>
          <a:p>
            <a:pPr marL="342900" indent="-342900">
              <a:spcAft>
                <a:spcPts val="600"/>
              </a:spcAft>
              <a:buFont typeface="Arial" panose="020B0604020202020204" pitchFamily="34" charset="0"/>
              <a:buChar char="•"/>
            </a:pPr>
            <a:r>
              <a:rPr lang="en-GB" sz="2800" dirty="0" smtClean="0"/>
              <a:t>Reducing the gap between the Houses that we have and the Houses we need</a:t>
            </a:r>
            <a:endParaRPr lang="en-GB" sz="2800" dirty="0"/>
          </a:p>
        </p:txBody>
      </p:sp>
    </p:spTree>
    <p:extLst>
      <p:ext uri="{BB962C8B-B14F-4D97-AF65-F5344CB8AC3E}">
        <p14:creationId xmlns:p14="http://schemas.microsoft.com/office/powerpoint/2010/main" val="24168138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762001"/>
            <a:ext cx="7215206" cy="321243"/>
          </a:xfrm>
        </p:spPr>
        <p:txBody>
          <a:bodyPr/>
          <a:lstStyle/>
          <a:p>
            <a:pPr algn="ctr"/>
            <a:r>
              <a:rPr lang="en-GB" dirty="0" smtClean="0"/>
              <a:t>Achievements/Successes</a:t>
            </a:r>
            <a:endParaRPr lang="en-GB" dirty="0"/>
          </a:p>
        </p:txBody>
      </p:sp>
      <p:sp>
        <p:nvSpPr>
          <p:cNvPr id="3" name="Subtitle 2"/>
          <p:cNvSpPr>
            <a:spLocks noGrp="1"/>
          </p:cNvSpPr>
          <p:nvPr>
            <p:ph type="subTitle" idx="1"/>
          </p:nvPr>
        </p:nvSpPr>
        <p:spPr>
          <a:xfrm>
            <a:off x="1058779" y="1287380"/>
            <a:ext cx="8671027" cy="3765883"/>
          </a:xfrm>
        </p:spPr>
        <p:txBody>
          <a:bodyPr>
            <a:normAutofit fontScale="92500" lnSpcReduction="10000"/>
          </a:bodyPr>
          <a:lstStyle/>
          <a:p>
            <a:pPr marL="342900" indent="-342900">
              <a:lnSpc>
                <a:spcPct val="120000"/>
              </a:lnSpc>
              <a:spcAft>
                <a:spcPts val="600"/>
              </a:spcAft>
              <a:buFont typeface="Arial" panose="020B0604020202020204" pitchFamily="34" charset="0"/>
              <a:buChar char="•"/>
            </a:pPr>
            <a:r>
              <a:rPr lang="en-GB" sz="2600" dirty="0" smtClean="0"/>
              <a:t>Major investment in past 10 years: 18,019 </a:t>
            </a:r>
            <a:r>
              <a:rPr lang="en-GB" sz="2600" dirty="0"/>
              <a:t>new social homes and 7,500 new affordable </a:t>
            </a:r>
            <a:r>
              <a:rPr lang="en-GB" sz="2600" dirty="0" smtClean="0"/>
              <a:t>homes</a:t>
            </a:r>
          </a:p>
          <a:p>
            <a:pPr marL="342900" indent="-342900">
              <a:lnSpc>
                <a:spcPct val="120000"/>
              </a:lnSpc>
              <a:spcAft>
                <a:spcPts val="600"/>
              </a:spcAft>
              <a:buFont typeface="Arial" panose="020B0604020202020204" pitchFamily="34" charset="0"/>
              <a:buChar char="•"/>
            </a:pPr>
            <a:r>
              <a:rPr lang="en-GB" sz="2600" dirty="0" smtClean="0"/>
              <a:t>Government </a:t>
            </a:r>
            <a:r>
              <a:rPr lang="en-GB" sz="2600" dirty="0"/>
              <a:t>investment in the region of £1.2 </a:t>
            </a:r>
            <a:r>
              <a:rPr lang="en-GB" sz="2600" dirty="0" smtClean="0"/>
              <a:t>billion;</a:t>
            </a:r>
          </a:p>
          <a:p>
            <a:pPr marL="342900" indent="-342900">
              <a:lnSpc>
                <a:spcPct val="120000"/>
              </a:lnSpc>
              <a:spcAft>
                <a:spcPts val="600"/>
              </a:spcAft>
              <a:buFont typeface="Arial" panose="020B0604020202020204" pitchFamily="34" charset="0"/>
              <a:buChar char="•"/>
            </a:pPr>
            <a:r>
              <a:rPr lang="en-GB" sz="2600" dirty="0" smtClean="0"/>
              <a:t>Increase </a:t>
            </a:r>
            <a:r>
              <a:rPr lang="en-GB" sz="2600" dirty="0"/>
              <a:t>of </a:t>
            </a:r>
            <a:r>
              <a:rPr lang="en-GB" sz="2600" dirty="0" smtClean="0"/>
              <a:t>76,000 (10%) </a:t>
            </a:r>
            <a:r>
              <a:rPr lang="en-GB" sz="2600" dirty="0"/>
              <a:t>in NI’s total housing supply in 10 </a:t>
            </a:r>
            <a:r>
              <a:rPr lang="en-GB" sz="2600" dirty="0" smtClean="0"/>
              <a:t>years</a:t>
            </a:r>
            <a:r>
              <a:rPr lang="en-GB" sz="2600" dirty="0"/>
              <a:t>;</a:t>
            </a:r>
            <a:endParaRPr lang="en-GB" sz="2600" dirty="0" smtClean="0"/>
          </a:p>
          <a:p>
            <a:pPr marL="342900" indent="-342900">
              <a:lnSpc>
                <a:spcPct val="120000"/>
              </a:lnSpc>
              <a:spcAft>
                <a:spcPts val="600"/>
              </a:spcAft>
              <a:buFont typeface="Arial" panose="020B0604020202020204" pitchFamily="34" charset="0"/>
              <a:buChar char="•"/>
            </a:pPr>
            <a:r>
              <a:rPr lang="en-GB" sz="2600" dirty="0" smtClean="0"/>
              <a:t>Landlord Registration; and</a:t>
            </a:r>
          </a:p>
          <a:p>
            <a:pPr marL="342900" indent="-342900">
              <a:lnSpc>
                <a:spcPct val="120000"/>
              </a:lnSpc>
              <a:spcAft>
                <a:spcPts val="600"/>
              </a:spcAft>
              <a:buFont typeface="Arial" panose="020B0604020202020204" pitchFamily="34" charset="0"/>
              <a:buChar char="•"/>
            </a:pPr>
            <a:r>
              <a:rPr lang="en-GB" sz="2600" dirty="0" smtClean="0"/>
              <a:t>Tenancy Deposit Scheme.</a:t>
            </a:r>
            <a:endParaRPr lang="en-GB" sz="2600" dirty="0"/>
          </a:p>
          <a:p>
            <a:endParaRPr lang="en-GB" dirty="0"/>
          </a:p>
        </p:txBody>
      </p:sp>
    </p:spTree>
    <p:extLst>
      <p:ext uri="{BB962C8B-B14F-4D97-AF65-F5344CB8AC3E}">
        <p14:creationId xmlns:p14="http://schemas.microsoft.com/office/powerpoint/2010/main" val="24190049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866901" y="1796534"/>
            <a:ext cx="109424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p:cNvGraphicFramePr>
          <p:nvPr>
            <p:extLst>
              <p:ext uri="{D42A27DB-BD31-4B8C-83A1-F6EECF244321}">
                <p14:modId xmlns:p14="http://schemas.microsoft.com/office/powerpoint/2010/main" val="422991620"/>
              </p:ext>
            </p:extLst>
          </p:nvPr>
        </p:nvGraphicFramePr>
        <p:xfrm>
          <a:off x="2479513" y="86264"/>
          <a:ext cx="7215206" cy="6142008"/>
        </p:xfrm>
        <a:graphic>
          <a:graphicData uri="http://schemas.openxmlformats.org/presentationml/2006/ole">
            <mc:AlternateContent xmlns:mc="http://schemas.openxmlformats.org/markup-compatibility/2006">
              <mc:Choice xmlns:v="urn:schemas-microsoft-com:vml" Requires="v">
                <p:oleObj spid="_x0000_s4126" name="Worksheet" r:id="rId5" imgW="6029282" imgH="3457370" progId="Excel.Sheet.8">
                  <p:embed/>
                </p:oleObj>
              </mc:Choice>
              <mc:Fallback>
                <p:oleObj name="Worksheet" r:id="rId5" imgW="6029282" imgH="3457370" progId="Excel.Shee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l="-108" t="-1659" r="-2087" b="-984"/>
                      <a:stretch>
                        <a:fillRect/>
                      </a:stretch>
                    </p:blipFill>
                    <p:spPr bwMode="auto">
                      <a:xfrm>
                        <a:off x="2479513" y="86264"/>
                        <a:ext cx="7215206" cy="6142008"/>
                      </a:xfrm>
                      <a:prstGeom prst="rect">
                        <a:avLst/>
                      </a:prstGeom>
                      <a:noFill/>
                    </p:spPr>
                  </p:pic>
                </p:oleObj>
              </mc:Fallback>
            </mc:AlternateContent>
          </a:graphicData>
        </a:graphic>
      </p:graphicFrame>
    </p:spTree>
    <p:extLst>
      <p:ext uri="{BB962C8B-B14F-4D97-AF65-F5344CB8AC3E}">
        <p14:creationId xmlns:p14="http://schemas.microsoft.com/office/powerpoint/2010/main" val="42145765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4269" y="0"/>
            <a:ext cx="7924800" cy="5389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48907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0398" y="609601"/>
            <a:ext cx="7215206" cy="321243"/>
          </a:xfrm>
        </p:spPr>
        <p:txBody>
          <a:bodyPr/>
          <a:lstStyle/>
          <a:p>
            <a:pPr algn="ctr"/>
            <a:r>
              <a:rPr lang="en-GB" dirty="0" smtClean="0"/>
              <a:t>Headwinds and Risks</a:t>
            </a:r>
            <a:endParaRPr lang="en-GB" dirty="0"/>
          </a:p>
        </p:txBody>
      </p:sp>
      <p:sp>
        <p:nvSpPr>
          <p:cNvPr id="3" name="Subtitle 2"/>
          <p:cNvSpPr>
            <a:spLocks noGrp="1"/>
          </p:cNvSpPr>
          <p:nvPr>
            <p:ph type="subTitle" idx="1"/>
          </p:nvPr>
        </p:nvSpPr>
        <p:spPr>
          <a:xfrm>
            <a:off x="806116" y="1219200"/>
            <a:ext cx="8899488" cy="4495800"/>
          </a:xfrm>
        </p:spPr>
        <p:txBody>
          <a:bodyPr>
            <a:normAutofit/>
          </a:bodyPr>
          <a:lstStyle/>
          <a:p>
            <a:pPr marL="342900" indent="-342900">
              <a:buFont typeface="Arial" panose="020B0604020202020204" pitchFamily="34" charset="0"/>
              <a:buChar char="•"/>
            </a:pPr>
            <a:endParaRPr lang="en-GB" dirty="0" smtClean="0"/>
          </a:p>
          <a:p>
            <a:pPr marL="342900" indent="-342900">
              <a:spcAft>
                <a:spcPts val="600"/>
              </a:spcAft>
              <a:buFont typeface="Arial" panose="020B0604020202020204" pitchFamily="34" charset="0"/>
              <a:buChar char="•"/>
            </a:pPr>
            <a:r>
              <a:rPr lang="en-GB" sz="2400" dirty="0" smtClean="0"/>
              <a:t>Current demand more than neutralising activity;</a:t>
            </a:r>
          </a:p>
          <a:p>
            <a:pPr marL="342900" indent="-342900">
              <a:spcAft>
                <a:spcPts val="600"/>
              </a:spcAft>
              <a:buFont typeface="Arial" panose="020B0604020202020204" pitchFamily="34" charset="0"/>
              <a:buChar char="•"/>
            </a:pPr>
            <a:r>
              <a:rPr lang="en-GB" sz="2400" dirty="0" smtClean="0"/>
              <a:t>ONS Decision;</a:t>
            </a:r>
          </a:p>
          <a:p>
            <a:pPr marL="342900" indent="-342900">
              <a:spcAft>
                <a:spcPts val="600"/>
              </a:spcAft>
              <a:buFont typeface="Arial" panose="020B0604020202020204" pitchFamily="34" charset="0"/>
              <a:buChar char="•"/>
            </a:pPr>
            <a:r>
              <a:rPr lang="en-GB" sz="2400" dirty="0" smtClean="0"/>
              <a:t>NIHE Stock;</a:t>
            </a:r>
          </a:p>
          <a:p>
            <a:pPr marL="342900" indent="-342900">
              <a:spcAft>
                <a:spcPts val="600"/>
              </a:spcAft>
              <a:buFont typeface="Arial" panose="020B0604020202020204" pitchFamily="34" charset="0"/>
              <a:buChar char="•"/>
            </a:pPr>
            <a:r>
              <a:rPr lang="en-GB" sz="2400" dirty="0" smtClean="0"/>
              <a:t>Welfare Reform;</a:t>
            </a:r>
          </a:p>
          <a:p>
            <a:pPr marL="342900" indent="-342900">
              <a:spcAft>
                <a:spcPts val="600"/>
              </a:spcAft>
              <a:buFont typeface="Arial" panose="020B0604020202020204" pitchFamily="34" charset="0"/>
              <a:buChar char="•"/>
            </a:pPr>
            <a:r>
              <a:rPr lang="en-GB" sz="2400" dirty="0" smtClean="0"/>
              <a:t>Current paradigm of resource and policy insufficient.</a:t>
            </a:r>
          </a:p>
        </p:txBody>
      </p:sp>
    </p:spTree>
    <p:extLst>
      <p:ext uri="{BB962C8B-B14F-4D97-AF65-F5344CB8AC3E}">
        <p14:creationId xmlns:p14="http://schemas.microsoft.com/office/powerpoint/2010/main" val="30720877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8812" y="461212"/>
            <a:ext cx="7215206" cy="321243"/>
          </a:xfrm>
        </p:spPr>
        <p:txBody>
          <a:bodyPr/>
          <a:lstStyle/>
          <a:p>
            <a:pPr algn="ctr"/>
            <a:r>
              <a:rPr lang="en-GB" dirty="0" smtClean="0"/>
              <a:t>Turning the Curve – the PRS</a:t>
            </a:r>
            <a:endParaRPr lang="en-GB" dirty="0"/>
          </a:p>
        </p:txBody>
      </p:sp>
      <p:sp>
        <p:nvSpPr>
          <p:cNvPr id="3" name="Subtitle 2"/>
          <p:cNvSpPr>
            <a:spLocks noGrp="1"/>
          </p:cNvSpPr>
          <p:nvPr>
            <p:ph type="subTitle" idx="1"/>
          </p:nvPr>
        </p:nvSpPr>
        <p:spPr>
          <a:xfrm>
            <a:off x="1143000" y="1215188"/>
            <a:ext cx="8591018" cy="4511844"/>
          </a:xfrm>
        </p:spPr>
        <p:txBody>
          <a:bodyPr>
            <a:noAutofit/>
          </a:bodyPr>
          <a:lstStyle/>
          <a:p>
            <a:pPr marL="285750" indent="-285750">
              <a:spcAft>
                <a:spcPts val="600"/>
              </a:spcAft>
              <a:buFont typeface="Arial" panose="020B0604020202020204" pitchFamily="34" charset="0"/>
              <a:buChar char="•"/>
            </a:pPr>
            <a:r>
              <a:rPr lang="en-GB" sz="2400" dirty="0" smtClean="0"/>
              <a:t>PRS is growing fast – 11% in 2006, 17% in 2016;</a:t>
            </a:r>
          </a:p>
          <a:p>
            <a:pPr marL="285750" indent="-285750">
              <a:spcAft>
                <a:spcPts val="600"/>
              </a:spcAft>
              <a:buFont typeface="Arial" panose="020B0604020202020204" pitchFamily="34" charset="0"/>
              <a:buChar char="•"/>
            </a:pPr>
            <a:r>
              <a:rPr lang="en-GB" sz="2400" dirty="0" smtClean="0"/>
              <a:t>People typically living in the PRS have changed;</a:t>
            </a:r>
          </a:p>
          <a:p>
            <a:pPr marL="285750" indent="-285750">
              <a:spcAft>
                <a:spcPts val="600"/>
              </a:spcAft>
              <a:buFont typeface="Arial" panose="020B0604020202020204" pitchFamily="34" charset="0"/>
              <a:buChar char="•"/>
            </a:pPr>
            <a:r>
              <a:rPr lang="en-GB" sz="2400" dirty="0" smtClean="0"/>
              <a:t>Housing is typically poorer quality and older, with insecure tenure;</a:t>
            </a:r>
          </a:p>
          <a:p>
            <a:pPr marL="285750" indent="-285750">
              <a:spcAft>
                <a:spcPts val="600"/>
              </a:spcAft>
              <a:buFont typeface="Arial" panose="020B0604020202020204" pitchFamily="34" charset="0"/>
              <a:buChar char="•"/>
            </a:pPr>
            <a:r>
              <a:rPr lang="en-GB" sz="2400" dirty="0" smtClean="0"/>
              <a:t>Very little new Supply from the PRS. </a:t>
            </a:r>
          </a:p>
          <a:p>
            <a:endParaRPr lang="en-GB" sz="2400" dirty="0"/>
          </a:p>
        </p:txBody>
      </p:sp>
    </p:spTree>
    <p:extLst>
      <p:ext uri="{BB962C8B-B14F-4D97-AF65-F5344CB8AC3E}">
        <p14:creationId xmlns:p14="http://schemas.microsoft.com/office/powerpoint/2010/main" val="16840840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787</Words>
  <Application>Microsoft Macintosh PowerPoint</Application>
  <PresentationFormat>Custom</PresentationFormat>
  <Paragraphs>93</Paragraphs>
  <Slides>20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Worksheet</vt:lpstr>
      <vt:lpstr>Department for Communities  David Polley   Acting Director of Housing Supply Policy</vt:lpstr>
      <vt:lpstr>DfC PRS update:</vt:lpstr>
      <vt:lpstr>PfG and the Private Rented Sector</vt:lpstr>
      <vt:lpstr>Context - Draft Programme for Government: Stress and Supply </vt:lpstr>
      <vt:lpstr>Achievements/Successes</vt:lpstr>
      <vt:lpstr>PowerPoint Presentation</vt:lpstr>
      <vt:lpstr>PowerPoint Presentation</vt:lpstr>
      <vt:lpstr>Headwinds and Risks</vt:lpstr>
      <vt:lpstr>Turning the Curve – the PRS</vt:lpstr>
      <vt:lpstr> Review of the Role and Regulation of the Private Sector </vt:lpstr>
      <vt:lpstr>PROPOSALS FOR CHANGE FULLY SUPPORTED</vt:lpstr>
      <vt:lpstr>PROPOSALS FOR CHANGE-  HIGH LEVEL OF SUPPORT</vt:lpstr>
      <vt:lpstr>PROPOSALS FOR CHANGE HIGH LEVEL OF SUPPORT</vt:lpstr>
      <vt:lpstr>PROPOSALS WITH DIVIDED OPINION</vt:lpstr>
      <vt:lpstr>Progress to Date</vt:lpstr>
      <vt:lpstr>Further Work being considered</vt:lpstr>
      <vt:lpstr> Houses In Multiple Occupation </vt:lpstr>
      <vt:lpstr>Implementation Update</vt:lpstr>
      <vt:lpstr> Conclusion </vt:lpstr>
      <vt:lpstr>PowerPoint Presentation</vt:lpstr>
    </vt:vector>
  </TitlesOfParts>
  <Company>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HOUSING POLICY</dc:title>
  <dc:creator>Geraldine Reynolds</dc:creator>
  <cp:lastModifiedBy>housingadviceNI</cp:lastModifiedBy>
  <cp:revision>49</cp:revision>
  <cp:lastPrinted>2018-10-30T12:22:34Z</cp:lastPrinted>
  <dcterms:created xsi:type="dcterms:W3CDTF">2018-10-11T08:54:46Z</dcterms:created>
  <dcterms:modified xsi:type="dcterms:W3CDTF">2018-11-26T10:33:34Z</dcterms:modified>
</cp:coreProperties>
</file>