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20"/>
  </p:notesMasterIdLst>
  <p:sldIdLst>
    <p:sldId id="283" r:id="rId2"/>
    <p:sldId id="275" r:id="rId3"/>
    <p:sldId id="286" r:id="rId4"/>
    <p:sldId id="282" r:id="rId5"/>
    <p:sldId id="288" r:id="rId6"/>
    <p:sldId id="272" r:id="rId7"/>
    <p:sldId id="269" r:id="rId8"/>
    <p:sldId id="268" r:id="rId9"/>
    <p:sldId id="276" r:id="rId10"/>
    <p:sldId id="277" r:id="rId11"/>
    <p:sldId id="284" r:id="rId12"/>
    <p:sldId id="289" r:id="rId13"/>
    <p:sldId id="265" r:id="rId14"/>
    <p:sldId id="270" r:id="rId15"/>
    <p:sldId id="266" r:id="rId16"/>
    <p:sldId id="290" r:id="rId17"/>
    <p:sldId id="267" r:id="rId18"/>
    <p:sldId id="285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CE3"/>
    <a:srgbClr val="0099CC"/>
    <a:srgbClr val="33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59287" autoAdjust="0"/>
  </p:normalViewPr>
  <p:slideViewPr>
    <p:cSldViewPr snapToGrid="0" snapToObjects="1">
      <p:cViewPr varScale="1">
        <p:scale>
          <a:sx n="64" d="100"/>
          <a:sy n="64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Sheet1!$A$21:$C$21</c:f>
              <c:strCache>
                <c:ptCount val="3"/>
                <c:pt idx="0">
                  <c:v>Owned Outright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Sheet1!$D$18:$R$20</c:f>
              <c:strCache>
                <c:ptCount val="15"/>
                <c:pt idx="0">
                  <c:v>2002/03</c:v>
                </c:pt>
                <c:pt idx="1">
                  <c:v>2003/04</c:v>
                </c:pt>
                <c:pt idx="2">
                  <c:v>2004/05</c:v>
                </c:pt>
                <c:pt idx="3">
                  <c:v>2005/06</c:v>
                </c:pt>
                <c:pt idx="4">
                  <c:v>2006/07</c:v>
                </c:pt>
                <c:pt idx="5">
                  <c:v>2007/08</c:v>
                </c:pt>
                <c:pt idx="6">
                  <c:v>2008/09 ***</c:v>
                </c:pt>
                <c:pt idx="7">
                  <c:v>2009/10</c:v>
                </c:pt>
                <c:pt idx="8">
                  <c:v>2010/11</c:v>
                </c:pt>
                <c:pt idx="9">
                  <c:v>2011/12</c:v>
                </c:pt>
                <c:pt idx="10">
                  <c:v>2012/13</c:v>
                </c:pt>
                <c:pt idx="11">
                  <c:v>2013/14</c:v>
                </c:pt>
                <c:pt idx="12">
                  <c:v>2014/15</c:v>
                </c:pt>
                <c:pt idx="13">
                  <c:v>2015/16</c:v>
                </c:pt>
                <c:pt idx="14">
                  <c:v>2016/17</c:v>
                </c:pt>
              </c:strCache>
            </c:strRef>
          </c:cat>
          <c:val>
            <c:numRef>
              <c:f>Sheet1!$D$21:$R$21</c:f>
              <c:numCache>
                <c:formatCode>General</c:formatCode>
                <c:ptCount val="15"/>
                <c:pt idx="0">
                  <c:v>29</c:v>
                </c:pt>
                <c:pt idx="1">
                  <c:v>30</c:v>
                </c:pt>
                <c:pt idx="2">
                  <c:v>31</c:v>
                </c:pt>
                <c:pt idx="3">
                  <c:v>33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  <c:pt idx="7">
                  <c:v>35</c:v>
                </c:pt>
                <c:pt idx="8">
                  <c:v>36</c:v>
                </c:pt>
                <c:pt idx="9">
                  <c:v>37</c:v>
                </c:pt>
                <c:pt idx="10">
                  <c:v>36</c:v>
                </c:pt>
                <c:pt idx="11">
                  <c:v>37</c:v>
                </c:pt>
                <c:pt idx="12">
                  <c:v>37</c:v>
                </c:pt>
                <c:pt idx="13">
                  <c:v>37</c:v>
                </c:pt>
                <c:pt idx="14">
                  <c:v>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D7-4AC2-8561-88719E6863F2}"/>
            </c:ext>
          </c:extLst>
        </c:ser>
        <c:ser>
          <c:idx val="1"/>
          <c:order val="1"/>
          <c:tx>
            <c:strRef>
              <c:f>Sheet1!$A$22:$C$22</c:f>
              <c:strCache>
                <c:ptCount val="3"/>
                <c:pt idx="0">
                  <c:v>Owned Mortgage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Sheet1!$D$18:$R$20</c:f>
              <c:strCache>
                <c:ptCount val="15"/>
                <c:pt idx="0">
                  <c:v>2002/03</c:v>
                </c:pt>
                <c:pt idx="1">
                  <c:v>2003/04</c:v>
                </c:pt>
                <c:pt idx="2">
                  <c:v>2004/05</c:v>
                </c:pt>
                <c:pt idx="3">
                  <c:v>2005/06</c:v>
                </c:pt>
                <c:pt idx="4">
                  <c:v>2006/07</c:v>
                </c:pt>
                <c:pt idx="5">
                  <c:v>2007/08</c:v>
                </c:pt>
                <c:pt idx="6">
                  <c:v>2008/09 ***</c:v>
                </c:pt>
                <c:pt idx="7">
                  <c:v>2009/10</c:v>
                </c:pt>
                <c:pt idx="8">
                  <c:v>2010/11</c:v>
                </c:pt>
                <c:pt idx="9">
                  <c:v>2011/12</c:v>
                </c:pt>
                <c:pt idx="10">
                  <c:v>2012/13</c:v>
                </c:pt>
                <c:pt idx="11">
                  <c:v>2013/14</c:v>
                </c:pt>
                <c:pt idx="12">
                  <c:v>2014/15</c:v>
                </c:pt>
                <c:pt idx="13">
                  <c:v>2015/16</c:v>
                </c:pt>
                <c:pt idx="14">
                  <c:v>2016/17</c:v>
                </c:pt>
              </c:strCache>
            </c:strRef>
          </c:cat>
          <c:val>
            <c:numRef>
              <c:f>Sheet1!$D$22:$R$22</c:f>
              <c:numCache>
                <c:formatCode>General</c:formatCode>
                <c:ptCount val="15"/>
                <c:pt idx="0">
                  <c:v>42</c:v>
                </c:pt>
                <c:pt idx="1">
                  <c:v>41</c:v>
                </c:pt>
                <c:pt idx="2">
                  <c:v>42</c:v>
                </c:pt>
                <c:pt idx="3">
                  <c:v>40</c:v>
                </c:pt>
                <c:pt idx="4">
                  <c:v>40</c:v>
                </c:pt>
                <c:pt idx="5">
                  <c:v>38</c:v>
                </c:pt>
                <c:pt idx="6">
                  <c:v>34</c:v>
                </c:pt>
                <c:pt idx="7">
                  <c:v>32</c:v>
                </c:pt>
                <c:pt idx="8">
                  <c:v>30</c:v>
                </c:pt>
                <c:pt idx="9">
                  <c:v>30</c:v>
                </c:pt>
                <c:pt idx="10">
                  <c:v>29</c:v>
                </c:pt>
                <c:pt idx="11">
                  <c:v>29</c:v>
                </c:pt>
                <c:pt idx="12">
                  <c:v>29</c:v>
                </c:pt>
                <c:pt idx="13">
                  <c:v>30</c:v>
                </c:pt>
                <c:pt idx="14">
                  <c:v>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CD7-4AC2-8561-88719E6863F2}"/>
            </c:ext>
          </c:extLst>
        </c:ser>
        <c:ser>
          <c:idx val="2"/>
          <c:order val="2"/>
          <c:tx>
            <c:strRef>
              <c:f>Sheet1!$A$23:$C$23</c:f>
              <c:strCache>
                <c:ptCount val="3"/>
                <c:pt idx="0">
                  <c:v>NIHE ***</c:v>
                </c:pt>
              </c:strCache>
            </c:strRef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Sheet1!$D$18:$R$20</c:f>
              <c:strCache>
                <c:ptCount val="15"/>
                <c:pt idx="0">
                  <c:v>2002/03</c:v>
                </c:pt>
                <c:pt idx="1">
                  <c:v>2003/04</c:v>
                </c:pt>
                <c:pt idx="2">
                  <c:v>2004/05</c:v>
                </c:pt>
                <c:pt idx="3">
                  <c:v>2005/06</c:v>
                </c:pt>
                <c:pt idx="4">
                  <c:v>2006/07</c:v>
                </c:pt>
                <c:pt idx="5">
                  <c:v>2007/08</c:v>
                </c:pt>
                <c:pt idx="6">
                  <c:v>2008/09 ***</c:v>
                </c:pt>
                <c:pt idx="7">
                  <c:v>2009/10</c:v>
                </c:pt>
                <c:pt idx="8">
                  <c:v>2010/11</c:v>
                </c:pt>
                <c:pt idx="9">
                  <c:v>2011/12</c:v>
                </c:pt>
                <c:pt idx="10">
                  <c:v>2012/13</c:v>
                </c:pt>
                <c:pt idx="11">
                  <c:v>2013/14</c:v>
                </c:pt>
                <c:pt idx="12">
                  <c:v>2014/15</c:v>
                </c:pt>
                <c:pt idx="13">
                  <c:v>2015/16</c:v>
                </c:pt>
                <c:pt idx="14">
                  <c:v>2016/17</c:v>
                </c:pt>
              </c:strCache>
            </c:strRef>
          </c:cat>
          <c:val>
            <c:numRef>
              <c:f>Sheet1!$D$23:$R$23</c:f>
              <c:numCache>
                <c:formatCode>General</c:formatCode>
                <c:ptCount val="15"/>
                <c:pt idx="0">
                  <c:v>19</c:v>
                </c:pt>
                <c:pt idx="1">
                  <c:v>16</c:v>
                </c:pt>
                <c:pt idx="2">
                  <c:v>15</c:v>
                </c:pt>
                <c:pt idx="3">
                  <c:v>14</c:v>
                </c:pt>
                <c:pt idx="4">
                  <c:v>13</c:v>
                </c:pt>
                <c:pt idx="5">
                  <c:v>12</c:v>
                </c:pt>
                <c:pt idx="6">
                  <c:v>16</c:v>
                </c:pt>
                <c:pt idx="7">
                  <c:v>17</c:v>
                </c:pt>
                <c:pt idx="8">
                  <c:v>16</c:v>
                </c:pt>
                <c:pt idx="9">
                  <c:v>15</c:v>
                </c:pt>
                <c:pt idx="10">
                  <c:v>16</c:v>
                </c:pt>
                <c:pt idx="11">
                  <c:v>14</c:v>
                </c:pt>
                <c:pt idx="12">
                  <c:v>15</c:v>
                </c:pt>
                <c:pt idx="13">
                  <c:v>14</c:v>
                </c:pt>
                <c:pt idx="14">
                  <c:v>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CD7-4AC2-8561-88719E6863F2}"/>
            </c:ext>
          </c:extLst>
        </c:ser>
        <c:ser>
          <c:idx val="3"/>
          <c:order val="3"/>
          <c:tx>
            <c:strRef>
              <c:f>Sheet1!$A$24:$C$24</c:f>
              <c:strCache>
                <c:ptCount val="3"/>
                <c:pt idx="0">
                  <c:v>Housing Assoc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Sheet1!$D$18:$R$20</c:f>
              <c:strCache>
                <c:ptCount val="15"/>
                <c:pt idx="0">
                  <c:v>2002/03</c:v>
                </c:pt>
                <c:pt idx="1">
                  <c:v>2003/04</c:v>
                </c:pt>
                <c:pt idx="2">
                  <c:v>2004/05</c:v>
                </c:pt>
                <c:pt idx="3">
                  <c:v>2005/06</c:v>
                </c:pt>
                <c:pt idx="4">
                  <c:v>2006/07</c:v>
                </c:pt>
                <c:pt idx="5">
                  <c:v>2007/08</c:v>
                </c:pt>
                <c:pt idx="6">
                  <c:v>2008/09 ***</c:v>
                </c:pt>
                <c:pt idx="7">
                  <c:v>2009/10</c:v>
                </c:pt>
                <c:pt idx="8">
                  <c:v>2010/11</c:v>
                </c:pt>
                <c:pt idx="9">
                  <c:v>2011/12</c:v>
                </c:pt>
                <c:pt idx="10">
                  <c:v>2012/13</c:v>
                </c:pt>
                <c:pt idx="11">
                  <c:v>2013/14</c:v>
                </c:pt>
                <c:pt idx="12">
                  <c:v>2014/15</c:v>
                </c:pt>
                <c:pt idx="13">
                  <c:v>2015/16</c:v>
                </c:pt>
                <c:pt idx="14">
                  <c:v>2016/17</c:v>
                </c:pt>
              </c:strCache>
            </c:strRef>
          </c:cat>
          <c:val>
            <c:numRef>
              <c:f>Sheet1!$D$24:$R$24</c:f>
              <c:numCache>
                <c:formatCode>General</c:formatCode>
                <c:ptCount val="15"/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CD7-4AC2-8561-88719E6863F2}"/>
            </c:ext>
          </c:extLst>
        </c:ser>
        <c:ser>
          <c:idx val="4"/>
          <c:order val="4"/>
          <c:tx>
            <c:strRef>
              <c:f>Sheet1!$A$25:$C$25</c:f>
              <c:strCache>
                <c:ptCount val="3"/>
                <c:pt idx="0">
                  <c:v>Rent - Private</c:v>
                </c:pt>
              </c:strCache>
            </c:strRef>
          </c:tx>
          <c:spPr>
            <a:ln w="444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Sheet1!$D$18:$R$20</c:f>
              <c:strCache>
                <c:ptCount val="15"/>
                <c:pt idx="0">
                  <c:v>2002/03</c:v>
                </c:pt>
                <c:pt idx="1">
                  <c:v>2003/04</c:v>
                </c:pt>
                <c:pt idx="2">
                  <c:v>2004/05</c:v>
                </c:pt>
                <c:pt idx="3">
                  <c:v>2005/06</c:v>
                </c:pt>
                <c:pt idx="4">
                  <c:v>2006/07</c:v>
                </c:pt>
                <c:pt idx="5">
                  <c:v>2007/08</c:v>
                </c:pt>
                <c:pt idx="6">
                  <c:v>2008/09 ***</c:v>
                </c:pt>
                <c:pt idx="7">
                  <c:v>2009/10</c:v>
                </c:pt>
                <c:pt idx="8">
                  <c:v>2010/11</c:v>
                </c:pt>
                <c:pt idx="9">
                  <c:v>2011/12</c:v>
                </c:pt>
                <c:pt idx="10">
                  <c:v>2012/13</c:v>
                </c:pt>
                <c:pt idx="11">
                  <c:v>2013/14</c:v>
                </c:pt>
                <c:pt idx="12">
                  <c:v>2014/15</c:v>
                </c:pt>
                <c:pt idx="13">
                  <c:v>2015/16</c:v>
                </c:pt>
                <c:pt idx="14">
                  <c:v>2016/17</c:v>
                </c:pt>
              </c:strCache>
            </c:strRef>
          </c:cat>
          <c:val>
            <c:numRef>
              <c:f>Sheet1!$D$25:$R$25</c:f>
              <c:numCache>
                <c:formatCode>General</c:formatCode>
                <c:ptCount val="15"/>
                <c:pt idx="0">
                  <c:v>10</c:v>
                </c:pt>
                <c:pt idx="1">
                  <c:v>11</c:v>
                </c:pt>
                <c:pt idx="2">
                  <c:v>10</c:v>
                </c:pt>
                <c:pt idx="3">
                  <c:v>11</c:v>
                </c:pt>
                <c:pt idx="4">
                  <c:v>13</c:v>
                </c:pt>
                <c:pt idx="5">
                  <c:v>14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18</c:v>
                </c:pt>
                <c:pt idx="10">
                  <c:v>19</c:v>
                </c:pt>
                <c:pt idx="11">
                  <c:v>21</c:v>
                </c:pt>
                <c:pt idx="12">
                  <c:v>19</c:v>
                </c:pt>
                <c:pt idx="13">
                  <c:v>19</c:v>
                </c:pt>
                <c:pt idx="14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CD7-4AC2-8561-88719E686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987512"/>
        <c:axId val="373987904"/>
      </c:lineChart>
      <c:catAx>
        <c:axId val="373987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Survey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87904"/>
        <c:crosses val="autoZero"/>
        <c:auto val="1"/>
        <c:lblAlgn val="ctr"/>
        <c:lblOffset val="100"/>
        <c:noMultiLvlLbl val="0"/>
      </c:catAx>
      <c:valAx>
        <c:axId val="3739879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87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GRAPHS!$K$1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GRAPHS!$J$2:$J$5</c:f>
              <c:strCache>
                <c:ptCount val="4"/>
                <c:pt idx="0">
                  <c:v>BRMA2</c:v>
                </c:pt>
                <c:pt idx="1">
                  <c:v>BRMA4</c:v>
                </c:pt>
                <c:pt idx="2">
                  <c:v>BRMA6</c:v>
                </c:pt>
                <c:pt idx="3">
                  <c:v>BRMA8</c:v>
                </c:pt>
              </c:strCache>
            </c:strRef>
          </c:cat>
          <c:val>
            <c:numRef>
              <c:f>GRAPHS!$K$2:$K$5</c:f>
              <c:numCache>
                <c:formatCode>General</c:formatCode>
                <c:ptCount val="4"/>
                <c:pt idx="0">
                  <c:v>58</c:v>
                </c:pt>
                <c:pt idx="1">
                  <c:v>39</c:v>
                </c:pt>
                <c:pt idx="2">
                  <c:v>52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90-4A99-9F9E-2C0442D2165D}"/>
            </c:ext>
          </c:extLst>
        </c:ser>
        <c:ser>
          <c:idx val="1"/>
          <c:order val="1"/>
          <c:tx>
            <c:strRef>
              <c:f>GRAPHS!$L$1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GRAPHS!$J$2:$J$5</c:f>
              <c:strCache>
                <c:ptCount val="4"/>
                <c:pt idx="0">
                  <c:v>BRMA2</c:v>
                </c:pt>
                <c:pt idx="1">
                  <c:v>BRMA4</c:v>
                </c:pt>
                <c:pt idx="2">
                  <c:v>BRMA6</c:v>
                </c:pt>
                <c:pt idx="3">
                  <c:v>BRMA8</c:v>
                </c:pt>
              </c:strCache>
            </c:strRef>
          </c:cat>
          <c:val>
            <c:numRef>
              <c:f>GRAPHS!$L$2:$L$5</c:f>
              <c:numCache>
                <c:formatCode>General</c:formatCode>
                <c:ptCount val="4"/>
                <c:pt idx="0">
                  <c:v>28</c:v>
                </c:pt>
                <c:pt idx="1">
                  <c:v>25</c:v>
                </c:pt>
                <c:pt idx="2">
                  <c:v>31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90-4A99-9F9E-2C0442D2165D}"/>
            </c:ext>
          </c:extLst>
        </c:ser>
        <c:ser>
          <c:idx val="2"/>
          <c:order val="2"/>
          <c:tx>
            <c:strRef>
              <c:f>GRAPHS!$M$1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GRAPHS!$J$2:$J$5</c:f>
              <c:strCache>
                <c:ptCount val="4"/>
                <c:pt idx="0">
                  <c:v>BRMA2</c:v>
                </c:pt>
                <c:pt idx="1">
                  <c:v>BRMA4</c:v>
                </c:pt>
                <c:pt idx="2">
                  <c:v>BRMA6</c:v>
                </c:pt>
                <c:pt idx="3">
                  <c:v>BRMA8</c:v>
                </c:pt>
              </c:strCache>
            </c:strRef>
          </c:cat>
          <c:val>
            <c:numRef>
              <c:f>GRAPHS!$M$2:$M$5</c:f>
              <c:numCache>
                <c:formatCode>General</c:formatCode>
                <c:ptCount val="4"/>
                <c:pt idx="0">
                  <c:v>29</c:v>
                </c:pt>
                <c:pt idx="1">
                  <c:v>24</c:v>
                </c:pt>
                <c:pt idx="2">
                  <c:v>23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90-4A99-9F9E-2C0442D2165D}"/>
            </c:ext>
          </c:extLst>
        </c:ser>
        <c:ser>
          <c:idx val="3"/>
          <c:order val="3"/>
          <c:tx>
            <c:strRef>
              <c:f>GRAPHS!$N$1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GRAPHS!$J$2:$J$5</c:f>
              <c:strCache>
                <c:ptCount val="4"/>
                <c:pt idx="0">
                  <c:v>BRMA2</c:v>
                </c:pt>
                <c:pt idx="1">
                  <c:v>BRMA4</c:v>
                </c:pt>
                <c:pt idx="2">
                  <c:v>BRMA6</c:v>
                </c:pt>
                <c:pt idx="3">
                  <c:v>BRMA8</c:v>
                </c:pt>
              </c:strCache>
            </c:strRef>
          </c:cat>
          <c:val>
            <c:numRef>
              <c:f>GRAPHS!$N$2:$N$5</c:f>
              <c:numCache>
                <c:formatCode>General</c:formatCode>
                <c:ptCount val="4"/>
                <c:pt idx="0">
                  <c:v>17</c:v>
                </c:pt>
                <c:pt idx="1">
                  <c:v>8</c:v>
                </c:pt>
                <c:pt idx="2">
                  <c:v>13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90-4A99-9F9E-2C0442D21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198432"/>
        <c:axId val="250199216"/>
      </c:barChart>
      <c:catAx>
        <c:axId val="25019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199216"/>
        <c:crosses val="autoZero"/>
        <c:auto val="1"/>
        <c:lblAlgn val="ctr"/>
        <c:lblOffset val="100"/>
        <c:noMultiLvlLbl val="0"/>
      </c:catAx>
      <c:valAx>
        <c:axId val="25019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19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Sheet3!$B$53</c:f>
              <c:strCache>
                <c:ptCount val="1"/>
                <c:pt idx="0">
                  <c:v>% Properties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Sheet3!$A$54:$A$59</c:f>
              <c:strCache>
                <c:ptCount val="6"/>
                <c:pt idx="0">
                  <c:v>SR</c:v>
                </c:pt>
                <c:pt idx="1">
                  <c:v>1b</c:v>
                </c:pt>
                <c:pt idx="2">
                  <c:v>2b</c:v>
                </c:pt>
                <c:pt idx="3">
                  <c:v>3b</c:v>
                </c:pt>
                <c:pt idx="4">
                  <c:v>4b</c:v>
                </c:pt>
                <c:pt idx="5">
                  <c:v>Overall Avg</c:v>
                </c:pt>
              </c:strCache>
            </c:strRef>
          </c:cat>
          <c:val>
            <c:numRef>
              <c:f>Sheet3!$B$54:$B$59</c:f>
              <c:numCache>
                <c:formatCode>0</c:formatCode>
                <c:ptCount val="6"/>
                <c:pt idx="0">
                  <c:v>12.085647865347639</c:v>
                </c:pt>
                <c:pt idx="1">
                  <c:v>10.666764225515537</c:v>
                </c:pt>
                <c:pt idx="2">
                  <c:v>11.417146345288156</c:v>
                </c:pt>
                <c:pt idx="3">
                  <c:v>11.838746707868566</c:v>
                </c:pt>
                <c:pt idx="4">
                  <c:v>15.478630410253912</c:v>
                </c:pt>
                <c:pt idx="5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F1-44C2-BED8-CC8676E32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200000"/>
        <c:axId val="375186168"/>
      </c:barChart>
      <c:catAx>
        <c:axId val="25020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186168"/>
        <c:crosses val="autoZero"/>
        <c:auto val="1"/>
        <c:lblAlgn val="ctr"/>
        <c:lblOffset val="100"/>
        <c:noMultiLvlLbl val="0"/>
      </c:catAx>
      <c:valAx>
        <c:axId val="375186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20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972756877612519E-2"/>
          <c:y val="4.7595726978862052E-2"/>
          <c:w val="0.93105193448041212"/>
          <c:h val="0.69234709025554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Sheet3!$E$6</c:f>
              <c:strCache>
                <c:ptCount val="1"/>
                <c:pt idx="0">
                  <c:v>Type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Sheet3!$F$5:$M$5</c:f>
              <c:strCache>
                <c:ptCount val="8"/>
                <c:pt idx="0">
                  <c:v>BRMA1</c:v>
                </c:pt>
                <c:pt idx="1">
                  <c:v>BRMA2</c:v>
                </c:pt>
                <c:pt idx="2">
                  <c:v>BRMA3</c:v>
                </c:pt>
                <c:pt idx="3">
                  <c:v>BRMA4</c:v>
                </c:pt>
                <c:pt idx="4">
                  <c:v>BRMA5</c:v>
                </c:pt>
                <c:pt idx="5">
                  <c:v>BRMA6</c:v>
                </c:pt>
                <c:pt idx="6">
                  <c:v>BRMA7</c:v>
                </c:pt>
                <c:pt idx="7">
                  <c:v>BRMA8</c:v>
                </c:pt>
              </c:strCache>
            </c:strRef>
          </c:cat>
          <c:val>
            <c:numRef>
              <c:f>Sheet3!$F$6:$M$6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44-44F8-BED0-316B1518B063}"/>
            </c:ext>
          </c:extLst>
        </c:ser>
        <c:ser>
          <c:idx val="1"/>
          <c:order val="1"/>
          <c:tx>
            <c:strRef>
              <c:f>Sheet3!$E$7</c:f>
              <c:strCache>
                <c:ptCount val="1"/>
                <c:pt idx="0">
                  <c:v>SR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Sheet3!$F$5:$M$5</c:f>
              <c:strCache>
                <c:ptCount val="8"/>
                <c:pt idx="0">
                  <c:v>BRMA1</c:v>
                </c:pt>
                <c:pt idx="1">
                  <c:v>BRMA2</c:v>
                </c:pt>
                <c:pt idx="2">
                  <c:v>BRMA3</c:v>
                </c:pt>
                <c:pt idx="3">
                  <c:v>BRMA4</c:v>
                </c:pt>
                <c:pt idx="4">
                  <c:v>BRMA5</c:v>
                </c:pt>
                <c:pt idx="5">
                  <c:v>BRMA6</c:v>
                </c:pt>
                <c:pt idx="6">
                  <c:v>BRMA7</c:v>
                </c:pt>
                <c:pt idx="7">
                  <c:v>BRMA8</c:v>
                </c:pt>
              </c:strCache>
            </c:strRef>
          </c:cat>
          <c:val>
            <c:numRef>
              <c:f>Sheet3!$F$7:$M$7</c:f>
              <c:numCache>
                <c:formatCode>0</c:formatCode>
                <c:ptCount val="8"/>
                <c:pt idx="0">
                  <c:v>8.0808080808080813</c:v>
                </c:pt>
                <c:pt idx="1">
                  <c:v>27.397260273972602</c:v>
                </c:pt>
                <c:pt idx="2">
                  <c:v>6.6176470588235299</c:v>
                </c:pt>
                <c:pt idx="3">
                  <c:v>7.2897196261682247</c:v>
                </c:pt>
                <c:pt idx="4">
                  <c:v>20</c:v>
                </c:pt>
                <c:pt idx="5">
                  <c:v>10.588235294117647</c:v>
                </c:pt>
                <c:pt idx="6">
                  <c:v>13.223140495867769</c:v>
                </c:pt>
                <c:pt idx="7">
                  <c:v>3.4883720930232558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44-44F8-BED0-316B1518B063}"/>
            </c:ext>
          </c:extLst>
        </c:ser>
        <c:ser>
          <c:idx val="2"/>
          <c:order val="2"/>
          <c:tx>
            <c:strRef>
              <c:f>Sheet3!$E$8</c:f>
              <c:strCache>
                <c:ptCount val="1"/>
                <c:pt idx="0">
                  <c:v>1b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Sheet3!$F$5:$M$5</c:f>
              <c:strCache>
                <c:ptCount val="8"/>
                <c:pt idx="0">
                  <c:v>BRMA1</c:v>
                </c:pt>
                <c:pt idx="1">
                  <c:v>BRMA2</c:v>
                </c:pt>
                <c:pt idx="2">
                  <c:v>BRMA3</c:v>
                </c:pt>
                <c:pt idx="3">
                  <c:v>BRMA4</c:v>
                </c:pt>
                <c:pt idx="4">
                  <c:v>BRMA5</c:v>
                </c:pt>
                <c:pt idx="5">
                  <c:v>BRMA6</c:v>
                </c:pt>
                <c:pt idx="6">
                  <c:v>BRMA7</c:v>
                </c:pt>
                <c:pt idx="7">
                  <c:v>BRMA8</c:v>
                </c:pt>
              </c:strCache>
            </c:strRef>
          </c:cat>
          <c:val>
            <c:numRef>
              <c:f>Sheet3!$F$8:$M$8</c:f>
              <c:numCache>
                <c:formatCode>0</c:formatCode>
                <c:ptCount val="8"/>
                <c:pt idx="0">
                  <c:v>5</c:v>
                </c:pt>
                <c:pt idx="1">
                  <c:v>10.526315789473683</c:v>
                </c:pt>
                <c:pt idx="2">
                  <c:v>22.857142857142858</c:v>
                </c:pt>
                <c:pt idx="3">
                  <c:v>3.0303030303030303</c:v>
                </c:pt>
                <c:pt idx="4">
                  <c:v>11.111111111111111</c:v>
                </c:pt>
                <c:pt idx="5">
                  <c:v>8.2568807339449553</c:v>
                </c:pt>
                <c:pt idx="6">
                  <c:v>15.789473684210526</c:v>
                </c:pt>
                <c:pt idx="7">
                  <c:v>8.7628865979381434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44-44F8-BED0-316B1518B063}"/>
            </c:ext>
          </c:extLst>
        </c:ser>
        <c:ser>
          <c:idx val="3"/>
          <c:order val="3"/>
          <c:tx>
            <c:strRef>
              <c:f>Sheet3!$E$9</c:f>
              <c:strCache>
                <c:ptCount val="1"/>
                <c:pt idx="0">
                  <c:v>2b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Sheet3!$F$5:$M$5</c:f>
              <c:strCache>
                <c:ptCount val="8"/>
                <c:pt idx="0">
                  <c:v>BRMA1</c:v>
                </c:pt>
                <c:pt idx="1">
                  <c:v>BRMA2</c:v>
                </c:pt>
                <c:pt idx="2">
                  <c:v>BRMA3</c:v>
                </c:pt>
                <c:pt idx="3">
                  <c:v>BRMA4</c:v>
                </c:pt>
                <c:pt idx="4">
                  <c:v>BRMA5</c:v>
                </c:pt>
                <c:pt idx="5">
                  <c:v>BRMA6</c:v>
                </c:pt>
                <c:pt idx="6">
                  <c:v>BRMA7</c:v>
                </c:pt>
                <c:pt idx="7">
                  <c:v>BRMA8</c:v>
                </c:pt>
              </c:strCache>
            </c:strRef>
          </c:cat>
          <c:val>
            <c:numRef>
              <c:f>Sheet3!$F$9:$M$9</c:f>
              <c:numCache>
                <c:formatCode>0</c:formatCode>
                <c:ptCount val="8"/>
                <c:pt idx="0">
                  <c:v>15.65217391304348</c:v>
                </c:pt>
                <c:pt idx="1">
                  <c:v>13.26530612244898</c:v>
                </c:pt>
                <c:pt idx="2">
                  <c:v>9.8039215686274517</c:v>
                </c:pt>
                <c:pt idx="3">
                  <c:v>0.60606060606060608</c:v>
                </c:pt>
                <c:pt idx="4">
                  <c:v>10.526315789473683</c:v>
                </c:pt>
                <c:pt idx="5">
                  <c:v>12.989045383411579</c:v>
                </c:pt>
                <c:pt idx="6">
                  <c:v>14.208633093525179</c:v>
                </c:pt>
                <c:pt idx="7">
                  <c:v>14.285714285714285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44-44F8-BED0-316B1518B063}"/>
            </c:ext>
          </c:extLst>
        </c:ser>
        <c:ser>
          <c:idx val="4"/>
          <c:order val="4"/>
          <c:tx>
            <c:strRef>
              <c:f>Sheet3!$E$10</c:f>
              <c:strCache>
                <c:ptCount val="1"/>
                <c:pt idx="0">
                  <c:v>3b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Sheet3!$F$5:$M$5</c:f>
              <c:strCache>
                <c:ptCount val="8"/>
                <c:pt idx="0">
                  <c:v>BRMA1</c:v>
                </c:pt>
                <c:pt idx="1">
                  <c:v>BRMA2</c:v>
                </c:pt>
                <c:pt idx="2">
                  <c:v>BRMA3</c:v>
                </c:pt>
                <c:pt idx="3">
                  <c:v>BRMA4</c:v>
                </c:pt>
                <c:pt idx="4">
                  <c:v>BRMA5</c:v>
                </c:pt>
                <c:pt idx="5">
                  <c:v>BRMA6</c:v>
                </c:pt>
                <c:pt idx="6">
                  <c:v>BRMA7</c:v>
                </c:pt>
                <c:pt idx="7">
                  <c:v>BRMA8</c:v>
                </c:pt>
              </c:strCache>
            </c:strRef>
          </c:cat>
          <c:val>
            <c:numRef>
              <c:f>Sheet3!$F$10:$M$10</c:f>
              <c:numCache>
                <c:formatCode>0</c:formatCode>
                <c:ptCount val="8"/>
                <c:pt idx="0">
                  <c:v>6.506849315068493</c:v>
                </c:pt>
                <c:pt idx="1">
                  <c:v>12.068965517241379</c:v>
                </c:pt>
                <c:pt idx="2">
                  <c:v>9.071729957805907</c:v>
                </c:pt>
                <c:pt idx="3">
                  <c:v>12.992125984251967</c:v>
                </c:pt>
                <c:pt idx="4">
                  <c:v>12.865497076023392</c:v>
                </c:pt>
                <c:pt idx="5">
                  <c:v>18.466353677621285</c:v>
                </c:pt>
                <c:pt idx="6">
                  <c:v>8.720930232558139</c:v>
                </c:pt>
                <c:pt idx="7">
                  <c:v>14.017521902377972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44-44F8-BED0-316B1518B063}"/>
            </c:ext>
          </c:extLst>
        </c:ser>
        <c:ser>
          <c:idx val="5"/>
          <c:order val="5"/>
          <c:tx>
            <c:strRef>
              <c:f>Sheet3!$E$11</c:f>
              <c:strCache>
                <c:ptCount val="1"/>
                <c:pt idx="0">
                  <c:v>4b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Sheet3!$F$5:$M$5</c:f>
              <c:strCache>
                <c:ptCount val="8"/>
                <c:pt idx="0">
                  <c:v>BRMA1</c:v>
                </c:pt>
                <c:pt idx="1">
                  <c:v>BRMA2</c:v>
                </c:pt>
                <c:pt idx="2">
                  <c:v>BRMA3</c:v>
                </c:pt>
                <c:pt idx="3">
                  <c:v>BRMA4</c:v>
                </c:pt>
                <c:pt idx="4">
                  <c:v>BRMA5</c:v>
                </c:pt>
                <c:pt idx="5">
                  <c:v>BRMA6</c:v>
                </c:pt>
                <c:pt idx="6">
                  <c:v>BRMA7</c:v>
                </c:pt>
                <c:pt idx="7">
                  <c:v>BRMA8</c:v>
                </c:pt>
              </c:strCache>
            </c:strRef>
          </c:cat>
          <c:val>
            <c:numRef>
              <c:f>Sheet3!$F$11:$M$11</c:f>
              <c:numCache>
                <c:formatCode>0</c:formatCode>
                <c:ptCount val="8"/>
                <c:pt idx="0">
                  <c:v>8.8888888888888893</c:v>
                </c:pt>
                <c:pt idx="1">
                  <c:v>20.3125</c:v>
                </c:pt>
                <c:pt idx="2">
                  <c:v>13.333333333333334</c:v>
                </c:pt>
                <c:pt idx="3">
                  <c:v>16.666666666666664</c:v>
                </c:pt>
                <c:pt idx="4">
                  <c:v>20</c:v>
                </c:pt>
                <c:pt idx="5">
                  <c:v>16.25</c:v>
                </c:pt>
                <c:pt idx="6">
                  <c:v>12.429378531073446</c:v>
                </c:pt>
                <c:pt idx="7">
                  <c:v>15.948275862068966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E44-44F8-BED0-316B1518B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183816"/>
        <c:axId val="247660440"/>
      </c:barChart>
      <c:lineChart>
        <c:grouping val="standard"/>
        <c:varyColors val="0"/>
        <c:ser>
          <c:idx val="6"/>
          <c:order val="6"/>
          <c:tx>
            <c:strRef>
              <c:f>Sheet3!$E$12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Sheet3!$F$5:$M$5</c:f>
              <c:strCache>
                <c:ptCount val="8"/>
                <c:pt idx="0">
                  <c:v>BRMA1</c:v>
                </c:pt>
                <c:pt idx="1">
                  <c:v>BRMA2</c:v>
                </c:pt>
                <c:pt idx="2">
                  <c:v>BRMA3</c:v>
                </c:pt>
                <c:pt idx="3">
                  <c:v>BRMA4</c:v>
                </c:pt>
                <c:pt idx="4">
                  <c:v>BRMA5</c:v>
                </c:pt>
                <c:pt idx="5">
                  <c:v>BRMA6</c:v>
                </c:pt>
                <c:pt idx="6">
                  <c:v>BRMA7</c:v>
                </c:pt>
                <c:pt idx="7">
                  <c:v>BRMA8</c:v>
                </c:pt>
              </c:strCache>
            </c:strRef>
          </c:cat>
          <c:val>
            <c:numRef>
              <c:f>Sheet3!$F$12:$M$12</c:f>
              <c:numCache>
                <c:formatCode>0</c:formatCode>
                <c:ptCount val="8"/>
                <c:pt idx="0">
                  <c:v>8.8257440395617888</c:v>
                </c:pt>
                <c:pt idx="1">
                  <c:v>16.714069540627328</c:v>
                </c:pt>
                <c:pt idx="2">
                  <c:v>12.336754955146617</c:v>
                </c:pt>
                <c:pt idx="3">
                  <c:v>8.1169751826900978</c:v>
                </c:pt>
                <c:pt idx="4">
                  <c:v>14.900584795321638</c:v>
                </c:pt>
                <c:pt idx="5">
                  <c:v>13.310103017819094</c:v>
                </c:pt>
                <c:pt idx="6">
                  <c:v>12.874311207447011</c:v>
                </c:pt>
                <c:pt idx="7">
                  <c:v>11.300554148224524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E44-44F8-BED0-316B1518B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183816"/>
        <c:axId val="247660440"/>
      </c:lineChart>
      <c:catAx>
        <c:axId val="375183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7660440"/>
        <c:crosses val="autoZero"/>
        <c:auto val="1"/>
        <c:lblAlgn val="ctr"/>
        <c:lblOffset val="100"/>
        <c:noMultiLvlLbl val="0"/>
      </c:catAx>
      <c:valAx>
        <c:axId val="24766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183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5706899484786622"/>
          <c:y val="0.91946485692174584"/>
          <c:w val="0.48586201030426751"/>
          <c:h val="8.0535143078254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GRAPHS!$F$23</c:f>
              <c:strCache>
                <c:ptCount val="1"/>
                <c:pt idx="0">
                  <c:v>Single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GRAPHS!$E$24:$E$27</c:f>
              <c:strCache>
                <c:ptCount val="4"/>
                <c:pt idx="0">
                  <c:v>BRMA2</c:v>
                </c:pt>
                <c:pt idx="1">
                  <c:v>BRMA4</c:v>
                </c:pt>
                <c:pt idx="2">
                  <c:v>BRMA6</c:v>
                </c:pt>
                <c:pt idx="3">
                  <c:v>BRMA8</c:v>
                </c:pt>
              </c:strCache>
            </c:strRef>
          </c:cat>
          <c:val>
            <c:numRef>
              <c:f>GRAPHS!$F$24:$F$27</c:f>
              <c:numCache>
                <c:formatCode>0</c:formatCode>
                <c:ptCount val="4"/>
                <c:pt idx="0">
                  <c:v>21.024901558427146</c:v>
                </c:pt>
                <c:pt idx="1">
                  <c:v>69.053077058719808</c:v>
                </c:pt>
                <c:pt idx="2">
                  <c:v>63.470588235294123</c:v>
                </c:pt>
                <c:pt idx="3">
                  <c:v>92.423931974182977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0D-49C1-A49E-23491A6356A4}"/>
            </c:ext>
          </c:extLst>
        </c:ser>
        <c:ser>
          <c:idx val="1"/>
          <c:order val="1"/>
          <c:tx>
            <c:strRef>
              <c:f>GRAPHS!$G$23</c:f>
              <c:strCache>
                <c:ptCount val="1"/>
                <c:pt idx="0">
                  <c:v>1 Bed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GRAPHS!$E$24:$E$27</c:f>
              <c:strCache>
                <c:ptCount val="4"/>
                <c:pt idx="0">
                  <c:v>BRMA2</c:v>
                </c:pt>
                <c:pt idx="1">
                  <c:v>BRMA4</c:v>
                </c:pt>
                <c:pt idx="2">
                  <c:v>BRMA6</c:v>
                </c:pt>
                <c:pt idx="3">
                  <c:v>BRMA8</c:v>
                </c:pt>
              </c:strCache>
            </c:strRef>
          </c:cat>
          <c:val>
            <c:numRef>
              <c:f>GRAPHS!$G$24:$G$27</c:f>
              <c:numCache>
                <c:formatCode>0</c:formatCode>
                <c:ptCount val="4"/>
                <c:pt idx="0">
                  <c:v>83.124477861319974</c:v>
                </c:pt>
                <c:pt idx="1">
                  <c:v>91.111111111111114</c:v>
                </c:pt>
                <c:pt idx="2">
                  <c:v>84.724770642201847</c:v>
                </c:pt>
                <c:pt idx="3">
                  <c:v>83.261098253734488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0D-49C1-A49E-23491A6356A4}"/>
            </c:ext>
          </c:extLst>
        </c:ser>
        <c:ser>
          <c:idx val="2"/>
          <c:order val="2"/>
          <c:tx>
            <c:strRef>
              <c:f>GRAPHS!$H$23</c:f>
              <c:strCache>
                <c:ptCount val="1"/>
                <c:pt idx="0">
                  <c:v>2 Bed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GRAPHS!$E$24:$E$27</c:f>
              <c:strCache>
                <c:ptCount val="4"/>
                <c:pt idx="0">
                  <c:v>BRMA2</c:v>
                </c:pt>
                <c:pt idx="1">
                  <c:v>BRMA4</c:v>
                </c:pt>
                <c:pt idx="2">
                  <c:v>BRMA6</c:v>
                </c:pt>
                <c:pt idx="3">
                  <c:v>BRMA8</c:v>
                </c:pt>
              </c:strCache>
            </c:strRef>
          </c:cat>
          <c:val>
            <c:numRef>
              <c:f>GRAPHS!$H$24:$H$27</c:f>
              <c:numCache>
                <c:formatCode>0</c:formatCode>
                <c:ptCount val="4"/>
                <c:pt idx="0">
                  <c:v>80.415170359989503</c:v>
                </c:pt>
                <c:pt idx="1">
                  <c:v>98.752488387524878</c:v>
                </c:pt>
                <c:pt idx="2">
                  <c:v>77.084367087802335</c:v>
                </c:pt>
                <c:pt idx="3">
                  <c:v>71.379914363565589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0D-49C1-A49E-23491A6356A4}"/>
            </c:ext>
          </c:extLst>
        </c:ser>
        <c:ser>
          <c:idx val="3"/>
          <c:order val="3"/>
          <c:tx>
            <c:strRef>
              <c:f>GRAPHS!$I$23</c:f>
              <c:strCache>
                <c:ptCount val="1"/>
                <c:pt idx="0">
                  <c:v>3 Bed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GRAPHS!$E$24:$E$27</c:f>
              <c:strCache>
                <c:ptCount val="4"/>
                <c:pt idx="0">
                  <c:v>BRMA2</c:v>
                </c:pt>
                <c:pt idx="1">
                  <c:v>BRMA4</c:v>
                </c:pt>
                <c:pt idx="2">
                  <c:v>BRMA6</c:v>
                </c:pt>
                <c:pt idx="3">
                  <c:v>BRMA8</c:v>
                </c:pt>
              </c:strCache>
            </c:strRef>
          </c:cat>
          <c:val>
            <c:numRef>
              <c:f>GRAPHS!$I$24:$I$27</c:f>
              <c:numCache>
                <c:formatCode>0</c:formatCode>
                <c:ptCount val="4"/>
                <c:pt idx="0">
                  <c:v>80.398431874549956</c:v>
                </c:pt>
                <c:pt idx="1">
                  <c:v>73.649303452453054</c:v>
                </c:pt>
                <c:pt idx="2">
                  <c:v>68.517714214804244</c:v>
                </c:pt>
                <c:pt idx="3">
                  <c:v>72.36622113519762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0D-49C1-A49E-23491A6356A4}"/>
            </c:ext>
          </c:extLst>
        </c:ser>
        <c:ser>
          <c:idx val="4"/>
          <c:order val="4"/>
          <c:tx>
            <c:strRef>
              <c:f>GRAPHS!$J$23</c:f>
              <c:strCache>
                <c:ptCount val="1"/>
                <c:pt idx="0">
                  <c:v>4 Bed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GRAPHS!$E$24:$E$27</c:f>
              <c:strCache>
                <c:ptCount val="4"/>
                <c:pt idx="0">
                  <c:v>BRMA2</c:v>
                </c:pt>
                <c:pt idx="1">
                  <c:v>BRMA4</c:v>
                </c:pt>
                <c:pt idx="2">
                  <c:v>BRMA6</c:v>
                </c:pt>
                <c:pt idx="3">
                  <c:v>BRMA8</c:v>
                </c:pt>
              </c:strCache>
            </c:strRef>
          </c:cat>
          <c:val>
            <c:numRef>
              <c:f>GRAPHS!$J$24:$J$27</c:f>
              <c:numCache>
                <c:formatCode>0</c:formatCode>
                <c:ptCount val="4"/>
                <c:pt idx="0">
                  <c:v>69.149436090225564</c:v>
                </c:pt>
                <c:pt idx="1">
                  <c:v>62.250712250712262</c:v>
                </c:pt>
                <c:pt idx="2">
                  <c:v>74.196969696969688</c:v>
                </c:pt>
                <c:pt idx="3">
                  <c:v>67.605064655172413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0D-49C1-A49E-23491A635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285192"/>
        <c:axId val="374289112"/>
      </c:barChart>
      <c:catAx>
        <c:axId val="37428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289112"/>
        <c:crosses val="autoZero"/>
        <c:auto val="1"/>
        <c:lblAlgn val="ctr"/>
        <c:lblOffset val="100"/>
        <c:noMultiLvlLbl val="0"/>
      </c:catAx>
      <c:valAx>
        <c:axId val="374289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28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'Avg Rental Graphs'!$X$34</c:f>
              <c:strCache>
                <c:ptCount val="1"/>
                <c:pt idx="0">
                  <c:v>Avg rent 2009</c:v>
                </c:pt>
              </c:strCache>
            </c:strRef>
          </c:tx>
          <c:spPr>
            <a:solidFill>
              <a:srgbClr val="DDDDDD">
                <a:lumMod val="90000"/>
              </a:srgbClr>
            </a:solidFill>
            <a:ln>
              <a:noFill/>
            </a:ln>
            <a:effectLst/>
          </c:spPr>
          <c:invertIfNegative val="0"/>
          <c:cat>
            <c:strRef>
              <c:f>'Avg Rental Graphs'!$W$35:$W$39</c:f>
              <c:strCache>
                <c:ptCount val="5"/>
                <c:pt idx="0">
                  <c:v>Shared Room rate per week</c:v>
                </c:pt>
                <c:pt idx="1">
                  <c:v>1 bedroom rate per week </c:v>
                </c:pt>
                <c:pt idx="2">
                  <c:v>2 bedroom rate per week </c:v>
                </c:pt>
                <c:pt idx="3">
                  <c:v>3 Bedroom rate per week </c:v>
                </c:pt>
                <c:pt idx="4">
                  <c:v>4 Bedroom rate per week </c:v>
                </c:pt>
              </c:strCache>
            </c:strRef>
          </c:cat>
          <c:val>
            <c:numRef>
              <c:f>'Avg Rental Graphs'!$X$35:$X$39</c:f>
              <c:numCache>
                <c:formatCode>"$"#,##0.00</c:formatCode>
                <c:ptCount val="5"/>
                <c:pt idx="0">
                  <c:v>59.43</c:v>
                </c:pt>
                <c:pt idx="1">
                  <c:v>85.64</c:v>
                </c:pt>
                <c:pt idx="2">
                  <c:v>105.07</c:v>
                </c:pt>
                <c:pt idx="3">
                  <c:v>112.06</c:v>
                </c:pt>
                <c:pt idx="4">
                  <c:v>144.88999999999999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2C-4CEF-B8D0-D424ADA1C902}"/>
            </c:ext>
          </c:extLst>
        </c:ser>
        <c:ser>
          <c:idx val="1"/>
          <c:order val="1"/>
          <c:tx>
            <c:strRef>
              <c:f>'Avg Rental Graphs'!$Y$34</c:f>
              <c:strCache>
                <c:ptCount val="1"/>
                <c:pt idx="0">
                  <c:v>LHA 2009</c:v>
                </c:pt>
              </c:strCache>
            </c:strRef>
          </c:tx>
          <c:spPr>
            <a:solidFill>
              <a:srgbClr val="B2B2B2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'Avg Rental Graphs'!$W$35:$W$39</c:f>
              <c:strCache>
                <c:ptCount val="5"/>
                <c:pt idx="0">
                  <c:v>Shared Room rate per week</c:v>
                </c:pt>
                <c:pt idx="1">
                  <c:v>1 bedroom rate per week </c:v>
                </c:pt>
                <c:pt idx="2">
                  <c:v>2 bedroom rate per week </c:v>
                </c:pt>
                <c:pt idx="3">
                  <c:v>3 Bedroom rate per week </c:v>
                </c:pt>
                <c:pt idx="4">
                  <c:v>4 Bedroom rate per week </c:v>
                </c:pt>
              </c:strCache>
            </c:strRef>
          </c:cat>
          <c:val>
            <c:numRef>
              <c:f>'Avg Rental Graphs'!$Y$35:$Y$39</c:f>
              <c:numCache>
                <c:formatCode>"$"#,##0.00</c:formatCode>
                <c:ptCount val="5"/>
                <c:pt idx="0">
                  <c:v>51.01</c:v>
                </c:pt>
                <c:pt idx="1">
                  <c:v>84.8</c:v>
                </c:pt>
                <c:pt idx="2">
                  <c:v>103.19</c:v>
                </c:pt>
                <c:pt idx="3">
                  <c:v>112.17</c:v>
                </c:pt>
                <c:pt idx="4">
                  <c:v>138.46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2C-4CEF-B8D0-D424ADA1C902}"/>
            </c:ext>
          </c:extLst>
        </c:ser>
        <c:ser>
          <c:idx val="2"/>
          <c:order val="2"/>
          <c:tx>
            <c:strRef>
              <c:f>'Avg Rental Graphs'!$Z$34</c:f>
              <c:strCache>
                <c:ptCount val="1"/>
                <c:pt idx="0">
                  <c:v>Avg rent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'Avg Rental Graphs'!$W$35:$W$39</c:f>
              <c:strCache>
                <c:ptCount val="5"/>
                <c:pt idx="0">
                  <c:v>Shared Room rate per week</c:v>
                </c:pt>
                <c:pt idx="1">
                  <c:v>1 bedroom rate per week </c:v>
                </c:pt>
                <c:pt idx="2">
                  <c:v>2 bedroom rate per week </c:v>
                </c:pt>
                <c:pt idx="3">
                  <c:v>3 Bedroom rate per week </c:v>
                </c:pt>
                <c:pt idx="4">
                  <c:v>4 Bedroom rate per week </c:v>
                </c:pt>
              </c:strCache>
            </c:strRef>
          </c:cat>
          <c:val>
            <c:numRef>
              <c:f>'Avg Rental Graphs'!$Z$35:$Z$39</c:f>
              <c:numCache>
                <c:formatCode>"$"#,##0.00</c:formatCode>
                <c:ptCount val="5"/>
                <c:pt idx="0">
                  <c:v>68.86</c:v>
                </c:pt>
                <c:pt idx="1">
                  <c:v>91.38</c:v>
                </c:pt>
                <c:pt idx="2">
                  <c:v>112.51</c:v>
                </c:pt>
                <c:pt idx="3">
                  <c:v>127.79</c:v>
                </c:pt>
                <c:pt idx="4">
                  <c:v>176.7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2C-4CEF-B8D0-D424ADA1C902}"/>
            </c:ext>
          </c:extLst>
        </c:ser>
        <c:ser>
          <c:idx val="3"/>
          <c:order val="3"/>
          <c:tx>
            <c:strRef>
              <c:f>'Avg Rental Graphs'!$AA$34</c:f>
              <c:strCache>
                <c:ptCount val="1"/>
                <c:pt idx="0">
                  <c:v>LHA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'Avg Rental Graphs'!$W$35:$W$39</c:f>
              <c:strCache>
                <c:ptCount val="5"/>
                <c:pt idx="0">
                  <c:v>Shared Room rate per week</c:v>
                </c:pt>
                <c:pt idx="1">
                  <c:v>1 bedroom rate per week </c:v>
                </c:pt>
                <c:pt idx="2">
                  <c:v>2 bedroom rate per week </c:v>
                </c:pt>
                <c:pt idx="3">
                  <c:v>3 Bedroom rate per week </c:v>
                </c:pt>
                <c:pt idx="4">
                  <c:v>4 Bedroom rate per week </c:v>
                </c:pt>
              </c:strCache>
            </c:strRef>
          </c:cat>
          <c:val>
            <c:numRef>
              <c:f>'Avg Rental Graphs'!$AA$35:$AA$39</c:f>
              <c:numCache>
                <c:formatCode>"$"#,##0.00</c:formatCode>
                <c:ptCount val="5"/>
                <c:pt idx="0">
                  <c:v>52.09</c:v>
                </c:pt>
                <c:pt idx="1">
                  <c:v>78.97</c:v>
                </c:pt>
                <c:pt idx="2">
                  <c:v>93.09</c:v>
                </c:pt>
                <c:pt idx="3">
                  <c:v>106.01</c:v>
                </c:pt>
                <c:pt idx="4">
                  <c:v>124.56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2C-4CEF-B8D0-D424ADA1C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283624"/>
        <c:axId val="374284408"/>
      </c:barChart>
      <c:catAx>
        <c:axId val="374283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284408"/>
        <c:crosses val="autoZero"/>
        <c:auto val="1"/>
        <c:lblAlgn val="ctr"/>
        <c:lblOffset val="100"/>
        <c:noMultiLvlLbl val="0"/>
      </c:catAx>
      <c:valAx>
        <c:axId val="374284408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283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Sheet1!$B$57</c:f>
              <c:strCache>
                <c:ptCount val="1"/>
                <c:pt idx="0">
                  <c:v>% of all cases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Sheet1!$A$58:$A$65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Sheet1!$B$58:$B$65</c:f>
              <c:numCache>
                <c:formatCode>0%</c:formatCode>
                <c:ptCount val="8"/>
                <c:pt idx="0">
                  <c:v>9.9626400996264009E-3</c:v>
                </c:pt>
                <c:pt idx="1">
                  <c:v>5.419489317352788E-2</c:v>
                </c:pt>
                <c:pt idx="2">
                  <c:v>0.17307692307692307</c:v>
                </c:pt>
                <c:pt idx="3">
                  <c:v>0.16120689655172413</c:v>
                </c:pt>
                <c:pt idx="4">
                  <c:v>0.27177700348432055</c:v>
                </c:pt>
                <c:pt idx="5">
                  <c:v>0.31488896978522024</c:v>
                </c:pt>
                <c:pt idx="6">
                  <c:v>0.26121902210314801</c:v>
                </c:pt>
                <c:pt idx="7">
                  <c:v>0.27068403908794786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C7-489C-8DEE-028B47012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289504"/>
        <c:axId val="374282448"/>
      </c:lineChart>
      <c:catAx>
        <c:axId val="37428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282448"/>
        <c:crosses val="autoZero"/>
        <c:auto val="1"/>
        <c:lblAlgn val="ctr"/>
        <c:lblOffset val="100"/>
        <c:noMultiLvlLbl val="0"/>
      </c:catAx>
      <c:valAx>
        <c:axId val="37428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28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8E5DB-DD65-4A80-A5B9-B64E600BD2E8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85CD8C8-6321-43E6-A510-78EB27E37A93}">
      <dgm:prSet phldrT="[Text]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2008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70C4E-4EAD-4767-A025-03252ADE4492}" type="parTrans" cxnId="{263A9EBD-BBE7-4420-8C40-F54684CA242A}">
      <dgm:prSet/>
      <dgm:spPr/>
      <dgm:t>
        <a:bodyPr/>
        <a:lstStyle/>
        <a:p>
          <a:endParaRPr lang="en-US"/>
        </a:p>
      </dgm:t>
    </dgm:pt>
    <dgm:pt modelId="{55710155-C03B-4326-B8E6-570D63D5F543}" type="sibTrans" cxnId="{263A9EBD-BBE7-4420-8C40-F54684CA242A}">
      <dgm:prSet/>
      <dgm:spPr/>
      <dgm:t>
        <a:bodyPr/>
        <a:lstStyle/>
        <a:p>
          <a:endParaRPr lang="en-US"/>
        </a:p>
      </dgm:t>
    </dgm:pt>
    <dgm:pt modelId="{BF36E6A5-023E-4E87-853A-0B12125B4DE7}">
      <dgm:prSet phldrT="[Text]" custT="1"/>
      <dgm:spPr>
        <a:ln>
          <a:noFill/>
        </a:ln>
      </dgm:spPr>
      <dgm:t>
        <a:bodyPr/>
        <a:lstStyle/>
        <a:p>
          <a:r>
            <a: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LHA rates introduced</a:t>
          </a:r>
          <a:endParaRPr lang="en-US" sz="24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D45F2-77F4-47FE-B513-AD0C3F8C9AFA}" type="parTrans" cxnId="{D2CAAB62-80C2-45D8-8141-A671CD5CE259}">
      <dgm:prSet/>
      <dgm:spPr/>
      <dgm:t>
        <a:bodyPr/>
        <a:lstStyle/>
        <a:p>
          <a:endParaRPr lang="en-US"/>
        </a:p>
      </dgm:t>
    </dgm:pt>
    <dgm:pt modelId="{E9375F36-90B9-4280-AE6B-44BF283E50E5}" type="sibTrans" cxnId="{D2CAAB62-80C2-45D8-8141-A671CD5CE259}">
      <dgm:prSet/>
      <dgm:spPr/>
      <dgm:t>
        <a:bodyPr/>
        <a:lstStyle/>
        <a:p>
          <a:endParaRPr lang="en-US"/>
        </a:p>
      </dgm:t>
    </dgm:pt>
    <dgm:pt modelId="{4CC4120D-F315-44BF-BB7D-84A45B5CEF82}">
      <dgm:prSet phldrT="[Text]" custT="1"/>
      <dgm:spPr>
        <a:ln>
          <a:noFill/>
        </a:ln>
      </dgm:spPr>
      <dgm:t>
        <a:bodyPr/>
        <a:lstStyle/>
        <a:p>
          <a:r>
            <a: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Cheapest 50% of market rents</a:t>
          </a:r>
          <a:endParaRPr lang="en-US" sz="24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0FD904-1153-41EF-8F3F-A7A9F47BBD13}" type="parTrans" cxnId="{3AB4EDFD-2635-41D5-8D6B-7B7A4E38286A}">
      <dgm:prSet/>
      <dgm:spPr/>
      <dgm:t>
        <a:bodyPr/>
        <a:lstStyle/>
        <a:p>
          <a:endParaRPr lang="en-US"/>
        </a:p>
      </dgm:t>
    </dgm:pt>
    <dgm:pt modelId="{B8FFDCDA-3F6D-457B-B9F1-C32BEAF396FC}" type="sibTrans" cxnId="{3AB4EDFD-2635-41D5-8D6B-7B7A4E38286A}">
      <dgm:prSet/>
      <dgm:spPr/>
      <dgm:t>
        <a:bodyPr/>
        <a:lstStyle/>
        <a:p>
          <a:endParaRPr lang="en-US"/>
        </a:p>
      </dgm:t>
    </dgm:pt>
    <dgm:pt modelId="{9D2F9D8E-6384-4C83-BF3C-09EB3D0F3E80}">
      <dgm:prSet phldrT="[Text]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2011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25FF70-79DA-4107-A9D9-C4DE07D81F36}" type="parTrans" cxnId="{244BAB7B-296D-46DF-B8E3-83AB0DAC087F}">
      <dgm:prSet/>
      <dgm:spPr/>
      <dgm:t>
        <a:bodyPr/>
        <a:lstStyle/>
        <a:p>
          <a:endParaRPr lang="en-US"/>
        </a:p>
      </dgm:t>
    </dgm:pt>
    <dgm:pt modelId="{96E6947B-68E0-4E16-8892-FA8B619D6DAC}" type="sibTrans" cxnId="{244BAB7B-296D-46DF-B8E3-83AB0DAC087F}">
      <dgm:prSet/>
      <dgm:spPr/>
      <dgm:t>
        <a:bodyPr/>
        <a:lstStyle/>
        <a:p>
          <a:endParaRPr lang="en-US"/>
        </a:p>
      </dgm:t>
    </dgm:pt>
    <dgm:pt modelId="{AF8C99FB-C3B3-42EB-B70D-C5A011EB3BA4}">
      <dgm:prSet phldrT="[Text]" custT="1"/>
      <dgm:spPr>
        <a:ln>
          <a:noFill/>
        </a:ln>
      </dgm:spPr>
      <dgm:t>
        <a:bodyPr/>
        <a:lstStyle/>
        <a:p>
          <a:r>
            <a: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Reduced from 50% to 30% of market rents</a:t>
          </a:r>
          <a:endParaRPr lang="en-US" sz="24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93A36D-6BD7-4CBF-8950-C9C6E1BE8293}" type="parTrans" cxnId="{3BC883B8-D1ED-468C-93DC-A4FAAD36BB14}">
      <dgm:prSet/>
      <dgm:spPr/>
      <dgm:t>
        <a:bodyPr/>
        <a:lstStyle/>
        <a:p>
          <a:endParaRPr lang="en-US"/>
        </a:p>
      </dgm:t>
    </dgm:pt>
    <dgm:pt modelId="{967F6DAB-365E-4A17-B66C-5A2EACB883CA}" type="sibTrans" cxnId="{3BC883B8-D1ED-468C-93DC-A4FAAD36BB14}">
      <dgm:prSet/>
      <dgm:spPr/>
      <dgm:t>
        <a:bodyPr/>
        <a:lstStyle/>
        <a:p>
          <a:endParaRPr lang="en-US"/>
        </a:p>
      </dgm:t>
    </dgm:pt>
    <dgm:pt modelId="{446EC25D-3977-495E-9A34-4B5F96C3096E}">
      <dgm:prSet phldrT="[Text]" custT="1"/>
      <dgm:spPr>
        <a:ln>
          <a:noFill/>
        </a:ln>
      </dgm:spPr>
      <dgm:t>
        <a:bodyPr/>
        <a:lstStyle/>
        <a:p>
          <a:r>
            <a: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 property types</a:t>
          </a:r>
          <a:endParaRPr lang="en-US" sz="24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8515C5-89B1-4E06-9106-17F8373EE9FE}" type="parTrans" cxnId="{5B248EF8-3D7A-4A54-8EC3-AF8A4DC5F9BF}">
      <dgm:prSet/>
      <dgm:spPr/>
      <dgm:t>
        <a:bodyPr/>
        <a:lstStyle/>
        <a:p>
          <a:endParaRPr lang="en-US"/>
        </a:p>
      </dgm:t>
    </dgm:pt>
    <dgm:pt modelId="{E7285024-F648-4AB7-AAB6-A44FB853B253}" type="sibTrans" cxnId="{5B248EF8-3D7A-4A54-8EC3-AF8A4DC5F9BF}">
      <dgm:prSet/>
      <dgm:spPr/>
      <dgm:t>
        <a:bodyPr/>
        <a:lstStyle/>
        <a:p>
          <a:endParaRPr lang="en-US"/>
        </a:p>
      </dgm:t>
    </dgm:pt>
    <dgm:pt modelId="{B0199E8F-56D0-4FA5-853E-CA0E8163A137}">
      <dgm:prSet phldrT="[Text]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2012</a:t>
          </a:r>
        </a:p>
      </dgm:t>
    </dgm:pt>
    <dgm:pt modelId="{39282E93-6BB8-48D7-AC34-F2907E78D501}" type="parTrans" cxnId="{F056C679-BFB8-4AB1-A627-58D688D1512B}">
      <dgm:prSet/>
      <dgm:spPr/>
      <dgm:t>
        <a:bodyPr/>
        <a:lstStyle/>
        <a:p>
          <a:endParaRPr lang="en-US"/>
        </a:p>
      </dgm:t>
    </dgm:pt>
    <dgm:pt modelId="{0E86471C-D68F-404B-8503-E5F545E38735}" type="sibTrans" cxnId="{F056C679-BFB8-4AB1-A627-58D688D1512B}">
      <dgm:prSet/>
      <dgm:spPr/>
      <dgm:t>
        <a:bodyPr/>
        <a:lstStyle/>
        <a:p>
          <a:endParaRPr lang="en-US"/>
        </a:p>
      </dgm:t>
    </dgm:pt>
    <dgm:pt modelId="{BAFF2983-94FD-4A36-95B2-9FCDB572D1E4}">
      <dgm:prSet phldrT="[Text]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2013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96E69D-412C-4D19-A725-4261C5A0A816}" type="parTrans" cxnId="{3486611F-A6C2-4D3A-95E4-A2F233BEAAA2}">
      <dgm:prSet/>
      <dgm:spPr/>
      <dgm:t>
        <a:bodyPr/>
        <a:lstStyle/>
        <a:p>
          <a:endParaRPr lang="en-US"/>
        </a:p>
      </dgm:t>
    </dgm:pt>
    <dgm:pt modelId="{3FB87D78-03B0-46A9-A4AD-C04570524857}" type="sibTrans" cxnId="{3486611F-A6C2-4D3A-95E4-A2F233BEAAA2}">
      <dgm:prSet/>
      <dgm:spPr/>
      <dgm:t>
        <a:bodyPr/>
        <a:lstStyle/>
        <a:p>
          <a:endParaRPr lang="en-US"/>
        </a:p>
      </dgm:t>
    </dgm:pt>
    <dgm:pt modelId="{46307DDE-0E28-47A6-A68D-17C711D571FA}">
      <dgm:prSet phldrT="[Text]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2015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B9DA7E-9D24-46A8-9748-8D22AA0A51F9}" type="parTrans" cxnId="{CF79698C-7D4E-480A-9D46-BDB1E072BDAA}">
      <dgm:prSet/>
      <dgm:spPr/>
      <dgm:t>
        <a:bodyPr/>
        <a:lstStyle/>
        <a:p>
          <a:endParaRPr lang="en-US"/>
        </a:p>
      </dgm:t>
    </dgm:pt>
    <dgm:pt modelId="{D619C12A-6828-481F-AC42-53F90150CC9D}" type="sibTrans" cxnId="{CF79698C-7D4E-480A-9D46-BDB1E072BDAA}">
      <dgm:prSet/>
      <dgm:spPr/>
      <dgm:t>
        <a:bodyPr/>
        <a:lstStyle/>
        <a:p>
          <a:endParaRPr lang="en-US"/>
        </a:p>
      </dgm:t>
    </dgm:pt>
    <dgm:pt modelId="{1F8F00EF-B279-46D7-BDCF-1E9F958FCB3F}">
      <dgm:prSet custT="1"/>
      <dgm:spPr>
        <a:ln>
          <a:noFill/>
        </a:ln>
      </dgm:spPr>
      <dgm:t>
        <a:bodyPr/>
        <a:lstStyle/>
        <a:p>
          <a:r>
            <a: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Shared accommodation rate now applicable to single adults under 35 (previously under 25)</a:t>
          </a:r>
          <a:endParaRPr lang="en-US" sz="24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94896-635B-41D5-96CE-7EE466CBA211}" type="parTrans" cxnId="{60F33431-CE97-4D69-930A-222B4868A522}">
      <dgm:prSet/>
      <dgm:spPr/>
      <dgm:t>
        <a:bodyPr/>
        <a:lstStyle/>
        <a:p>
          <a:endParaRPr lang="en-US"/>
        </a:p>
      </dgm:t>
    </dgm:pt>
    <dgm:pt modelId="{4E8DE339-658E-4B4A-BD03-6A06F39BD103}" type="sibTrans" cxnId="{60F33431-CE97-4D69-930A-222B4868A522}">
      <dgm:prSet/>
      <dgm:spPr/>
      <dgm:t>
        <a:bodyPr/>
        <a:lstStyle/>
        <a:p>
          <a:endParaRPr lang="en-US"/>
        </a:p>
      </dgm:t>
    </dgm:pt>
    <dgm:pt modelId="{D9A86CBB-75F0-4690-9DCA-88162E7296F9}">
      <dgm:prSet custT="1"/>
      <dgm:spPr>
        <a:ln>
          <a:noFill/>
        </a:ln>
      </dgm:spPr>
      <dgm:t>
        <a:bodyPr/>
        <a:lstStyle/>
        <a:p>
          <a:r>
            <a: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LHA rates capped at previous years’ value – up-rated by CPI inflation</a:t>
          </a:r>
          <a:endParaRPr lang="en-US" sz="24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A056C5-AFEF-43F1-B2BB-4AA2A2EE95B8}" type="parTrans" cxnId="{B9ADB1BC-8488-49F0-BAF7-F512A44808BB}">
      <dgm:prSet/>
      <dgm:spPr/>
      <dgm:t>
        <a:bodyPr/>
        <a:lstStyle/>
        <a:p>
          <a:endParaRPr lang="en-US"/>
        </a:p>
      </dgm:t>
    </dgm:pt>
    <dgm:pt modelId="{6F6D9195-B2AA-4F95-8E49-27C8E0F98009}" type="sibTrans" cxnId="{B9ADB1BC-8488-49F0-BAF7-F512A44808BB}">
      <dgm:prSet/>
      <dgm:spPr/>
      <dgm:t>
        <a:bodyPr/>
        <a:lstStyle/>
        <a:p>
          <a:endParaRPr lang="en-US"/>
        </a:p>
      </dgm:t>
    </dgm:pt>
    <dgm:pt modelId="{DFF83A01-99EF-41E9-8C21-B73904C29EC7}">
      <dgm:prSet custT="1"/>
      <dgm:spPr>
        <a:ln>
          <a:noFill/>
        </a:ln>
      </dgm:spPr>
      <dgm:t>
        <a:bodyPr/>
        <a:lstStyle/>
        <a:p>
          <a:r>
            <a: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LHA rates frozen</a:t>
          </a:r>
          <a:endParaRPr lang="en-US" sz="24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1E08F-34F8-480A-B82E-73BEA4638604}" type="parTrans" cxnId="{9A56ACA0-490E-4562-976A-473D350065BD}">
      <dgm:prSet/>
      <dgm:spPr/>
      <dgm:t>
        <a:bodyPr/>
        <a:lstStyle/>
        <a:p>
          <a:endParaRPr lang="en-US"/>
        </a:p>
      </dgm:t>
    </dgm:pt>
    <dgm:pt modelId="{CEF39781-60A8-48D1-B84C-775C8F0F49A5}" type="sibTrans" cxnId="{9A56ACA0-490E-4562-976A-473D350065BD}">
      <dgm:prSet/>
      <dgm:spPr/>
      <dgm:t>
        <a:bodyPr/>
        <a:lstStyle/>
        <a:p>
          <a:endParaRPr lang="en-US"/>
        </a:p>
      </dgm:t>
    </dgm:pt>
    <dgm:pt modelId="{F9753243-2719-49E5-A89B-876BF3610974}">
      <dgm:prSet custT="1"/>
      <dgm:spPr>
        <a:ln>
          <a:noFill/>
        </a:ln>
      </dgm:spPr>
      <dgm:t>
        <a:bodyPr/>
        <a:lstStyle/>
        <a:p>
          <a:r>
            <a: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Subsequent up-rating for some rates only – up to 3% p.a</a:t>
          </a:r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2C98EB-C013-44E4-B6BB-7D7A3D8EA739}" type="parTrans" cxnId="{809661C0-1152-423E-B0CF-FD85D01C5176}">
      <dgm:prSet/>
      <dgm:spPr/>
      <dgm:t>
        <a:bodyPr/>
        <a:lstStyle/>
        <a:p>
          <a:endParaRPr lang="en-US"/>
        </a:p>
      </dgm:t>
    </dgm:pt>
    <dgm:pt modelId="{9D4C21FD-E053-49C6-ADD6-FCC0248D1F5E}" type="sibTrans" cxnId="{809661C0-1152-423E-B0CF-FD85D01C5176}">
      <dgm:prSet/>
      <dgm:spPr/>
      <dgm:t>
        <a:bodyPr/>
        <a:lstStyle/>
        <a:p>
          <a:endParaRPr lang="en-US"/>
        </a:p>
      </dgm:t>
    </dgm:pt>
    <dgm:pt modelId="{94D20998-AF68-4D2C-8916-967490FFE3E0}" type="pres">
      <dgm:prSet presAssocID="{0798E5DB-DD65-4A80-A5B9-B64E600BD2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E992A7E-E69A-44EB-943C-0D5344281393}" type="pres">
      <dgm:prSet presAssocID="{385CD8C8-6321-43E6-A510-78EB27E37A93}" presName="composite" presStyleCnt="0"/>
      <dgm:spPr/>
    </dgm:pt>
    <dgm:pt modelId="{A9C5CC25-961C-4CF5-B601-A0019D0CAE34}" type="pres">
      <dgm:prSet presAssocID="{385CD8C8-6321-43E6-A510-78EB27E37A9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F5467-37E1-4F8F-A886-07290DF70A66}" type="pres">
      <dgm:prSet presAssocID="{385CD8C8-6321-43E6-A510-78EB27E37A93}" presName="descendantText" presStyleLbl="alignAcc1" presStyleIdx="0" presStyleCnt="5" custLinFactNeighborX="0" custLinFactNeighborY="10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5798B-9F73-4BDD-933E-9674E2434A59}" type="pres">
      <dgm:prSet presAssocID="{55710155-C03B-4326-B8E6-570D63D5F543}" presName="sp" presStyleCnt="0"/>
      <dgm:spPr/>
    </dgm:pt>
    <dgm:pt modelId="{7C205251-2CE3-4CEF-A417-069C5E59B3C4}" type="pres">
      <dgm:prSet presAssocID="{9D2F9D8E-6384-4C83-BF3C-09EB3D0F3E80}" presName="composite" presStyleCnt="0"/>
      <dgm:spPr/>
    </dgm:pt>
    <dgm:pt modelId="{725D5EE7-4868-4249-B8F4-1488BC9DA6D4}" type="pres">
      <dgm:prSet presAssocID="{9D2F9D8E-6384-4C83-BF3C-09EB3D0F3E8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96CEA7-7649-4419-B627-CE05EDCC7EA2}" type="pres">
      <dgm:prSet presAssocID="{9D2F9D8E-6384-4C83-BF3C-09EB3D0F3E8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989E82-2EA4-44D0-9C82-470B102BF522}" type="pres">
      <dgm:prSet presAssocID="{96E6947B-68E0-4E16-8892-FA8B619D6DAC}" presName="sp" presStyleCnt="0"/>
      <dgm:spPr/>
    </dgm:pt>
    <dgm:pt modelId="{D899F732-BEC6-47B3-A196-7AB2C9D0A12A}" type="pres">
      <dgm:prSet presAssocID="{B0199E8F-56D0-4FA5-853E-CA0E8163A137}" presName="composite" presStyleCnt="0"/>
      <dgm:spPr/>
    </dgm:pt>
    <dgm:pt modelId="{ACA45F50-0CB7-40E2-9508-2832108A0A16}" type="pres">
      <dgm:prSet presAssocID="{B0199E8F-56D0-4FA5-853E-CA0E8163A137}" presName="parentText" presStyleLbl="alignNode1" presStyleIdx="2" presStyleCnt="5" custLinFactNeighborX="0" custLinFactNeighborY="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8F5D5-619F-4C10-9B1A-28936891D827}" type="pres">
      <dgm:prSet presAssocID="{B0199E8F-56D0-4FA5-853E-CA0E8163A13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B9622-85B8-47DD-8EC3-D324950B5126}" type="pres">
      <dgm:prSet presAssocID="{0E86471C-D68F-404B-8503-E5F545E38735}" presName="sp" presStyleCnt="0"/>
      <dgm:spPr/>
    </dgm:pt>
    <dgm:pt modelId="{C34CB94C-CD59-42A6-8495-C7BEB112EEE8}" type="pres">
      <dgm:prSet presAssocID="{BAFF2983-94FD-4A36-95B2-9FCDB572D1E4}" presName="composite" presStyleCnt="0"/>
      <dgm:spPr/>
    </dgm:pt>
    <dgm:pt modelId="{BFC22591-95DE-4F1F-9D02-BF6C7A80308E}" type="pres">
      <dgm:prSet presAssocID="{BAFF2983-94FD-4A36-95B2-9FCDB572D1E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B4FB8-52E0-4B41-8ED5-BF03737DEEB9}" type="pres">
      <dgm:prSet presAssocID="{BAFF2983-94FD-4A36-95B2-9FCDB572D1E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8800B-1BF2-44E3-938E-EE9D3171AD69}" type="pres">
      <dgm:prSet presAssocID="{3FB87D78-03B0-46A9-A4AD-C04570524857}" presName="sp" presStyleCnt="0"/>
      <dgm:spPr/>
    </dgm:pt>
    <dgm:pt modelId="{59AA88F5-1F41-4BAB-ABBF-454442146971}" type="pres">
      <dgm:prSet presAssocID="{46307DDE-0E28-47A6-A68D-17C711D571FA}" presName="composite" presStyleCnt="0"/>
      <dgm:spPr/>
    </dgm:pt>
    <dgm:pt modelId="{FB830117-7ABC-47A8-BFFE-4916872EBF95}" type="pres">
      <dgm:prSet presAssocID="{46307DDE-0E28-47A6-A68D-17C711D571F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1ECC2E-4175-435E-A43D-D88E583F00A9}" type="pres">
      <dgm:prSet presAssocID="{46307DDE-0E28-47A6-A68D-17C711D571F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CAAB62-80C2-45D8-8141-A671CD5CE259}" srcId="{385CD8C8-6321-43E6-A510-78EB27E37A93}" destId="{BF36E6A5-023E-4E87-853A-0B12125B4DE7}" srcOrd="0" destOrd="0" parTransId="{F3AD45F2-77F4-47FE-B513-AD0C3F8C9AFA}" sibTransId="{E9375F36-90B9-4280-AE6B-44BF283E50E5}"/>
    <dgm:cxn modelId="{3AB4EDFD-2635-41D5-8D6B-7B7A4E38286A}" srcId="{385CD8C8-6321-43E6-A510-78EB27E37A93}" destId="{4CC4120D-F315-44BF-BB7D-84A45B5CEF82}" srcOrd="1" destOrd="0" parTransId="{3F0FD904-1153-41EF-8F3F-A7A9F47BBD13}" sibTransId="{B8FFDCDA-3F6D-457B-B9F1-C32BEAF396FC}"/>
    <dgm:cxn modelId="{EDB17200-1F4C-4E2C-83B4-EFDA84F17CE1}" type="presOf" srcId="{B0199E8F-56D0-4FA5-853E-CA0E8163A137}" destId="{ACA45F50-0CB7-40E2-9508-2832108A0A16}" srcOrd="0" destOrd="0" presId="urn:microsoft.com/office/officeart/2005/8/layout/chevron2"/>
    <dgm:cxn modelId="{EF694D8A-E672-4C32-951C-1846C49C225C}" type="presOf" srcId="{F9753243-2719-49E5-A89B-876BF3610974}" destId="{CD1ECC2E-4175-435E-A43D-D88E583F00A9}" srcOrd="0" destOrd="1" presId="urn:microsoft.com/office/officeart/2005/8/layout/chevron2"/>
    <dgm:cxn modelId="{B9ADB1BC-8488-49F0-BAF7-F512A44808BB}" srcId="{BAFF2983-94FD-4A36-95B2-9FCDB572D1E4}" destId="{D9A86CBB-75F0-4690-9DCA-88162E7296F9}" srcOrd="0" destOrd="0" parTransId="{EEA056C5-AFEF-43F1-B2BB-4AA2A2EE95B8}" sibTransId="{6F6D9195-B2AA-4F95-8E49-27C8E0F98009}"/>
    <dgm:cxn modelId="{F056C679-BFB8-4AB1-A627-58D688D1512B}" srcId="{0798E5DB-DD65-4A80-A5B9-B64E600BD2E8}" destId="{B0199E8F-56D0-4FA5-853E-CA0E8163A137}" srcOrd="2" destOrd="0" parTransId="{39282E93-6BB8-48D7-AC34-F2907E78D501}" sibTransId="{0E86471C-D68F-404B-8503-E5F545E38735}"/>
    <dgm:cxn modelId="{3486611F-A6C2-4D3A-95E4-A2F233BEAAA2}" srcId="{0798E5DB-DD65-4A80-A5B9-B64E600BD2E8}" destId="{BAFF2983-94FD-4A36-95B2-9FCDB572D1E4}" srcOrd="3" destOrd="0" parTransId="{7396E69D-412C-4D19-A725-4261C5A0A816}" sibTransId="{3FB87D78-03B0-46A9-A4AD-C04570524857}"/>
    <dgm:cxn modelId="{809661C0-1152-423E-B0CF-FD85D01C5176}" srcId="{46307DDE-0E28-47A6-A68D-17C711D571FA}" destId="{F9753243-2719-49E5-A89B-876BF3610974}" srcOrd="1" destOrd="0" parTransId="{692C98EB-C013-44E4-B6BB-7D7A3D8EA739}" sibTransId="{9D4C21FD-E053-49C6-ADD6-FCC0248D1F5E}"/>
    <dgm:cxn modelId="{5B248EF8-3D7A-4A54-8EC3-AF8A4DC5F9BF}" srcId="{9D2F9D8E-6384-4C83-BF3C-09EB3D0F3E80}" destId="{446EC25D-3977-495E-9A34-4B5F96C3096E}" srcOrd="1" destOrd="0" parTransId="{888515C5-89B1-4E06-9106-17F8373EE9FE}" sibTransId="{E7285024-F648-4AB7-AAB6-A44FB853B253}"/>
    <dgm:cxn modelId="{76CB8F85-2F04-490F-A959-2C31C71D7E4A}" type="presOf" srcId="{0798E5DB-DD65-4A80-A5B9-B64E600BD2E8}" destId="{94D20998-AF68-4D2C-8916-967490FFE3E0}" srcOrd="0" destOrd="0" presId="urn:microsoft.com/office/officeart/2005/8/layout/chevron2"/>
    <dgm:cxn modelId="{D627240D-C04B-4D42-9D1A-8D6573FAF8AC}" type="presOf" srcId="{1F8F00EF-B279-46D7-BDCF-1E9F958FCB3F}" destId="{6068F5D5-619F-4C10-9B1A-28936891D827}" srcOrd="0" destOrd="0" presId="urn:microsoft.com/office/officeart/2005/8/layout/chevron2"/>
    <dgm:cxn modelId="{474A487B-234F-461F-84AD-FCB6E4076A4B}" type="presOf" srcId="{BF36E6A5-023E-4E87-853A-0B12125B4DE7}" destId="{853F5467-37E1-4F8F-A886-07290DF70A66}" srcOrd="0" destOrd="0" presId="urn:microsoft.com/office/officeart/2005/8/layout/chevron2"/>
    <dgm:cxn modelId="{B58166AA-15B0-4FBE-9843-A341863D898E}" type="presOf" srcId="{9D2F9D8E-6384-4C83-BF3C-09EB3D0F3E80}" destId="{725D5EE7-4868-4249-B8F4-1488BC9DA6D4}" srcOrd="0" destOrd="0" presId="urn:microsoft.com/office/officeart/2005/8/layout/chevron2"/>
    <dgm:cxn modelId="{3BC883B8-D1ED-468C-93DC-A4FAAD36BB14}" srcId="{9D2F9D8E-6384-4C83-BF3C-09EB3D0F3E80}" destId="{AF8C99FB-C3B3-42EB-B70D-C5A011EB3BA4}" srcOrd="0" destOrd="0" parTransId="{3B93A36D-6BD7-4CBF-8950-C9C6E1BE8293}" sibTransId="{967F6DAB-365E-4A17-B66C-5A2EACB883CA}"/>
    <dgm:cxn modelId="{6AE9B68E-3938-4C57-8603-33FCEE8C51AA}" type="presOf" srcId="{BAFF2983-94FD-4A36-95B2-9FCDB572D1E4}" destId="{BFC22591-95DE-4F1F-9D02-BF6C7A80308E}" srcOrd="0" destOrd="0" presId="urn:microsoft.com/office/officeart/2005/8/layout/chevron2"/>
    <dgm:cxn modelId="{01FD06B4-84B7-4C3B-8F6D-FF12625BD48D}" type="presOf" srcId="{4CC4120D-F315-44BF-BB7D-84A45B5CEF82}" destId="{853F5467-37E1-4F8F-A886-07290DF70A66}" srcOrd="0" destOrd="1" presId="urn:microsoft.com/office/officeart/2005/8/layout/chevron2"/>
    <dgm:cxn modelId="{E58791DC-DF63-4DE1-A6A0-6B058516D88F}" type="presOf" srcId="{DFF83A01-99EF-41E9-8C21-B73904C29EC7}" destId="{CD1ECC2E-4175-435E-A43D-D88E583F00A9}" srcOrd="0" destOrd="0" presId="urn:microsoft.com/office/officeart/2005/8/layout/chevron2"/>
    <dgm:cxn modelId="{CBB4E220-1D62-43F3-8278-D22347E9E3C0}" type="presOf" srcId="{46307DDE-0E28-47A6-A68D-17C711D571FA}" destId="{FB830117-7ABC-47A8-BFFE-4916872EBF95}" srcOrd="0" destOrd="0" presId="urn:microsoft.com/office/officeart/2005/8/layout/chevron2"/>
    <dgm:cxn modelId="{BC9A25A1-630A-4BE9-8050-35BCE9294DCF}" type="presOf" srcId="{446EC25D-3977-495E-9A34-4B5F96C3096E}" destId="{3C96CEA7-7649-4419-B627-CE05EDCC7EA2}" srcOrd="0" destOrd="1" presId="urn:microsoft.com/office/officeart/2005/8/layout/chevron2"/>
    <dgm:cxn modelId="{CF79698C-7D4E-480A-9D46-BDB1E072BDAA}" srcId="{0798E5DB-DD65-4A80-A5B9-B64E600BD2E8}" destId="{46307DDE-0E28-47A6-A68D-17C711D571FA}" srcOrd="4" destOrd="0" parTransId="{38B9DA7E-9D24-46A8-9748-8D22AA0A51F9}" sibTransId="{D619C12A-6828-481F-AC42-53F90150CC9D}"/>
    <dgm:cxn modelId="{7B6850AF-73C4-4731-BD60-EAF06F712373}" type="presOf" srcId="{AF8C99FB-C3B3-42EB-B70D-C5A011EB3BA4}" destId="{3C96CEA7-7649-4419-B627-CE05EDCC7EA2}" srcOrd="0" destOrd="0" presId="urn:microsoft.com/office/officeart/2005/8/layout/chevron2"/>
    <dgm:cxn modelId="{14092226-C1E8-4321-803A-9B024A542519}" type="presOf" srcId="{385CD8C8-6321-43E6-A510-78EB27E37A93}" destId="{A9C5CC25-961C-4CF5-B601-A0019D0CAE34}" srcOrd="0" destOrd="0" presId="urn:microsoft.com/office/officeart/2005/8/layout/chevron2"/>
    <dgm:cxn modelId="{263A9EBD-BBE7-4420-8C40-F54684CA242A}" srcId="{0798E5DB-DD65-4A80-A5B9-B64E600BD2E8}" destId="{385CD8C8-6321-43E6-A510-78EB27E37A93}" srcOrd="0" destOrd="0" parTransId="{95A70C4E-4EAD-4767-A025-03252ADE4492}" sibTransId="{55710155-C03B-4326-B8E6-570D63D5F543}"/>
    <dgm:cxn modelId="{9A56ACA0-490E-4562-976A-473D350065BD}" srcId="{46307DDE-0E28-47A6-A68D-17C711D571FA}" destId="{DFF83A01-99EF-41E9-8C21-B73904C29EC7}" srcOrd="0" destOrd="0" parTransId="{6FD1E08F-34F8-480A-B82E-73BEA4638604}" sibTransId="{CEF39781-60A8-48D1-B84C-775C8F0F49A5}"/>
    <dgm:cxn modelId="{244BAB7B-296D-46DF-B8E3-83AB0DAC087F}" srcId="{0798E5DB-DD65-4A80-A5B9-B64E600BD2E8}" destId="{9D2F9D8E-6384-4C83-BF3C-09EB3D0F3E80}" srcOrd="1" destOrd="0" parTransId="{F425FF70-79DA-4107-A9D9-C4DE07D81F36}" sibTransId="{96E6947B-68E0-4E16-8892-FA8B619D6DAC}"/>
    <dgm:cxn modelId="{60F33431-CE97-4D69-930A-222B4868A522}" srcId="{B0199E8F-56D0-4FA5-853E-CA0E8163A137}" destId="{1F8F00EF-B279-46D7-BDCF-1E9F958FCB3F}" srcOrd="0" destOrd="0" parTransId="{14694896-635B-41D5-96CE-7EE466CBA211}" sibTransId="{4E8DE339-658E-4B4A-BD03-6A06F39BD103}"/>
    <dgm:cxn modelId="{2A10C910-F543-4047-BD3F-67D02B6053E8}" type="presOf" srcId="{D9A86CBB-75F0-4690-9DCA-88162E7296F9}" destId="{219B4FB8-52E0-4B41-8ED5-BF03737DEEB9}" srcOrd="0" destOrd="0" presId="urn:microsoft.com/office/officeart/2005/8/layout/chevron2"/>
    <dgm:cxn modelId="{D87CB959-5D1C-4BE3-BE9D-B179D17562A1}" type="presParOf" srcId="{94D20998-AF68-4D2C-8916-967490FFE3E0}" destId="{5E992A7E-E69A-44EB-943C-0D5344281393}" srcOrd="0" destOrd="0" presId="urn:microsoft.com/office/officeart/2005/8/layout/chevron2"/>
    <dgm:cxn modelId="{F3CF99F0-E52F-413D-BBEB-89BF566B204B}" type="presParOf" srcId="{5E992A7E-E69A-44EB-943C-0D5344281393}" destId="{A9C5CC25-961C-4CF5-B601-A0019D0CAE34}" srcOrd="0" destOrd="0" presId="urn:microsoft.com/office/officeart/2005/8/layout/chevron2"/>
    <dgm:cxn modelId="{1D5C696E-54FA-4FE4-A535-76FBCDC8F4F8}" type="presParOf" srcId="{5E992A7E-E69A-44EB-943C-0D5344281393}" destId="{853F5467-37E1-4F8F-A886-07290DF70A66}" srcOrd="1" destOrd="0" presId="urn:microsoft.com/office/officeart/2005/8/layout/chevron2"/>
    <dgm:cxn modelId="{C88A4C0E-DBB8-47C1-A5D3-18650AE7978B}" type="presParOf" srcId="{94D20998-AF68-4D2C-8916-967490FFE3E0}" destId="{2745798B-9F73-4BDD-933E-9674E2434A59}" srcOrd="1" destOrd="0" presId="urn:microsoft.com/office/officeart/2005/8/layout/chevron2"/>
    <dgm:cxn modelId="{D300710A-1847-4582-9F96-5B86F8D3EFA2}" type="presParOf" srcId="{94D20998-AF68-4D2C-8916-967490FFE3E0}" destId="{7C205251-2CE3-4CEF-A417-069C5E59B3C4}" srcOrd="2" destOrd="0" presId="urn:microsoft.com/office/officeart/2005/8/layout/chevron2"/>
    <dgm:cxn modelId="{049B327C-C15A-484E-B419-4E4B9A5C2072}" type="presParOf" srcId="{7C205251-2CE3-4CEF-A417-069C5E59B3C4}" destId="{725D5EE7-4868-4249-B8F4-1488BC9DA6D4}" srcOrd="0" destOrd="0" presId="urn:microsoft.com/office/officeart/2005/8/layout/chevron2"/>
    <dgm:cxn modelId="{6F42F316-D0D9-496C-91B5-47E2AA140606}" type="presParOf" srcId="{7C205251-2CE3-4CEF-A417-069C5E59B3C4}" destId="{3C96CEA7-7649-4419-B627-CE05EDCC7EA2}" srcOrd="1" destOrd="0" presId="urn:microsoft.com/office/officeart/2005/8/layout/chevron2"/>
    <dgm:cxn modelId="{225FB776-B7E1-4FC7-889B-88DBA6B5C904}" type="presParOf" srcId="{94D20998-AF68-4D2C-8916-967490FFE3E0}" destId="{04989E82-2EA4-44D0-9C82-470B102BF522}" srcOrd="3" destOrd="0" presId="urn:microsoft.com/office/officeart/2005/8/layout/chevron2"/>
    <dgm:cxn modelId="{6FB28444-EB94-4080-A1C6-1924B6503EC9}" type="presParOf" srcId="{94D20998-AF68-4D2C-8916-967490FFE3E0}" destId="{D899F732-BEC6-47B3-A196-7AB2C9D0A12A}" srcOrd="4" destOrd="0" presId="urn:microsoft.com/office/officeart/2005/8/layout/chevron2"/>
    <dgm:cxn modelId="{74DE734E-CAC2-49F6-84E5-F91EEE8128FD}" type="presParOf" srcId="{D899F732-BEC6-47B3-A196-7AB2C9D0A12A}" destId="{ACA45F50-0CB7-40E2-9508-2832108A0A16}" srcOrd="0" destOrd="0" presId="urn:microsoft.com/office/officeart/2005/8/layout/chevron2"/>
    <dgm:cxn modelId="{869F8C7F-960C-4946-9E2D-DA5E52A8EC51}" type="presParOf" srcId="{D899F732-BEC6-47B3-A196-7AB2C9D0A12A}" destId="{6068F5D5-619F-4C10-9B1A-28936891D827}" srcOrd="1" destOrd="0" presId="urn:microsoft.com/office/officeart/2005/8/layout/chevron2"/>
    <dgm:cxn modelId="{4C40D7A9-5598-43C6-AB90-C7F0C869C625}" type="presParOf" srcId="{94D20998-AF68-4D2C-8916-967490FFE3E0}" destId="{905B9622-85B8-47DD-8EC3-D324950B5126}" srcOrd="5" destOrd="0" presId="urn:microsoft.com/office/officeart/2005/8/layout/chevron2"/>
    <dgm:cxn modelId="{11EC5919-7541-456E-8642-993FD652EC08}" type="presParOf" srcId="{94D20998-AF68-4D2C-8916-967490FFE3E0}" destId="{C34CB94C-CD59-42A6-8495-C7BEB112EEE8}" srcOrd="6" destOrd="0" presId="urn:microsoft.com/office/officeart/2005/8/layout/chevron2"/>
    <dgm:cxn modelId="{890D031F-3CC9-4E17-B0F4-72E3828F620D}" type="presParOf" srcId="{C34CB94C-CD59-42A6-8495-C7BEB112EEE8}" destId="{BFC22591-95DE-4F1F-9D02-BF6C7A80308E}" srcOrd="0" destOrd="0" presId="urn:microsoft.com/office/officeart/2005/8/layout/chevron2"/>
    <dgm:cxn modelId="{38D62F21-B8F9-4B2B-B530-623E55108AAE}" type="presParOf" srcId="{C34CB94C-CD59-42A6-8495-C7BEB112EEE8}" destId="{219B4FB8-52E0-4B41-8ED5-BF03737DEEB9}" srcOrd="1" destOrd="0" presId="urn:microsoft.com/office/officeart/2005/8/layout/chevron2"/>
    <dgm:cxn modelId="{C0EF2581-7501-4DB2-8FC5-3D0EC7B52688}" type="presParOf" srcId="{94D20998-AF68-4D2C-8916-967490FFE3E0}" destId="{4058800B-1BF2-44E3-938E-EE9D3171AD69}" srcOrd="7" destOrd="0" presId="urn:microsoft.com/office/officeart/2005/8/layout/chevron2"/>
    <dgm:cxn modelId="{C0DDA379-F099-4202-9B64-777FC93752F4}" type="presParOf" srcId="{94D20998-AF68-4D2C-8916-967490FFE3E0}" destId="{59AA88F5-1F41-4BAB-ABBF-454442146971}" srcOrd="8" destOrd="0" presId="urn:microsoft.com/office/officeart/2005/8/layout/chevron2"/>
    <dgm:cxn modelId="{7ADC8A8F-6A47-4BFC-A706-F575126CEACD}" type="presParOf" srcId="{59AA88F5-1F41-4BAB-ABBF-454442146971}" destId="{FB830117-7ABC-47A8-BFFE-4916872EBF95}" srcOrd="0" destOrd="0" presId="urn:microsoft.com/office/officeart/2005/8/layout/chevron2"/>
    <dgm:cxn modelId="{799D2335-01D0-4FD5-8F51-02B5914DF7DB}" type="presParOf" srcId="{59AA88F5-1F41-4BAB-ABBF-454442146971}" destId="{CD1ECC2E-4175-435E-A43D-D88E583F00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0.07037</cdr:x>
      <cdr:y>0.80463</cdr:y>
    </cdr:from>
    <cdr:to>
      <cdr:x>0.97901</cdr:x>
      <cdr:y>0.90583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9120" y="2908091"/>
          <a:ext cx="747776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0.46049</cdr:x>
      <cdr:y>0.747</cdr:y>
    </cdr:from>
    <cdr:to>
      <cdr:x>0.5716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89680" y="34160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31DCE-A466-48C8-8610-7B6A7C3127C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1287-67F2-4A22-8D4C-5F8D6039D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1287-67F2-4A22-8D4C-5F8D6039D2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48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1287-67F2-4A22-8D4C-5F8D6039D21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35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1287-67F2-4A22-8D4C-5F8D6039D21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010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1287-67F2-4A22-8D4C-5F8D6039D21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10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1287-67F2-4A22-8D4C-5F8D6039D21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722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1287-67F2-4A22-8D4C-5F8D6039D21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36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1287-67F2-4A22-8D4C-5F8D6039D21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345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1287-67F2-4A22-8D4C-5F8D6039D21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907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1287-67F2-4A22-8D4C-5F8D6039D21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9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1287-67F2-4A22-8D4C-5F8D6039D2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0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1287-67F2-4A22-8D4C-5F8D6039D2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91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1287-67F2-4A22-8D4C-5F8D6039D2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90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1287-67F2-4A22-8D4C-5F8D6039D2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015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1287-67F2-4A22-8D4C-5F8D6039D21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8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1287-67F2-4A22-8D4C-5F8D6039D2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88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1287-67F2-4A22-8D4C-5F8D6039D21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776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1287-67F2-4A22-8D4C-5F8D6039D21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565" y="2855260"/>
            <a:ext cx="4547318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565" y="5108173"/>
            <a:ext cx="4547318" cy="101884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97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91070"/>
            <a:ext cx="2057400" cy="45350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1070"/>
            <a:ext cx="6019800" cy="45350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5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94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2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5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630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041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84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5027"/>
            <a:ext cx="3008313" cy="7955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5027"/>
            <a:ext cx="5111750" cy="4521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00561"/>
            <a:ext cx="3008313" cy="37256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89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8396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61421"/>
            <a:ext cx="5486400" cy="31225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6043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79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14486"/>
            <a:ext cx="8229600" cy="841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19265"/>
            <a:ext cx="8229600" cy="3251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2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99CC"/>
        </a:buClr>
        <a:buFont typeface="Arial"/>
        <a:buChar char="•"/>
        <a:defRPr sz="32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99CC"/>
        </a:buClr>
        <a:buFont typeface="Arial"/>
        <a:buChar char="–"/>
        <a:defRPr sz="28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99CC"/>
        </a:buClr>
        <a:buFont typeface="Arial"/>
        <a:buChar char="•"/>
        <a:defRPr sz="24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99CC"/>
        </a:buClr>
        <a:buFont typeface="Arial"/>
        <a:buChar char="–"/>
        <a:defRPr sz="20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99CC"/>
        </a:buClr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88" y="-280416"/>
            <a:ext cx="9517888" cy="7138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7" y="304822"/>
            <a:ext cx="1833684" cy="8412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9026" y="2340864"/>
            <a:ext cx="6766560" cy="2718816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9025" y="2243328"/>
            <a:ext cx="77723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Falling Behind</a:t>
            </a:r>
            <a:endParaRPr lang="en-GB" sz="6600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025" y="3145899"/>
            <a:ext cx="6766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Exploring the gap between Local Housing Allowance and the availability of affordable private rented accommodation in </a:t>
            </a:r>
          </a:p>
          <a:p>
            <a:r>
              <a:rPr lang="en-US" sz="28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Northern Ireland </a:t>
            </a:r>
            <a:endParaRPr lang="en-GB" sz="2800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025" y="5327904"/>
            <a:ext cx="6766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Martina McAuley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Housing Rights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October 2019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14240"/>
            <a:ext cx="8377311" cy="84190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of average rent to LHA rate – all BRMAs - between 2009 and 2018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581321"/>
              </p:ext>
            </p:extLst>
          </p:nvPr>
        </p:nvGraphicFramePr>
        <p:xfrm>
          <a:off x="457199" y="2250063"/>
          <a:ext cx="8229600" cy="405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2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86080" y="0"/>
            <a:ext cx="10424160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40"/>
            <a:ext cx="9189319" cy="6512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4581"/>
            <a:ext cx="816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Shortfall between average monthly rents and LHA rates for all BRMA areas 2018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959360"/>
              </p:ext>
            </p:extLst>
          </p:nvPr>
        </p:nvGraphicFramePr>
        <p:xfrm>
          <a:off x="511445" y="1910669"/>
          <a:ext cx="8322589" cy="4509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4881">
                  <a:extLst>
                    <a:ext uri="{9D8B030D-6E8A-4147-A177-3AD203B41FA5}">
                      <a16:colId xmlns="" xmlns:a16="http://schemas.microsoft.com/office/drawing/2014/main" val="2527208745"/>
                    </a:ext>
                  </a:extLst>
                </a:gridCol>
                <a:gridCol w="1224366">
                  <a:extLst>
                    <a:ext uri="{9D8B030D-6E8A-4147-A177-3AD203B41FA5}">
                      <a16:colId xmlns="" xmlns:a16="http://schemas.microsoft.com/office/drawing/2014/main" val="2327636491"/>
                    </a:ext>
                  </a:extLst>
                </a:gridCol>
                <a:gridCol w="1224366">
                  <a:extLst>
                    <a:ext uri="{9D8B030D-6E8A-4147-A177-3AD203B41FA5}">
                      <a16:colId xmlns="" xmlns:a16="http://schemas.microsoft.com/office/drawing/2014/main" val="3230994846"/>
                    </a:ext>
                  </a:extLst>
                </a:gridCol>
                <a:gridCol w="1084881">
                  <a:extLst>
                    <a:ext uri="{9D8B030D-6E8A-4147-A177-3AD203B41FA5}">
                      <a16:colId xmlns="" xmlns:a16="http://schemas.microsoft.com/office/drawing/2014/main" val="1059210016"/>
                    </a:ext>
                  </a:extLst>
                </a:gridCol>
                <a:gridCol w="557939">
                  <a:extLst>
                    <a:ext uri="{9D8B030D-6E8A-4147-A177-3AD203B41FA5}">
                      <a16:colId xmlns="" xmlns:a16="http://schemas.microsoft.com/office/drawing/2014/main" val="1951895921"/>
                    </a:ext>
                  </a:extLst>
                </a:gridCol>
                <a:gridCol w="1131377">
                  <a:extLst>
                    <a:ext uri="{9D8B030D-6E8A-4147-A177-3AD203B41FA5}">
                      <a16:colId xmlns="" xmlns:a16="http://schemas.microsoft.com/office/drawing/2014/main" val="644721095"/>
                    </a:ext>
                  </a:extLst>
                </a:gridCol>
                <a:gridCol w="1270861">
                  <a:extLst>
                    <a:ext uri="{9D8B030D-6E8A-4147-A177-3AD203B41FA5}">
                      <a16:colId xmlns="" xmlns:a16="http://schemas.microsoft.com/office/drawing/2014/main" val="460126813"/>
                    </a:ext>
                  </a:extLst>
                </a:gridCol>
                <a:gridCol w="743918">
                  <a:extLst>
                    <a:ext uri="{9D8B030D-6E8A-4147-A177-3AD203B41FA5}">
                      <a16:colId xmlns="" xmlns:a16="http://schemas.microsoft.com/office/drawing/2014/main" val="4241577551"/>
                    </a:ext>
                  </a:extLst>
                </a:gridCol>
              </a:tblGrid>
              <a:tr h="38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BB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BB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30% of Rental Market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BB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30% of Rental Market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BB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7747590"/>
                  </a:ext>
                </a:extLst>
              </a:tr>
              <a:tr h="756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BRMA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BB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 Type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 </a:t>
                      </a:r>
                      <a:endParaRPr lang="en-GB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020560149"/>
                  </a:ext>
                </a:extLst>
              </a:tr>
              <a:tr h="38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North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BB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bed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£72.69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£81.48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£101.67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£107.57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457022954"/>
                  </a:ext>
                </a:extLst>
              </a:tr>
              <a:tr h="38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North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BB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bed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£81.04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£91.28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£104.24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£118.52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4058399599"/>
                  </a:ext>
                </a:extLst>
              </a:tr>
              <a:tr h="38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NW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BB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bed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£77.46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£91.49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£109.72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£117.83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898976028"/>
                  </a:ext>
                </a:extLst>
              </a:tr>
              <a:tr h="38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NW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BB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bed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£86.31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£96.53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£116.23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£129.08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734924893"/>
                  </a:ext>
                </a:extLst>
              </a:tr>
              <a:tr h="38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SE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BB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bed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£83.65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£93.44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£133.26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£135.93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877117774"/>
                  </a:ext>
                </a:extLst>
              </a:tr>
              <a:tr h="38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SE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BB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bed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£90.40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£103.39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£138.71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£159.09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441755281"/>
                  </a:ext>
                </a:extLst>
              </a:tr>
              <a:tr h="38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Bfast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BB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bed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£85.04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£94.63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£142.37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£143.49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757435030"/>
                  </a:ext>
                </a:extLst>
              </a:tr>
              <a:tr h="38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GB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Bfast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BB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bed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£91.58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£104.71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£147.25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£170.89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424993871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648823"/>
            <a:ext cx="8229600" cy="4112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Rental at the top and bottom of the market – 2009 and 2018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33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3810"/>
            <a:ext cx="8229600" cy="58007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Key Findings – analysis by postcode area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4560"/>
            <a:ext cx="8229600" cy="3876629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Analysis by Postcode area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2018 rental costs and LHA rates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Detailed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analysis by postcode area and property type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Analysis focused on proportion of properties available at or below the LHA rate and proportion of properties incurring at least £10 per week shortfall (based on CIH research)</a:t>
            </a:r>
          </a:p>
          <a:p>
            <a:pPr lvl="1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No areas had more than 20% of available properties below LHA rate</a:t>
            </a:r>
          </a:p>
          <a:p>
            <a:pPr lvl="1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Between 55% and 88% of all properties would incur a shortfall of £10 or more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p.w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E.g. BT12 – NO one bed or single room properties available at LHA</a:t>
            </a:r>
          </a:p>
          <a:p>
            <a:pPr lvl="1"/>
            <a:endParaRPr lang="en-GB" sz="1600" dirty="0"/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269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Percentage of all cases recorded from Housing Rights’ PRS clients which include enquiries relating to a shortfall between 2010 and 2017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819400"/>
          <a:ext cx="8229600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52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3847"/>
            <a:ext cx="8229600" cy="580074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Key Findings – qualitative data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4225"/>
            <a:ext cx="8229600" cy="3876629"/>
          </a:xfrm>
        </p:spPr>
        <p:txBody>
          <a:bodyPr>
            <a:normAutofit/>
          </a:bodyPr>
          <a:lstStyle/>
          <a:p>
            <a:r>
              <a:rPr lang="en-GB" sz="2800" dirty="0"/>
              <a:t>Lived Experience</a:t>
            </a:r>
          </a:p>
          <a:p>
            <a:pPr lvl="1"/>
            <a:r>
              <a:rPr lang="en-GB" dirty="0"/>
              <a:t>Data taken from HR Advice Pro over 8 years</a:t>
            </a:r>
          </a:p>
          <a:p>
            <a:pPr lvl="1"/>
            <a:r>
              <a:rPr lang="en-GB" dirty="0"/>
              <a:t>Thematic analysis of case notes – all clients reporting ‘shortfall’</a:t>
            </a:r>
          </a:p>
          <a:p>
            <a:pPr lvl="1"/>
            <a:r>
              <a:rPr lang="en-GB" dirty="0"/>
              <a:t>Low DHP compared to shortfall </a:t>
            </a:r>
          </a:p>
        </p:txBody>
      </p:sp>
    </p:spTree>
    <p:extLst>
      <p:ext uri="{BB962C8B-B14F-4D97-AF65-F5344CB8AC3E}">
        <p14:creationId xmlns:p14="http://schemas.microsoft.com/office/powerpoint/2010/main" val="1632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3847"/>
            <a:ext cx="8229600" cy="580074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Key Findings – qualitative data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4" y="2646863"/>
            <a:ext cx="1036514" cy="1036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62" y="3448518"/>
            <a:ext cx="1268862" cy="1268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49" y="2561994"/>
            <a:ext cx="1145193" cy="1145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76" y="3581484"/>
            <a:ext cx="894108" cy="89410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026181" y="2343921"/>
            <a:ext cx="1499017" cy="1260241"/>
            <a:chOff x="1319134" y="4741765"/>
            <a:chExt cx="1499017" cy="12602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134" y="4957996"/>
              <a:ext cx="1044010" cy="104401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139" y="4741765"/>
              <a:ext cx="977012" cy="97701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57200" y="3737883"/>
            <a:ext cx="1326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7815" y="4599077"/>
            <a:ext cx="132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8431" y="3814247"/>
            <a:ext cx="1326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Arrears and Debt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2147" y="4708759"/>
            <a:ext cx="259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Accessing Alternative Accommodation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4235" y="3611455"/>
            <a:ext cx="1326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3847"/>
            <a:ext cx="8229600" cy="580074"/>
          </a:xfrm>
        </p:spPr>
        <p:txBody>
          <a:bodyPr>
            <a:noAutofit/>
          </a:bodyPr>
          <a:lstStyle/>
          <a:p>
            <a:r>
              <a:rPr lang="en-GB" sz="40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4560"/>
            <a:ext cx="8229600" cy="38766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r>
              <a:rPr lang="en-GB" sz="2800" dirty="0">
                <a:latin typeface="+mj-lt"/>
              </a:rPr>
              <a:t>Implications of LHA </a:t>
            </a:r>
            <a:r>
              <a:rPr lang="en-GB" sz="2800" dirty="0" smtClean="0">
                <a:latin typeface="+mj-lt"/>
              </a:rPr>
              <a:t>calculation</a:t>
            </a:r>
          </a:p>
          <a:p>
            <a:r>
              <a:rPr lang="en-GB" sz="2800" dirty="0" smtClean="0">
                <a:latin typeface="+mj-lt"/>
              </a:rPr>
              <a:t>Impact of welfare reform on PRS tenants</a:t>
            </a:r>
            <a:endParaRPr lang="en-GB" sz="2800" dirty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Ability </a:t>
            </a:r>
            <a:r>
              <a:rPr lang="en-GB" sz="2800" dirty="0">
                <a:latin typeface="+mj-lt"/>
              </a:rPr>
              <a:t>to sustain </a:t>
            </a:r>
            <a:r>
              <a:rPr lang="en-GB" sz="2800" dirty="0" smtClean="0">
                <a:latin typeface="+mj-lt"/>
              </a:rPr>
              <a:t>tenancies – impact on homelessness</a:t>
            </a:r>
            <a:endParaRPr lang="en-GB" sz="2800" dirty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Importance of context</a:t>
            </a:r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Double movement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603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88" y="-280416"/>
            <a:ext cx="9517888" cy="7138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7" y="304822"/>
            <a:ext cx="1833684" cy="8412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9026" y="2340864"/>
            <a:ext cx="6766560" cy="2718816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9025" y="2243328"/>
            <a:ext cx="77723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Falling Behind</a:t>
            </a:r>
            <a:endParaRPr lang="en-GB" sz="6600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025" y="3145899"/>
            <a:ext cx="6766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Exploring the gap between Local Housing Allowance and the availability of affordable private rented accommodation in </a:t>
            </a:r>
          </a:p>
          <a:p>
            <a:r>
              <a:rPr lang="en-US" sz="28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Northern Ireland </a:t>
            </a:r>
            <a:endParaRPr lang="en-GB" sz="2800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025" y="5327904"/>
            <a:ext cx="6766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Martina McAuley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Housing Rights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October 2019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1A243C55-DE65-4926-BF02-DDE8B7E4D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11211"/>
            <a:ext cx="44532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1" u="none" strike="noStrike" cap="none" normalizeH="0" baseline="0" dirty="0" bmk="_Toc8823512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Resources Survey Data – Tenure in NI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="" xmlns:a16="http://schemas.microsoft.com/office/drawing/2014/main" id="{2D7D3DD8-D7D9-4978-B995-2A25FAB22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597799"/>
              </p:ext>
            </p:extLst>
          </p:nvPr>
        </p:nvGraphicFramePr>
        <p:xfrm>
          <a:off x="457200" y="1834376"/>
          <a:ext cx="8229600" cy="423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29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1" y="1714550"/>
            <a:ext cx="4628660" cy="444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26487" y="1771515"/>
            <a:ext cx="3203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Accommodation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6487" y="2711859"/>
            <a:ext cx="277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Bedroom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6487" y="3392217"/>
            <a:ext cx="277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Bedroom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6487" y="4072574"/>
            <a:ext cx="277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Bedroom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6487" y="4752932"/>
            <a:ext cx="277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Bedroom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0471"/>
            <a:ext cx="6026487" cy="4542465"/>
          </a:xfrm>
        </p:spPr>
      </p:pic>
    </p:spTree>
    <p:extLst>
      <p:ext uri="{BB962C8B-B14F-4D97-AF65-F5344CB8AC3E}">
        <p14:creationId xmlns:p14="http://schemas.microsoft.com/office/powerpoint/2010/main" val="36573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2411113"/>
              </p:ext>
            </p:extLst>
          </p:nvPr>
        </p:nvGraphicFramePr>
        <p:xfrm>
          <a:off x="426720" y="1777999"/>
          <a:ext cx="8285018" cy="4761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601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34" y="1419101"/>
            <a:ext cx="8229600" cy="84190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Percentage of properties available at or below LHA rate by year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713679"/>
              </p:ext>
            </p:extLst>
          </p:nvPr>
        </p:nvGraphicFramePr>
        <p:xfrm>
          <a:off x="457200" y="2261004"/>
          <a:ext cx="8229600" cy="397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5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Percentage of properties available at or below the LHA rate by property type in all BRMA areas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E1E6963B-D867-4987-A301-BD65AEA06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912720"/>
              </p:ext>
            </p:extLst>
          </p:nvPr>
        </p:nvGraphicFramePr>
        <p:xfrm>
          <a:off x="457200" y="2456389"/>
          <a:ext cx="8229600" cy="3614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85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81818331-4406-4BE6-8ADB-7C60767F5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617114"/>
              </p:ext>
            </p:extLst>
          </p:nvPr>
        </p:nvGraphicFramePr>
        <p:xfrm>
          <a:off x="457200" y="2456389"/>
          <a:ext cx="8229600" cy="388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Percentage of properties available at or below the LHA rate by property type and BRMA area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6640" y="5323840"/>
            <a:ext cx="7833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BRMA1	BRMA2	BRMA3	BRMA4	     BRMA5	     BRMA6	      BRMA7	       BRMA8</a:t>
            </a:r>
          </a:p>
          <a:p>
            <a:r>
              <a:rPr lang="en-GB" sz="1400" dirty="0" smtClean="0"/>
              <a:t>South		North		L Neagh 	N West	     S West	     S East	      L Neagh  	       Belfast</a:t>
            </a:r>
          </a:p>
          <a:p>
            <a:r>
              <a:rPr lang="en-GB" sz="1400" dirty="0"/>
              <a:t>	</a:t>
            </a:r>
            <a:r>
              <a:rPr lang="en-GB" sz="1400" dirty="0" smtClean="0"/>
              <a:t>			Lower								      Upper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314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6863"/>
            <a:ext cx="8229600" cy="841903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 reduction in properties available at or below LHA rate by BRMA area and property type between 2009 and 2018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00000000-0008-0000-02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563174"/>
              </p:ext>
            </p:extLst>
          </p:nvPr>
        </p:nvGraphicFramePr>
        <p:xfrm>
          <a:off x="457200" y="2538492"/>
          <a:ext cx="8229600" cy="3881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39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 NEW PRESENTATION TEMPLATE 20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GM Presentation - Traveller Advice Needs" id="{7F47A07D-6891-4767-85E1-3240C021DF93}" vid="{C1D83573-5C25-4B45-AE32-1E835DFAE5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AGM Presentation - Traveller Advice Needs</Template>
  <TotalTime>1556</TotalTime>
  <Words>610</Words>
  <Application>Microsoft Office PowerPoint</Application>
  <PresentationFormat>On-screen Show (4:3)</PresentationFormat>
  <Paragraphs>167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HR NEW PRESENTATION TEMPLATE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Percentage of properties available at or below LHA rate by year</vt:lpstr>
      <vt:lpstr>Percentage of properties available at or below the LHA rate by property type in all BRMA areas</vt:lpstr>
      <vt:lpstr>Percentage of properties available at or below the LHA rate by property type and BRMA area</vt:lpstr>
      <vt:lpstr>Percentage reduction in properties available at or below LHA rate by BRMA area and property type between 2009 and 2018</vt:lpstr>
      <vt:lpstr>Comparison of average rent to LHA rate – all BRMAs - between 2009 and 2018</vt:lpstr>
      <vt:lpstr>PowerPoint Presentation</vt:lpstr>
      <vt:lpstr>PowerPoint Presentation</vt:lpstr>
      <vt:lpstr>Key Findings – analysis by postcode area</vt:lpstr>
      <vt:lpstr>Percentage of all cases recorded from Housing Rights’ PRS clients which include enquiries relating to a shortfall between 2010 and 2017</vt:lpstr>
      <vt:lpstr>Key Findings – qualitative data</vt:lpstr>
      <vt:lpstr>Key Findings – qualitative data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Traveller Housing Advice Needs Research</dc:title>
  <dc:creator>Martina McAuley</dc:creator>
  <cp:lastModifiedBy>Frances McGrath</cp:lastModifiedBy>
  <cp:revision>99</cp:revision>
  <cp:lastPrinted>2019-06-10T15:35:24Z</cp:lastPrinted>
  <dcterms:created xsi:type="dcterms:W3CDTF">2019-02-18T14:12:19Z</dcterms:created>
  <dcterms:modified xsi:type="dcterms:W3CDTF">2019-10-11T08:56:13Z</dcterms:modified>
</cp:coreProperties>
</file>