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9" r:id="rId2"/>
    <p:sldId id="256" r:id="rId3"/>
    <p:sldId id="263" r:id="rId4"/>
    <p:sldId id="271" r:id="rId5"/>
    <p:sldId id="265" r:id="rId6"/>
    <p:sldId id="264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2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18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96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3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1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0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0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7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7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6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2388-D226-425A-A208-C717D988AA17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2576958-3C3D-4B5D-B127-3AF36DA5E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.smyth@nilg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8847C-3826-4AE8-BBD4-B2143F4F6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4" y="1211371"/>
            <a:ext cx="3054754" cy="1361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C414B-8F24-4C0F-B58E-E2CB26773B9A}"/>
              </a:ext>
            </a:extLst>
          </p:cNvPr>
          <p:cNvSpPr txBox="1"/>
          <p:nvPr/>
        </p:nvSpPr>
        <p:spPr>
          <a:xfrm>
            <a:off x="1329269" y="3034768"/>
            <a:ext cx="4885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Delivering Genuinely Affordable Homes </a:t>
            </a:r>
          </a:p>
          <a:p>
            <a:pPr algn="ctr"/>
            <a:r>
              <a:rPr lang="en-GB" sz="2100" dirty="0"/>
              <a:t>Monday 14</a:t>
            </a:r>
            <a:r>
              <a:rPr lang="en-GB" sz="2100" baseline="30000" dirty="0"/>
              <a:t>th</a:t>
            </a:r>
            <a:r>
              <a:rPr lang="en-GB" sz="2100" dirty="0"/>
              <a:t> October 2019</a:t>
            </a:r>
          </a:p>
          <a:p>
            <a:pPr algn="ctr"/>
            <a:r>
              <a:rPr lang="en-GB" sz="2100" dirty="0" err="1"/>
              <a:t>Skainos</a:t>
            </a:r>
            <a:r>
              <a:rPr lang="en-GB" sz="2100" dirty="0"/>
              <a:t> Centre</a:t>
            </a:r>
          </a:p>
          <a:p>
            <a:pPr algn="ctr"/>
            <a:r>
              <a:rPr lang="en-GB" sz="2100" dirty="0"/>
              <a:t>Belfast</a:t>
            </a:r>
          </a:p>
        </p:txBody>
      </p:sp>
    </p:spTree>
    <p:extLst>
      <p:ext uri="{BB962C8B-B14F-4D97-AF65-F5344CB8AC3E}">
        <p14:creationId xmlns:p14="http://schemas.microsoft.com/office/powerpoint/2010/main" val="9739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1A22-6BB0-4458-A98D-F1ACF927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challenges we 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CA31-1B56-403B-863E-183E0363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Impact on land value of council decisions</a:t>
            </a:r>
            <a:endParaRPr lang="en-GB" sz="2400" dirty="0"/>
          </a:p>
          <a:p>
            <a:r>
              <a:rPr lang="en-GB" sz="2400" dirty="0"/>
              <a:t>Lack of ‘room’ to try new things: trial and error can lead to ‘trial by media’</a:t>
            </a:r>
          </a:p>
          <a:p>
            <a:r>
              <a:rPr lang="en-GB" sz="2400" dirty="0"/>
              <a:t>Political confidence in councils becoming ‘too involved’ in housing – limits possibility</a:t>
            </a:r>
          </a:p>
          <a:p>
            <a:r>
              <a:rPr lang="en-GB" sz="2400" dirty="0"/>
              <a:t>Local decision-making can lead to perceived lack of consistency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30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forward - What do councils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57" y="2068425"/>
            <a:ext cx="6447501" cy="334607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NILGA and councils’ views on the recent consultation on definition of affordability strongly aligned to that of Housing Rights. </a:t>
            </a:r>
          </a:p>
          <a:p>
            <a:r>
              <a:rPr lang="en-GB" sz="2400" dirty="0"/>
              <a:t>Much more work is needed to address the issues for housing supply and delivery in NI – for all tenures</a:t>
            </a:r>
          </a:p>
          <a:p>
            <a:r>
              <a:rPr lang="en-GB" sz="2400" dirty="0"/>
              <a:t>NILGA will be lobbying strongly to overcome the spiralling infrastructure deficit – roads, water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9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forward - What do councils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57" y="2068425"/>
            <a:ext cx="6447501" cy="334607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To improve council delivery times, we need better resourced partners – particularly statutory consultees and the PAC</a:t>
            </a:r>
          </a:p>
          <a:p>
            <a:r>
              <a:rPr lang="en-GB" sz="2400" dirty="0"/>
              <a:t>When we eventually get some form of government that can legislate, we need a review of planning legislation – primary, secondary – as well as strategic policy  - to ensure any glitches in the system are removed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75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forward - What do councils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57" y="2068425"/>
            <a:ext cx="6447501" cy="3346078"/>
          </a:xfrm>
        </p:spPr>
        <p:txBody>
          <a:bodyPr>
            <a:normAutofit/>
          </a:bodyPr>
          <a:lstStyle/>
          <a:p>
            <a:r>
              <a:rPr lang="en-GB" sz="2400" dirty="0"/>
              <a:t>Please engage with your local council, in the preparation of the LDPs, in implementation of the community plans, and in the planning application process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To innovate, we need to collaborate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75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57" y="2068425"/>
            <a:ext cx="6447501" cy="3346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Karen Smyth</a:t>
            </a:r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K.smyth@nilga.org</a:t>
            </a:r>
            <a:endParaRPr lang="en-GB" sz="2400" dirty="0"/>
          </a:p>
          <a:p>
            <a:pPr marL="0" indent="0" algn="ctr">
              <a:buNone/>
            </a:pPr>
            <a:r>
              <a:rPr lang="en-GB" sz="2400"/>
              <a:t>(028)90798972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@ksmyth2010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31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6DF1-B1B6-4FD5-81DE-E0B2B490F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767" y="2811639"/>
            <a:ext cx="5825202" cy="1234727"/>
          </a:xfrm>
        </p:spPr>
        <p:txBody>
          <a:bodyPr/>
          <a:lstStyle/>
          <a:p>
            <a:r>
              <a:rPr lang="en-GB" sz="3000" dirty="0"/>
              <a:t>Planning for affordable housing: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79691-25E8-4DA6-9BD9-3DB80987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367" y="4046365"/>
            <a:ext cx="5825202" cy="822674"/>
          </a:xfrm>
        </p:spPr>
        <p:txBody>
          <a:bodyPr>
            <a:normAutofit/>
          </a:bodyPr>
          <a:lstStyle/>
          <a:p>
            <a:r>
              <a:rPr lang="en-GB" sz="2400" dirty="0"/>
              <a:t>the challenge for local government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061E5-7589-48D9-9FD3-953057F79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5" y="1013179"/>
            <a:ext cx="2251974" cy="10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0447-1F07-4224-A0CF-D762DBDC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305052"/>
            <a:ext cx="6447501" cy="668867"/>
          </a:xfrm>
        </p:spPr>
        <p:txBody>
          <a:bodyPr/>
          <a:lstStyle/>
          <a:p>
            <a:r>
              <a:rPr lang="en-GB" dirty="0"/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251D-2741-4220-843C-73F2DE3E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3366692"/>
            <a:ext cx="6447501" cy="181702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Context</a:t>
            </a:r>
          </a:p>
          <a:p>
            <a:r>
              <a:rPr lang="en-GB" sz="2400" dirty="0"/>
              <a:t>Current local government activity</a:t>
            </a:r>
          </a:p>
          <a:p>
            <a:r>
              <a:rPr lang="en-GB" sz="2400" dirty="0"/>
              <a:t>The challenges we face </a:t>
            </a:r>
          </a:p>
          <a:p>
            <a:r>
              <a:rPr lang="en-GB" sz="2400" dirty="0"/>
              <a:t>Moving forward - What do councils need? </a:t>
            </a:r>
          </a:p>
          <a:p>
            <a:endParaRPr lang="en-GB" sz="16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C0B58-9D8C-4E15-AFB7-05A20782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0" y="926052"/>
            <a:ext cx="1953645" cy="8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6248A-034A-4330-8B38-A9146D1B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2" r="-3" b="23897"/>
          <a:stretch/>
        </p:blipFill>
        <p:spPr>
          <a:xfrm>
            <a:off x="15" y="857259"/>
            <a:ext cx="5411536" cy="2226971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AEE52-A448-4477-AEEB-0A8E758C8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98" r="-3" b="7735"/>
          <a:stretch/>
        </p:blipFill>
        <p:spPr>
          <a:xfrm>
            <a:off x="4216677" y="857258"/>
            <a:ext cx="4927327" cy="2813043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E2A9A-F2DD-4E4D-9FED-AB5F3A1B4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22" b="6846"/>
          <a:stretch/>
        </p:blipFill>
        <p:spPr>
          <a:xfrm>
            <a:off x="3136511" y="3773170"/>
            <a:ext cx="6007493" cy="2227580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6A53C5-BC01-4C6E-AF33-4D1FE904F0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02" r="1" b="11443"/>
          <a:stretch/>
        </p:blipFill>
        <p:spPr>
          <a:xfrm>
            <a:off x="3" y="3187098"/>
            <a:ext cx="4657165" cy="2813652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49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99C8-30EE-4F4C-A1AD-E0B794A0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933575"/>
            <a:ext cx="6447501" cy="755650"/>
          </a:xfrm>
        </p:spPr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09CB-AB0D-410C-A780-311759FC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546939"/>
            <a:ext cx="7320807" cy="2026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Brexit</a:t>
            </a:r>
          </a:p>
          <a:p>
            <a:pPr marL="0" indent="0">
              <a:buNone/>
            </a:pPr>
            <a:r>
              <a:rPr lang="en-GB" sz="2400" dirty="0"/>
              <a:t>Austerity/Instability at Westminster</a:t>
            </a:r>
          </a:p>
          <a:p>
            <a:pPr marL="0" indent="0">
              <a:buNone/>
            </a:pPr>
            <a:r>
              <a:rPr lang="en-GB" sz="2400" dirty="0"/>
              <a:t>1000 days with no Assembly, inadequate governance </a:t>
            </a:r>
          </a:p>
          <a:p>
            <a:pPr marL="0" indent="0">
              <a:buNone/>
            </a:pPr>
            <a:r>
              <a:rPr lang="en-GB" sz="2400" dirty="0"/>
              <a:t>Inadequate financial </a:t>
            </a:r>
            <a:r>
              <a:rPr lang="en-GB" sz="2400" dirty="0"/>
              <a:t>models </a:t>
            </a:r>
            <a:r>
              <a:rPr lang="en-GB" sz="2400" dirty="0" err="1"/>
              <a:t>eg</a:t>
            </a:r>
            <a:r>
              <a:rPr lang="en-GB" sz="2400" dirty="0"/>
              <a:t> for NI Water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No route for new/amended legislation</a:t>
            </a:r>
          </a:p>
          <a:p>
            <a:pPr marL="0" indent="0">
              <a:buNone/>
            </a:pPr>
            <a:r>
              <a:rPr lang="en-GB" sz="2400" dirty="0"/>
              <a:t>Poverty, homelessness, end of </a:t>
            </a:r>
            <a:r>
              <a:rPr lang="en-GB" sz="2400" dirty="0"/>
              <a:t>welfare mitigations 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D1AE7-EDB9-476A-B9D7-AF1DB0A4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4" y="1062576"/>
            <a:ext cx="1953645" cy="8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7061-D9A6-41E5-B5CB-1593DBCA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095041"/>
            <a:ext cx="6447501" cy="745066"/>
          </a:xfrm>
        </p:spPr>
        <p:txBody>
          <a:bodyPr>
            <a:normAutofit/>
          </a:bodyPr>
          <a:lstStyle/>
          <a:p>
            <a:r>
              <a:rPr lang="en-GB" dirty="0"/>
              <a:t>Current Local Government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1B2F-3971-4A18-A341-6CAD4F1D8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3" y="2653071"/>
            <a:ext cx="6706259" cy="1833959"/>
          </a:xfrm>
        </p:spPr>
        <p:txBody>
          <a:bodyPr>
            <a:noAutofit/>
          </a:bodyPr>
          <a:lstStyle/>
          <a:p>
            <a:r>
              <a:rPr lang="en-GB" sz="2400" dirty="0"/>
              <a:t>11 community plans in place – first progress reports Nov 19</a:t>
            </a:r>
          </a:p>
          <a:p>
            <a:r>
              <a:rPr lang="en-GB" sz="2400" dirty="0"/>
              <a:t>11 local development plans underway – all at slightly different stages</a:t>
            </a:r>
          </a:p>
          <a:p>
            <a:r>
              <a:rPr lang="en-GB" sz="2400" dirty="0"/>
              <a:t>Confidence/performance improvement on development management in most areas - some delays on major applications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5B962-C778-49F4-97B9-0F9C53BC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4" y="1062576"/>
            <a:ext cx="1953645" cy="8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7061-D9A6-41E5-B5CB-1593DBCA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095041"/>
            <a:ext cx="6447501" cy="745066"/>
          </a:xfrm>
        </p:spPr>
        <p:txBody>
          <a:bodyPr>
            <a:normAutofit/>
          </a:bodyPr>
          <a:lstStyle/>
          <a:p>
            <a:r>
              <a:rPr lang="en-GB" dirty="0"/>
              <a:t>Current Local Government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1B2F-3971-4A18-A341-6CAD4F1D8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3" y="2653071"/>
            <a:ext cx="6706259" cy="1833959"/>
          </a:xfrm>
        </p:spPr>
        <p:txBody>
          <a:bodyPr>
            <a:noAutofit/>
          </a:bodyPr>
          <a:lstStyle/>
          <a:p>
            <a:r>
              <a:rPr lang="en-GB" sz="2400" dirty="0"/>
              <a:t>Shift </a:t>
            </a:r>
            <a:r>
              <a:rPr lang="en-GB" sz="2400" dirty="0"/>
              <a:t>in focus to place-shaping/place-making </a:t>
            </a:r>
          </a:p>
          <a:p>
            <a:r>
              <a:rPr lang="en-GB" sz="2400" dirty="0"/>
              <a:t>What do we want our </a:t>
            </a:r>
            <a:r>
              <a:rPr lang="en-GB" sz="2400" dirty="0"/>
              <a:t>places to </a:t>
            </a:r>
            <a:r>
              <a:rPr lang="en-GB" sz="2400" dirty="0"/>
              <a:t>look like? </a:t>
            </a:r>
          </a:p>
          <a:p>
            <a:r>
              <a:rPr lang="en-GB" sz="2400" dirty="0"/>
              <a:t>How do we work across internal silos and with partners to deliver ‘on the ground’?</a:t>
            </a:r>
          </a:p>
          <a:p>
            <a:r>
              <a:rPr lang="en-GB" sz="2400" dirty="0"/>
              <a:t>Preparation for ‘Whole System’ audit – opportunity to improve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5B962-C778-49F4-97B9-0F9C53BC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4" y="1062576"/>
            <a:ext cx="1953645" cy="8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1A22-6BB0-4458-A98D-F1ACF927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challenges we 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CA31-1B56-403B-863E-183E0363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Cultural change – moving to a plan-led system – </a:t>
            </a:r>
            <a:r>
              <a:rPr lang="en-GB" sz="2400" dirty="0"/>
              <a:t>pressure to build </a:t>
            </a:r>
            <a:r>
              <a:rPr lang="en-GB" sz="2400" dirty="0"/>
              <a:t>individual houses in the countryside </a:t>
            </a:r>
            <a:endParaRPr lang="en-GB" sz="2400" dirty="0"/>
          </a:p>
          <a:p>
            <a:r>
              <a:rPr lang="en-GB" sz="2400" dirty="0"/>
              <a:t>Ensuring our data is accurate and relevant – e.g. HGIs</a:t>
            </a:r>
          </a:p>
          <a:p>
            <a:r>
              <a:rPr lang="en-GB" sz="2400" dirty="0"/>
              <a:t>Uncertainty re plan ‘soundness’ – new system and also e.g. due to transport plans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73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1A22-6BB0-4458-A98D-F1ACF927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challenges we 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CA31-1B56-403B-863E-183E0363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Community activism – positive and negative</a:t>
            </a:r>
          </a:p>
          <a:p>
            <a:r>
              <a:rPr lang="en-GB" sz="2400" dirty="0"/>
              <a:t>Stigma associated with social housing</a:t>
            </a:r>
          </a:p>
          <a:p>
            <a:r>
              <a:rPr lang="en-GB" sz="2400" dirty="0"/>
              <a:t>Pressure from developers to maximise profit</a:t>
            </a:r>
          </a:p>
          <a:p>
            <a:r>
              <a:rPr lang="en-GB" sz="2400" dirty="0"/>
              <a:t>Elected member understanding of and adherence to policy (MLAs and Cllrs)</a:t>
            </a:r>
          </a:p>
          <a:p>
            <a:r>
              <a:rPr lang="en-GB" sz="2400" dirty="0"/>
              <a:t>Meeting need v meeting policy aspirations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30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LGA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LGA theme" id="{D75090D0-7A34-473C-A83A-5711575E1FC9}" vid="{DACC450B-ACA5-408E-BC94-1E163A85BB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NILGA theme</Template>
  <TotalTime>311</TotalTime>
  <Words>485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NILGA theme</vt:lpstr>
      <vt:lpstr>PowerPoint Presentation</vt:lpstr>
      <vt:lpstr>Planning for affordable housing: </vt:lpstr>
      <vt:lpstr>Overview of presentation</vt:lpstr>
      <vt:lpstr>PowerPoint Presentation</vt:lpstr>
      <vt:lpstr>Context</vt:lpstr>
      <vt:lpstr>Current Local Government Activity </vt:lpstr>
      <vt:lpstr>Current Local Government Activity </vt:lpstr>
      <vt:lpstr>The challenges we face </vt:lpstr>
      <vt:lpstr>The challenges we face </vt:lpstr>
      <vt:lpstr>The challenges we face </vt:lpstr>
      <vt:lpstr>Moving forward - What do councils need?</vt:lpstr>
      <vt:lpstr>Moving forward - What do councils need?</vt:lpstr>
      <vt:lpstr>Moving forward - What do councils need?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Smyth</dc:creator>
  <cp:lastModifiedBy>Taryn Robinson</cp:lastModifiedBy>
  <cp:revision>12</cp:revision>
  <cp:lastPrinted>2019-10-09T15:11:47Z</cp:lastPrinted>
  <dcterms:created xsi:type="dcterms:W3CDTF">2019-10-09T11:57:24Z</dcterms:created>
  <dcterms:modified xsi:type="dcterms:W3CDTF">2019-10-10T11:58:34Z</dcterms:modified>
</cp:coreProperties>
</file>