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7" r:id="rId5"/>
    <p:sldId id="289" r:id="rId6"/>
    <p:sldId id="292" r:id="rId7"/>
    <p:sldId id="296" r:id="rId8"/>
    <p:sldId id="308" r:id="rId9"/>
    <p:sldId id="286" r:id="rId10"/>
    <p:sldId id="307" r:id="rId11"/>
    <p:sldId id="309" r:id="rId12"/>
    <p:sldId id="317" r:id="rId13"/>
    <p:sldId id="318" r:id="rId14"/>
    <p:sldId id="319" r:id="rId15"/>
    <p:sldId id="320" r:id="rId16"/>
    <p:sldId id="313" r:id="rId17"/>
    <p:sldId id="315" r:id="rId18"/>
    <p:sldId id="316" r:id="rId19"/>
    <p:sldId id="312" r:id="rId20"/>
    <p:sldId id="311" r:id="rId21"/>
    <p:sldId id="306" r:id="rId22"/>
    <p:sldId id="299" r:id="rId23"/>
  </p:sldIdLst>
  <p:sldSz cx="6858000" cy="51435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C8D755-ACA9-46F8-A068-DEBB47EBE377}" v="259" dt="2019-10-11T15:08:58.2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527" autoAdjust="0"/>
  </p:normalViewPr>
  <p:slideViewPr>
    <p:cSldViewPr snapToGrid="0" snapToObjects="1">
      <p:cViewPr varScale="1">
        <p:scale>
          <a:sx n="121" d="100"/>
          <a:sy n="121" d="100"/>
        </p:scale>
        <p:origin x="2184" y="102"/>
      </p:cViewPr>
      <p:guideLst>
        <p:guide orient="horz" pos="162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58E961-2C62-42FB-9D9A-BF8A752140AB}" type="datetimeFigureOut">
              <a:rPr lang="en-GB" smtClean="0"/>
              <a:t>11/10/2019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0826CD-862E-4301-9BE6-1EA17C72425C}" type="slidenum">
              <a:rPr lang="en-GB" smtClean="0"/>
              <a:t>‹#›</a:t>
            </a:fld>
            <a:endParaRPr lang="en-GB"/>
          </a:p>
        </p:txBody>
      </p:sp>
    </p:spTree>
    <p:extLst>
      <p:ext uri="{BB962C8B-B14F-4D97-AF65-F5344CB8AC3E}">
        <p14:creationId xmlns:p14="http://schemas.microsoft.com/office/powerpoint/2010/main" val="1250114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90826CD-862E-4301-9BE6-1EA17C72425C}" type="slidenum">
              <a:rPr lang="en-GB" smtClean="0"/>
              <a:t>1</a:t>
            </a:fld>
            <a:endParaRPr lang="en-GB"/>
          </a:p>
        </p:txBody>
      </p:sp>
    </p:spTree>
    <p:extLst>
      <p:ext uri="{BB962C8B-B14F-4D97-AF65-F5344CB8AC3E}">
        <p14:creationId xmlns:p14="http://schemas.microsoft.com/office/powerpoint/2010/main" val="3339758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Mixed-tenure… how do we do this in practice?</a:t>
            </a:r>
          </a:p>
        </p:txBody>
      </p:sp>
      <p:sp>
        <p:nvSpPr>
          <p:cNvPr id="4" name="Slide Number Placeholder 3"/>
          <p:cNvSpPr>
            <a:spLocks noGrp="1"/>
          </p:cNvSpPr>
          <p:nvPr>
            <p:ph type="sldNum" sz="quarter" idx="10"/>
          </p:nvPr>
        </p:nvSpPr>
        <p:spPr/>
        <p:txBody>
          <a:bodyPr/>
          <a:lstStyle/>
          <a:p>
            <a:fld id="{190826CD-862E-4301-9BE6-1EA17C72425C}" type="slidenum">
              <a:rPr lang="en-GB" smtClean="0"/>
              <a:t>10</a:t>
            </a:fld>
            <a:endParaRPr lang="en-GB"/>
          </a:p>
        </p:txBody>
      </p:sp>
    </p:spTree>
    <p:extLst>
      <p:ext uri="{BB962C8B-B14F-4D97-AF65-F5344CB8AC3E}">
        <p14:creationId xmlns:p14="http://schemas.microsoft.com/office/powerpoint/2010/main" val="1477671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Mixed-tenure… how do we do this in practice?</a:t>
            </a:r>
          </a:p>
        </p:txBody>
      </p:sp>
      <p:sp>
        <p:nvSpPr>
          <p:cNvPr id="4" name="Slide Number Placeholder 3"/>
          <p:cNvSpPr>
            <a:spLocks noGrp="1"/>
          </p:cNvSpPr>
          <p:nvPr>
            <p:ph type="sldNum" sz="quarter" idx="10"/>
          </p:nvPr>
        </p:nvSpPr>
        <p:spPr/>
        <p:txBody>
          <a:bodyPr/>
          <a:lstStyle/>
          <a:p>
            <a:fld id="{190826CD-862E-4301-9BE6-1EA17C72425C}" type="slidenum">
              <a:rPr lang="en-GB" smtClean="0"/>
              <a:t>11</a:t>
            </a:fld>
            <a:endParaRPr lang="en-GB"/>
          </a:p>
        </p:txBody>
      </p:sp>
    </p:spTree>
    <p:extLst>
      <p:ext uri="{BB962C8B-B14F-4D97-AF65-F5344CB8AC3E}">
        <p14:creationId xmlns:p14="http://schemas.microsoft.com/office/powerpoint/2010/main" val="3836923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Mixed-tenure… how do we do this in practice?</a:t>
            </a:r>
          </a:p>
          <a:p>
            <a:endParaRPr lang="en-GB" dirty="0"/>
          </a:p>
          <a:p>
            <a:r>
              <a:rPr lang="en-GB" dirty="0"/>
              <a:t>Point about subsidised housing. Can’t have affordable, subsidised housing without subsidy</a:t>
            </a:r>
          </a:p>
        </p:txBody>
      </p:sp>
      <p:sp>
        <p:nvSpPr>
          <p:cNvPr id="4" name="Slide Number Placeholder 3"/>
          <p:cNvSpPr>
            <a:spLocks noGrp="1"/>
          </p:cNvSpPr>
          <p:nvPr>
            <p:ph type="sldNum" sz="quarter" idx="10"/>
          </p:nvPr>
        </p:nvSpPr>
        <p:spPr/>
        <p:txBody>
          <a:bodyPr/>
          <a:lstStyle/>
          <a:p>
            <a:fld id="{190826CD-862E-4301-9BE6-1EA17C72425C}" type="slidenum">
              <a:rPr lang="en-GB" smtClean="0"/>
              <a:t>12</a:t>
            </a:fld>
            <a:endParaRPr lang="en-GB"/>
          </a:p>
        </p:txBody>
      </p:sp>
    </p:spTree>
    <p:extLst>
      <p:ext uri="{BB962C8B-B14F-4D97-AF65-F5344CB8AC3E}">
        <p14:creationId xmlns:p14="http://schemas.microsoft.com/office/powerpoint/2010/main" val="4118870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Second working group…</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Pre-tenancy affordability assessments debate. Define debate. Welfare reform context. NI is holding up its side of the bargain on the capital side, but successive UK governments have failed to offer people enough support through the social security system, housing practitioners are working in this context.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Rethinking allocations – need to put p</a:t>
            </a:r>
            <a:r>
              <a:rPr lang="en-US" dirty="0" err="1"/>
              <a:t>eople</a:t>
            </a:r>
            <a:r>
              <a:rPr lang="en-US" dirty="0"/>
              <a:t> before process when allocating social housing</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Ideally wouldn’t be having the debate. BUT could be a false dichotomy where assessments do not </a:t>
            </a:r>
            <a:r>
              <a:rPr lang="en-US" dirty="0"/>
              <a:t>fail people in greatest need</a:t>
            </a:r>
            <a:r>
              <a:rPr lang="en-GB" dirty="0"/>
              <a:t>.</a:t>
            </a:r>
          </a:p>
        </p:txBody>
      </p:sp>
      <p:sp>
        <p:nvSpPr>
          <p:cNvPr id="4" name="Slide Number Placeholder 3"/>
          <p:cNvSpPr>
            <a:spLocks noGrp="1"/>
          </p:cNvSpPr>
          <p:nvPr>
            <p:ph type="sldNum" sz="quarter" idx="10"/>
          </p:nvPr>
        </p:nvSpPr>
        <p:spPr/>
        <p:txBody>
          <a:bodyPr/>
          <a:lstStyle/>
          <a:p>
            <a:fld id="{190826CD-862E-4301-9BE6-1EA17C72425C}" type="slidenum">
              <a:rPr lang="en-GB" smtClean="0"/>
              <a:t>13</a:t>
            </a:fld>
            <a:endParaRPr lang="en-GB"/>
          </a:p>
        </p:txBody>
      </p:sp>
    </p:spTree>
    <p:extLst>
      <p:ext uri="{BB962C8B-B14F-4D97-AF65-F5344CB8AC3E}">
        <p14:creationId xmlns:p14="http://schemas.microsoft.com/office/powerpoint/2010/main" val="2633358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Hull City Council – example of support framework. Important: staff carry out home visits to conduct the assessment, it is not self-fulfilled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assessments flag applicants’ affordability (the measure of which is quite low), as either;</a:t>
            </a:r>
          </a:p>
          <a:p>
            <a:r>
              <a:rPr lang="en-US" dirty="0"/>
              <a:t>• Green – the tenancy is affordable and there are no concerns</a:t>
            </a:r>
          </a:p>
          <a:p>
            <a:r>
              <a:rPr lang="en-US" dirty="0"/>
              <a:t>• Amber – there are areas the applicant may need support with to ensure the tenancy is, or will remain, affordable</a:t>
            </a:r>
          </a:p>
          <a:p>
            <a:r>
              <a:rPr lang="en-US" dirty="0"/>
              <a:t>• Red - based on the applicant’s current financial circumstances, the tenancy is not affordable</a:t>
            </a:r>
          </a:p>
          <a:p>
            <a:endParaRPr lang="en-US" dirty="0"/>
          </a:p>
          <a:p>
            <a:r>
              <a:rPr lang="en-US" dirty="0"/>
              <a:t>Hull have put in place safeguards to ensure that applicants who are flagged as red are signposted for further assistance and offers cannot be withdrawn in these circumstances unless approved by their head of service. </a:t>
            </a:r>
            <a:endParaRPr lang="en-GB" dirty="0"/>
          </a:p>
        </p:txBody>
      </p:sp>
      <p:sp>
        <p:nvSpPr>
          <p:cNvPr id="4" name="Slide Number Placeholder 3"/>
          <p:cNvSpPr>
            <a:spLocks noGrp="1"/>
          </p:cNvSpPr>
          <p:nvPr>
            <p:ph type="sldNum" sz="quarter" idx="10"/>
          </p:nvPr>
        </p:nvSpPr>
        <p:spPr/>
        <p:txBody>
          <a:bodyPr/>
          <a:lstStyle/>
          <a:p>
            <a:fld id="{190826CD-862E-4301-9BE6-1EA17C72425C}" type="slidenum">
              <a:rPr lang="en-GB" smtClean="0"/>
              <a:t>14</a:t>
            </a:fld>
            <a:endParaRPr lang="en-GB"/>
          </a:p>
        </p:txBody>
      </p:sp>
    </p:spTree>
    <p:extLst>
      <p:ext uri="{BB962C8B-B14F-4D97-AF65-F5344CB8AC3E}">
        <p14:creationId xmlns:p14="http://schemas.microsoft.com/office/powerpoint/2010/main" val="1873106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Where a statutory housing duty is owed or in urgent situations, they will rehouse people whose assessment outcome is ‘red’ and refer, where people agree, to their tenancy sustainment team to ensure they have the best opportunity for their tenancy to succeed.</a:t>
            </a:r>
          </a:p>
          <a:p>
            <a:endParaRPr lang="en-US" dirty="0"/>
          </a:p>
          <a:p>
            <a:r>
              <a:rPr lang="en-US" dirty="0"/>
              <a:t>To date, they have not withdrawn any offers of accommodation based on the outcome of an affordability assessment.</a:t>
            </a:r>
          </a:p>
          <a:p>
            <a:endParaRPr lang="en-US" dirty="0"/>
          </a:p>
          <a:p>
            <a:r>
              <a:rPr lang="en-US" dirty="0"/>
              <a:t>They have found, in most circumstances, there is </a:t>
            </a:r>
            <a:r>
              <a:rPr lang="en-US" b="1" dirty="0"/>
              <a:t>something that can be done to improve the applicant’s financial position</a:t>
            </a:r>
            <a:r>
              <a:rPr lang="en-US" dirty="0"/>
              <a:t>, or the applicant themselves will </a:t>
            </a:r>
            <a:r>
              <a:rPr lang="en-US" b="1" dirty="0"/>
              <a:t>decide to look at other housing options </a:t>
            </a:r>
            <a:r>
              <a:rPr lang="en-US" dirty="0"/>
              <a:t>once they understand the full costs associated with the prospective tenancy.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Only two applicants in past year have come out red and through work they were converted to amber</a:t>
            </a:r>
          </a:p>
          <a:p>
            <a:endParaRPr lang="en-GB" dirty="0"/>
          </a:p>
        </p:txBody>
      </p:sp>
      <p:sp>
        <p:nvSpPr>
          <p:cNvPr id="4" name="Slide Number Placeholder 3"/>
          <p:cNvSpPr>
            <a:spLocks noGrp="1"/>
          </p:cNvSpPr>
          <p:nvPr>
            <p:ph type="sldNum" sz="quarter" idx="10"/>
          </p:nvPr>
        </p:nvSpPr>
        <p:spPr/>
        <p:txBody>
          <a:bodyPr/>
          <a:lstStyle/>
          <a:p>
            <a:fld id="{190826CD-862E-4301-9BE6-1EA17C72425C}" type="slidenum">
              <a:rPr lang="en-GB" smtClean="0"/>
              <a:t>15</a:t>
            </a:fld>
            <a:endParaRPr lang="en-GB"/>
          </a:p>
        </p:txBody>
      </p:sp>
    </p:spTree>
    <p:extLst>
      <p:ext uri="{BB962C8B-B14F-4D97-AF65-F5344CB8AC3E}">
        <p14:creationId xmlns:p14="http://schemas.microsoft.com/office/powerpoint/2010/main" val="1220650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Report</a:t>
            </a:r>
          </a:p>
          <a:p>
            <a:pPr marL="171450" indent="-171450">
              <a:buFont typeface="Arial" panose="020B0604020202020204" pitchFamily="34" charset="0"/>
              <a:buChar char="•"/>
            </a:pPr>
            <a:r>
              <a:rPr lang="en-GB" dirty="0"/>
              <a:t>Explain CBL. If people are choosing a property they want, they’re less likely to refuse it once it’s allocated. So it can bring down void and re-let times while giving prospective tenants more of a say in where they live. Work to ensure vulnerable households are not excluded.</a:t>
            </a:r>
          </a:p>
          <a:p>
            <a:pPr marL="171450" indent="-171450">
              <a:buFont typeface="Arial" panose="020B0604020202020204" pitchFamily="34" charset="0"/>
              <a:buChar char="•"/>
            </a:pPr>
            <a:r>
              <a:rPr lang="en-GB" dirty="0"/>
              <a:t>CBL developed from initiatives in the 90s by CIH and a group of local authorities and housing associations in England. One of the messages that comes from that early work is the importance of the way in which councils and housing associations worked together to develop a system that met local needs. It was ground up.</a:t>
            </a:r>
          </a:p>
          <a:p>
            <a:pPr marL="171450" indent="-171450">
              <a:buFont typeface="Arial" panose="020B0604020202020204" pitchFamily="34" charset="0"/>
              <a:buChar char="•"/>
            </a:pPr>
            <a:r>
              <a:rPr lang="en-GB" dirty="0"/>
              <a:t>The lessons from this is a ‘one size fits all’ system certainly shouldn’t be forced on housing providers. It has to be voluntary, or providers have to have a major stake in the system design for their areas. In NI providers should be given the option.</a:t>
            </a:r>
          </a:p>
          <a:p>
            <a:pPr marL="171450" indent="-171450">
              <a:buFont typeface="Arial" panose="020B0604020202020204" pitchFamily="34" charset="0"/>
              <a:buChar char="•"/>
            </a:pPr>
            <a:r>
              <a:rPr lang="en-GB" dirty="0"/>
              <a:t>The link between CBL and affordability – provider, bedroom tax</a:t>
            </a:r>
          </a:p>
          <a:p>
            <a:endParaRPr lang="en-GB" dirty="0"/>
          </a:p>
        </p:txBody>
      </p:sp>
      <p:sp>
        <p:nvSpPr>
          <p:cNvPr id="4" name="Slide Number Placeholder 3"/>
          <p:cNvSpPr>
            <a:spLocks noGrp="1"/>
          </p:cNvSpPr>
          <p:nvPr>
            <p:ph type="sldNum" sz="quarter" idx="10"/>
          </p:nvPr>
        </p:nvSpPr>
        <p:spPr/>
        <p:txBody>
          <a:bodyPr/>
          <a:lstStyle/>
          <a:p>
            <a:fld id="{190826CD-862E-4301-9BE6-1EA17C72425C}" type="slidenum">
              <a:rPr lang="en-GB" smtClean="0"/>
              <a:t>16</a:t>
            </a:fld>
            <a:endParaRPr lang="en-GB"/>
          </a:p>
        </p:txBody>
      </p:sp>
    </p:spTree>
    <p:extLst>
      <p:ext uri="{BB962C8B-B14F-4D97-AF65-F5344CB8AC3E}">
        <p14:creationId xmlns:p14="http://schemas.microsoft.com/office/powerpoint/2010/main" val="1272665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60 second video</a:t>
            </a:r>
          </a:p>
        </p:txBody>
      </p:sp>
      <p:sp>
        <p:nvSpPr>
          <p:cNvPr id="4" name="Slide Number Placeholder 3"/>
          <p:cNvSpPr>
            <a:spLocks noGrp="1"/>
          </p:cNvSpPr>
          <p:nvPr>
            <p:ph type="sldNum" sz="quarter" idx="10"/>
          </p:nvPr>
        </p:nvSpPr>
        <p:spPr/>
        <p:txBody>
          <a:bodyPr/>
          <a:lstStyle/>
          <a:p>
            <a:fld id="{190826CD-862E-4301-9BE6-1EA17C72425C}" type="slidenum">
              <a:rPr lang="en-GB" smtClean="0"/>
              <a:t>17</a:t>
            </a:fld>
            <a:endParaRPr lang="en-GB"/>
          </a:p>
        </p:txBody>
      </p:sp>
    </p:spTree>
    <p:extLst>
      <p:ext uri="{BB962C8B-B14F-4D97-AF65-F5344CB8AC3E}">
        <p14:creationId xmlns:p14="http://schemas.microsoft.com/office/powerpoint/2010/main" val="707624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2F980FD5-D67F-4822-B12A-A33CCBD4945D}" type="slidenum">
              <a:rPr lang="en-GB" smtClean="0">
                <a:solidFill>
                  <a:prstClr val="black"/>
                </a:solidFill>
              </a:rPr>
              <a:pPr/>
              <a:t>18</a:t>
            </a:fld>
            <a:endParaRPr lang="en-GB" dirty="0">
              <a:solidFill>
                <a:prstClr val="black"/>
              </a:solidFill>
            </a:endParaRPr>
          </a:p>
        </p:txBody>
      </p:sp>
    </p:spTree>
    <p:extLst>
      <p:ext uri="{BB962C8B-B14F-4D97-AF65-F5344CB8AC3E}">
        <p14:creationId xmlns:p14="http://schemas.microsoft.com/office/powerpoint/2010/main" val="1202760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F980FD5-D67F-4822-B12A-A33CCBD4945D}" type="slidenum">
              <a:rPr lang="en-GB" smtClean="0">
                <a:solidFill>
                  <a:prstClr val="black"/>
                </a:solidFill>
              </a:rPr>
              <a:pPr/>
              <a:t>19</a:t>
            </a:fld>
            <a:endParaRPr lang="en-GB" dirty="0">
              <a:solidFill>
                <a:prstClr val="black"/>
              </a:solidFill>
            </a:endParaRPr>
          </a:p>
        </p:txBody>
      </p:sp>
    </p:spTree>
    <p:extLst>
      <p:ext uri="{BB962C8B-B14F-4D97-AF65-F5344CB8AC3E}">
        <p14:creationId xmlns:p14="http://schemas.microsoft.com/office/powerpoint/2010/main" val="3943222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lvl="3" indent="0" defTabSz="457189">
              <a:buFont typeface="Arial" panose="020B0604020202020204" pitchFamily="34" charset="0"/>
              <a:buNone/>
            </a:pPr>
            <a:r>
              <a:rPr lang="en-GB" sz="1400" dirty="0">
                <a:latin typeface="Avenir Next LT Pro" pitchFamily="50" charset="0"/>
              </a:rPr>
              <a:t>Change context:</a:t>
            </a:r>
          </a:p>
          <a:p>
            <a:pPr marL="800100" lvl="3" indent="-342900" defTabSz="457189">
              <a:buFont typeface="Arial" panose="020B0604020202020204" pitchFamily="34" charset="0"/>
              <a:buChar char="•"/>
            </a:pPr>
            <a:r>
              <a:rPr lang="en-GB" sz="1400" dirty="0">
                <a:latin typeface="Avenir Next LT Pro" pitchFamily="50" charset="0"/>
              </a:rPr>
              <a:t>social security policy – welfare reform, universal credit</a:t>
            </a:r>
          </a:p>
          <a:p>
            <a:pPr marL="800100" lvl="3" indent="-342900" defTabSz="457189">
              <a:buFont typeface="Arial" panose="020B0604020202020204" pitchFamily="34" charset="0"/>
              <a:buChar char="•"/>
            </a:pPr>
            <a:r>
              <a:rPr lang="en-GB" sz="1400" dirty="0">
                <a:latin typeface="Avenir Next LT Pro" pitchFamily="50" charset="0"/>
              </a:rPr>
              <a:t>review of housing allocations policy</a:t>
            </a:r>
          </a:p>
          <a:p>
            <a:pPr marL="800100" lvl="3" indent="-342900" defTabSz="457189">
              <a:buFont typeface="Arial" panose="020B0604020202020204" pitchFamily="34" charset="0"/>
              <a:buChar char="•"/>
            </a:pPr>
            <a:r>
              <a:rPr lang="en-GB" sz="1400" dirty="0">
                <a:latin typeface="Avenir Next LT Pro" pitchFamily="50" charset="0"/>
              </a:rPr>
              <a:t>proposals for change in PRS policy – social housing and private is interlinked</a:t>
            </a:r>
          </a:p>
          <a:p>
            <a:pPr marL="800100" lvl="3" indent="-342900" defTabSz="457189">
              <a:buFont typeface="Arial" panose="020B0604020202020204" pitchFamily="34" charset="0"/>
              <a:buChar char="•"/>
            </a:pPr>
            <a:r>
              <a:rPr lang="en-GB" sz="1400" dirty="0">
                <a:latin typeface="Avenir Next LT Pro" pitchFamily="50" charset="0"/>
              </a:rPr>
              <a:t>reclassification and implications for ‘RTB’</a:t>
            </a:r>
          </a:p>
          <a:p>
            <a:pPr marL="800100" lvl="3" indent="-342900" defTabSz="457189">
              <a:buFont typeface="Arial" panose="020B0604020202020204" pitchFamily="34" charset="0"/>
              <a:buChar char="•"/>
            </a:pPr>
            <a:r>
              <a:rPr lang="en-GB" sz="1400" dirty="0">
                <a:latin typeface="Avenir Next LT Pro" pitchFamily="50" charset="0"/>
              </a:rPr>
              <a:t>changing profile of tenants – older, economically inactive, disadvantaged groups</a:t>
            </a:r>
          </a:p>
          <a:p>
            <a:endParaRPr lang="en-GB" dirty="0"/>
          </a:p>
        </p:txBody>
      </p:sp>
      <p:sp>
        <p:nvSpPr>
          <p:cNvPr id="4" name="Slide Number Placeholder 3"/>
          <p:cNvSpPr>
            <a:spLocks noGrp="1"/>
          </p:cNvSpPr>
          <p:nvPr>
            <p:ph type="sldNum" sz="quarter" idx="10"/>
          </p:nvPr>
        </p:nvSpPr>
        <p:spPr/>
        <p:txBody>
          <a:bodyPr/>
          <a:lstStyle/>
          <a:p>
            <a:fld id="{2F980FD5-D67F-4822-B12A-A33CCBD4945D}" type="slidenum">
              <a:rPr lang="en-GB" smtClean="0"/>
              <a:t>2</a:t>
            </a:fld>
            <a:endParaRPr lang="en-GB" dirty="0"/>
          </a:p>
        </p:txBody>
      </p:sp>
    </p:spTree>
    <p:extLst>
      <p:ext uri="{BB962C8B-B14F-4D97-AF65-F5344CB8AC3E}">
        <p14:creationId xmlns:p14="http://schemas.microsoft.com/office/powerpoint/2010/main" val="130314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r>
              <a:rPr lang="en-GB" sz="1200" b="1" i="0" kern="1200" dirty="0">
                <a:solidFill>
                  <a:schemeClr val="tx1"/>
                </a:solidFill>
                <a:effectLst/>
                <a:latin typeface="+mn-lt"/>
                <a:ea typeface="+mn-ea"/>
                <a:cs typeface="+mn-cs"/>
              </a:rPr>
              <a:t>Creating security and stability</a:t>
            </a:r>
            <a:r>
              <a:rPr lang="en-GB" sz="1200" i="0" kern="1200" dirty="0">
                <a:solidFill>
                  <a:schemeClr val="tx1"/>
                </a:solidFill>
                <a:effectLst/>
                <a:latin typeface="+mn-lt"/>
                <a:ea typeface="+mn-ea"/>
                <a:cs typeface="+mn-cs"/>
              </a:rPr>
              <a:t> – primarily in terms of a home for life, but also homes that are safe – was raised in 74 per cent of responses.</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Secure tenancies were seen as central to maintaining communities. Some people considered security of tenure as an important factor in creating a sense of ‘home’ and ‘ownership’, as well as a foundation upon which tenants were able to build their lives.</a:t>
            </a:r>
          </a:p>
          <a:p>
            <a:pPr lvl="0"/>
            <a:endParaRPr lang="en-GB" sz="1200" kern="1200" dirty="0">
              <a:solidFill>
                <a:schemeClr val="tx1"/>
              </a:solidFill>
              <a:effectLst/>
              <a:latin typeface="+mn-lt"/>
              <a:ea typeface="+mn-ea"/>
              <a:cs typeface="+mn-cs"/>
            </a:endParaRPr>
          </a:p>
          <a:p>
            <a:pPr lvl="0"/>
            <a:r>
              <a:rPr lang="en-GB" sz="1200" i="0" kern="1200" dirty="0">
                <a:solidFill>
                  <a:schemeClr val="tx1"/>
                </a:solidFill>
                <a:effectLst/>
                <a:latin typeface="+mn-lt"/>
                <a:ea typeface="+mn-ea"/>
                <a:cs typeface="+mn-cs"/>
              </a:rPr>
              <a:t>Housing that is about </a:t>
            </a:r>
            <a:r>
              <a:rPr lang="en-GB" sz="1200" b="1" i="0" kern="1200" dirty="0">
                <a:solidFill>
                  <a:schemeClr val="tx1"/>
                </a:solidFill>
                <a:effectLst/>
                <a:latin typeface="+mn-lt"/>
                <a:ea typeface="+mn-ea"/>
                <a:cs typeface="+mn-cs"/>
              </a:rPr>
              <a:t>meeting need</a:t>
            </a:r>
            <a:r>
              <a:rPr lang="en-GB" sz="1200" i="0" kern="1200" dirty="0">
                <a:solidFill>
                  <a:schemeClr val="tx1"/>
                </a:solidFill>
                <a:effectLst/>
                <a:latin typeface="+mn-lt"/>
                <a:ea typeface="+mn-ea"/>
                <a:cs typeface="+mn-cs"/>
              </a:rPr>
              <a:t>, or is for people in need, was mentioned in 73 per cent of responses. </a:t>
            </a:r>
            <a:r>
              <a:rPr lang="en-GB" sz="1200" kern="1200" dirty="0">
                <a:solidFill>
                  <a:schemeClr val="tx1"/>
                </a:solidFill>
                <a:effectLst/>
                <a:latin typeface="+mn-lt"/>
                <a:ea typeface="+mn-ea"/>
                <a:cs typeface="+mn-cs"/>
              </a:rPr>
              <a:t>However, here was no strong and consistent view about the definition of need. A number of people raised arguments that there is insufficient allocations priority at present for people in </a:t>
            </a:r>
            <a:r>
              <a:rPr lang="en-GB" sz="1200" i="1" kern="1200" dirty="0">
                <a:solidFill>
                  <a:schemeClr val="tx1"/>
                </a:solidFill>
                <a:effectLst/>
                <a:latin typeface="+mn-lt"/>
                <a:ea typeface="+mn-ea"/>
                <a:cs typeface="+mn-cs"/>
              </a:rPr>
              <a:t>financial need</a:t>
            </a:r>
            <a:r>
              <a:rPr lang="en-GB" sz="1200" kern="1200" dirty="0">
                <a:solidFill>
                  <a:schemeClr val="tx1"/>
                </a:solidFill>
                <a:effectLst/>
                <a:latin typeface="+mn-lt"/>
                <a:ea typeface="+mn-ea"/>
                <a:cs typeface="+mn-cs"/>
              </a:rPr>
              <a:t> such as those paying expensive market rents.</a:t>
            </a:r>
          </a:p>
          <a:p>
            <a:pPr lvl="0"/>
            <a:endParaRPr lang="en-GB" sz="1200" kern="1200" dirty="0">
              <a:solidFill>
                <a:schemeClr val="tx1"/>
              </a:solidFill>
              <a:effectLst/>
              <a:latin typeface="+mn-lt"/>
              <a:ea typeface="+mn-ea"/>
              <a:cs typeface="+mn-cs"/>
            </a:endParaRPr>
          </a:p>
          <a:p>
            <a:pPr lvl="0"/>
            <a:r>
              <a:rPr lang="en-GB" sz="1200" b="1" i="0" kern="1200" dirty="0">
                <a:solidFill>
                  <a:schemeClr val="tx1"/>
                </a:solidFill>
                <a:effectLst/>
                <a:latin typeface="+mn-lt"/>
                <a:ea typeface="+mn-ea"/>
                <a:cs typeface="+mn-cs"/>
              </a:rPr>
              <a:t>Affordability</a:t>
            </a:r>
            <a:r>
              <a:rPr lang="en-GB" sz="1200" i="0" kern="1200" dirty="0">
                <a:solidFill>
                  <a:schemeClr val="tx1"/>
                </a:solidFill>
                <a:effectLst/>
                <a:latin typeface="+mn-lt"/>
                <a:ea typeface="+mn-ea"/>
                <a:cs typeface="+mn-cs"/>
              </a:rPr>
              <a:t> or housing that is low cost was raised by 69 per cent of participants. </a:t>
            </a:r>
            <a:r>
              <a:rPr lang="en-GB" sz="1200" kern="1200" dirty="0">
                <a:solidFill>
                  <a:schemeClr val="tx1"/>
                </a:solidFill>
                <a:effectLst/>
                <a:latin typeface="+mn-lt"/>
                <a:ea typeface="+mn-ea"/>
                <a:cs typeface="+mn-cs"/>
              </a:rPr>
              <a:t>While people participating in the research did not explore the definition of affordability, several responses highlight the relationship between affordability and/or rent levels and: state assistance (capital subsidies, social security/welfare reform); the not-for-profit status of social landlords; and community stability.</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Others:</a:t>
            </a:r>
          </a:p>
          <a:p>
            <a:pPr lvl="0"/>
            <a:endParaRPr lang="en-GB" sz="1200" kern="1200" dirty="0">
              <a:solidFill>
                <a:schemeClr val="tx1"/>
              </a:solidFill>
              <a:effectLst/>
              <a:latin typeface="+mn-lt"/>
              <a:ea typeface="+mn-ea"/>
              <a:cs typeface="+mn-cs"/>
            </a:endParaRPr>
          </a:p>
          <a:p>
            <a:pPr lvl="0"/>
            <a:r>
              <a:rPr lang="en-GB" sz="1200" b="1" i="0" kern="1200" dirty="0">
                <a:solidFill>
                  <a:schemeClr val="tx1"/>
                </a:solidFill>
                <a:effectLst/>
                <a:latin typeface="+mn-lt"/>
                <a:ea typeface="+mn-ea"/>
                <a:cs typeface="+mn-cs"/>
              </a:rPr>
              <a:t>Building and maintaining a community</a:t>
            </a:r>
            <a:r>
              <a:rPr lang="en-GB" sz="1200" i="0" kern="1200" dirty="0">
                <a:solidFill>
                  <a:schemeClr val="tx1"/>
                </a:solidFill>
                <a:effectLst/>
                <a:latin typeface="+mn-lt"/>
                <a:ea typeface="+mn-ea"/>
                <a:cs typeface="+mn-cs"/>
              </a:rPr>
              <a:t> including through social and tenure mixing was mentioned by 63 per cent of participants. </a:t>
            </a:r>
            <a:r>
              <a:rPr lang="en-GB" sz="1200" kern="1200" dirty="0">
                <a:solidFill>
                  <a:schemeClr val="tx1"/>
                </a:solidFill>
                <a:effectLst/>
                <a:latin typeface="+mn-lt"/>
                <a:ea typeface="+mn-ea"/>
                <a:cs typeface="+mn-cs"/>
              </a:rPr>
              <a:t>There was a good amount of commentary around what those communities should look like. ‘Sustainable, mixed’ communities that feature income, social and religious mixing were seen as desirable, including as a way of addressing the relationship of social housing to community segregation.</a:t>
            </a:r>
          </a:p>
          <a:p>
            <a:pPr lvl="0"/>
            <a:endParaRPr lang="en-GB" sz="1200" kern="1200" dirty="0">
              <a:solidFill>
                <a:schemeClr val="tx1"/>
              </a:solidFill>
              <a:effectLst/>
              <a:latin typeface="+mn-lt"/>
              <a:ea typeface="+mn-ea"/>
              <a:cs typeface="+mn-cs"/>
            </a:endParaRPr>
          </a:p>
          <a:p>
            <a:pPr lvl="0"/>
            <a:r>
              <a:rPr lang="en-GB" sz="1200" b="1" i="0" kern="1200" dirty="0">
                <a:solidFill>
                  <a:schemeClr val="tx1"/>
                </a:solidFill>
                <a:effectLst/>
                <a:latin typeface="+mn-lt"/>
                <a:ea typeface="+mn-ea"/>
                <a:cs typeface="+mn-cs"/>
              </a:rPr>
              <a:t>Good quality housing</a:t>
            </a:r>
            <a:r>
              <a:rPr lang="en-GB" sz="1200" i="0" kern="1200" dirty="0">
                <a:solidFill>
                  <a:schemeClr val="tx1"/>
                </a:solidFill>
                <a:effectLst/>
                <a:latin typeface="+mn-lt"/>
                <a:ea typeface="+mn-ea"/>
                <a:cs typeface="+mn-cs"/>
              </a:rPr>
              <a:t>, including high standards and well-maintained homes, came up in 54 per cent of responses. </a:t>
            </a:r>
            <a:r>
              <a:rPr lang="en-GB" sz="1200" kern="1200" dirty="0">
                <a:solidFill>
                  <a:schemeClr val="tx1"/>
                </a:solidFill>
                <a:effectLst/>
                <a:latin typeface="+mn-lt"/>
                <a:ea typeface="+mn-ea"/>
                <a:cs typeface="+mn-cs"/>
              </a:rPr>
              <a:t>Many people discussed what good quality means to them, including standards and design. In relation to design, differences in appearance between social and private housing was raised as contributing to a ‘stigma’ surrounding social housing.</a:t>
            </a:r>
          </a:p>
          <a:p>
            <a:pPr lvl="0"/>
            <a:endParaRPr lang="en-GB" sz="1200" kern="1200" dirty="0">
              <a:solidFill>
                <a:schemeClr val="tx1"/>
              </a:solidFill>
              <a:effectLst/>
              <a:latin typeface="+mn-lt"/>
              <a:ea typeface="+mn-ea"/>
              <a:cs typeface="+mn-cs"/>
            </a:endParaRPr>
          </a:p>
          <a:p>
            <a:pPr lvl="0"/>
            <a:r>
              <a:rPr lang="en-GB" sz="1200" i="0" kern="1200" dirty="0">
                <a:solidFill>
                  <a:schemeClr val="tx1"/>
                </a:solidFill>
                <a:effectLst/>
                <a:latin typeface="+mn-lt"/>
                <a:ea typeface="+mn-ea"/>
                <a:cs typeface="+mn-cs"/>
              </a:rPr>
              <a:t>Housing that is or should be </a:t>
            </a:r>
            <a:r>
              <a:rPr lang="en-GB" sz="1200" b="1" i="0" kern="1200" dirty="0">
                <a:solidFill>
                  <a:schemeClr val="tx1"/>
                </a:solidFill>
                <a:effectLst/>
                <a:latin typeface="+mn-lt"/>
                <a:ea typeface="+mn-ea"/>
                <a:cs typeface="+mn-cs"/>
              </a:rPr>
              <a:t>for everyone</a:t>
            </a:r>
            <a:r>
              <a:rPr lang="en-GB" sz="1200" i="0" kern="1200" dirty="0">
                <a:solidFill>
                  <a:schemeClr val="tx1"/>
                </a:solidFill>
                <a:effectLst/>
                <a:latin typeface="+mn-lt"/>
                <a:ea typeface="+mn-ea"/>
                <a:cs typeface="+mn-cs"/>
              </a:rPr>
              <a:t> was raised by 53 per cent of participants. </a:t>
            </a:r>
            <a:r>
              <a:rPr lang="en-GB" sz="1200" kern="1200" dirty="0">
                <a:solidFill>
                  <a:schemeClr val="tx1"/>
                </a:solidFill>
                <a:effectLst/>
                <a:latin typeface="+mn-lt"/>
                <a:ea typeface="+mn-ea"/>
                <a:cs typeface="+mn-cs"/>
              </a:rPr>
              <a:t>There is a tension evident in the research between social housing being for people in need and social housing being for everyone. In some responses ‘everyone’ referred to universal access, with allocations still made on the basis of need. However other participants want to see a broader mix of tenants living in social housing.</a:t>
            </a:r>
          </a:p>
          <a:p>
            <a:pPr lvl="0"/>
            <a:endParaRPr lang="en-GB" sz="1200" kern="1200" dirty="0">
              <a:solidFill>
                <a:schemeClr val="tx1"/>
              </a:solidFill>
              <a:effectLst/>
              <a:latin typeface="+mn-lt"/>
              <a:ea typeface="+mn-ea"/>
              <a:cs typeface="+mn-cs"/>
            </a:endParaRPr>
          </a:p>
          <a:p>
            <a:pPr lvl="0"/>
            <a:r>
              <a:rPr lang="en-GB" sz="1200" i="0" kern="1200" dirty="0">
                <a:solidFill>
                  <a:schemeClr val="tx1"/>
                </a:solidFill>
                <a:effectLst/>
                <a:latin typeface="+mn-lt"/>
                <a:ea typeface="+mn-ea"/>
                <a:cs typeface="+mn-cs"/>
              </a:rPr>
              <a:t>Housing that </a:t>
            </a:r>
            <a:r>
              <a:rPr lang="en-GB" sz="1200" b="1" i="0" kern="1200" dirty="0">
                <a:solidFill>
                  <a:schemeClr val="tx1"/>
                </a:solidFill>
                <a:effectLst/>
                <a:latin typeface="+mn-lt"/>
                <a:ea typeface="+mn-ea"/>
                <a:cs typeface="+mn-cs"/>
              </a:rPr>
              <a:t>interacts with the private sector</a:t>
            </a:r>
            <a:r>
              <a:rPr lang="en-GB" sz="1200" i="0" kern="1200" dirty="0">
                <a:solidFill>
                  <a:schemeClr val="tx1"/>
                </a:solidFill>
                <a:effectLst/>
                <a:latin typeface="+mn-lt"/>
                <a:ea typeface="+mn-ea"/>
                <a:cs typeface="+mn-cs"/>
              </a:rPr>
              <a:t>, such as stepping in to fill gaps in the market or enabling home ownership through the house sales scheme (right to buy), came up in half of the responses. </a:t>
            </a:r>
            <a:r>
              <a:rPr lang="en-GB" sz="1200" kern="1200" dirty="0">
                <a:solidFill>
                  <a:schemeClr val="tx1"/>
                </a:solidFill>
                <a:effectLst/>
                <a:latin typeface="+mn-lt"/>
                <a:ea typeface="+mn-ea"/>
                <a:cs typeface="+mn-cs"/>
              </a:rPr>
              <a:t>Social housing was seen as part of a housing system. Sometimes its nature and value was defined as ‘what the private sector might not have’ such as tenure security, affordability and quality. There was also commentary around the house sales scheme, on which opinion was very much split.</a:t>
            </a:r>
          </a:p>
        </p:txBody>
      </p:sp>
      <p:sp>
        <p:nvSpPr>
          <p:cNvPr id="4" name="Slide Number Placeholder 3"/>
          <p:cNvSpPr>
            <a:spLocks noGrp="1"/>
          </p:cNvSpPr>
          <p:nvPr>
            <p:ph type="sldNum" sz="quarter" idx="10"/>
          </p:nvPr>
        </p:nvSpPr>
        <p:spPr/>
        <p:txBody>
          <a:bodyPr/>
          <a:lstStyle/>
          <a:p>
            <a:fld id="{2F980FD5-D67F-4822-B12A-A33CCBD4945D}" type="slidenum">
              <a:rPr lang="en-GB" smtClean="0">
                <a:solidFill>
                  <a:prstClr val="black"/>
                </a:solidFill>
              </a:rPr>
              <a:pPr/>
              <a:t>3</a:t>
            </a:fld>
            <a:endParaRPr lang="en-GB" dirty="0">
              <a:solidFill>
                <a:prstClr val="black"/>
              </a:solidFill>
            </a:endParaRPr>
          </a:p>
        </p:txBody>
      </p:sp>
    </p:spTree>
    <p:extLst>
      <p:ext uri="{BB962C8B-B14F-4D97-AF65-F5344CB8AC3E}">
        <p14:creationId xmlns:p14="http://schemas.microsoft.com/office/powerpoint/2010/main" val="4081724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Based on the evidence review and research findings, we</a:t>
            </a:r>
            <a:r>
              <a:rPr lang="en-GB" baseline="0" dirty="0"/>
              <a:t> </a:t>
            </a:r>
            <a:r>
              <a:rPr lang="en-GB" dirty="0"/>
              <a:t>offer this definition of the future role and purpose of social housing in Northern Ireland for government, the housing sector and related sectors to consider.</a:t>
            </a:r>
          </a:p>
          <a:p>
            <a:endParaRPr lang="en-GB" dirty="0"/>
          </a:p>
          <a:p>
            <a:r>
              <a:rPr lang="en-GB" dirty="0"/>
              <a:t>“Social housing is good quality, genuinely affordable rented housing provided by registered not-for-profit social landlords with capital subsidy, which is available to everyone. It acts as a dynamic part of the housing system while offering tenancy security, building and maintaining mixed communities and enabling people to live independently.  It is allocated in a fair and transparent way with priority established according to a common definition and understanding of need.”</a:t>
            </a:r>
          </a:p>
          <a:p>
            <a:endParaRPr lang="en-GB" dirty="0"/>
          </a:p>
          <a:p>
            <a:r>
              <a:rPr lang="en-GB" dirty="0"/>
              <a:t>But how do we ensure</a:t>
            </a:r>
            <a:r>
              <a:rPr lang="en-GB" baseline="0" dirty="0"/>
              <a:t> social housing fulfils this role and purpose?</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During the project we were constantly told about the value of social housing.  We were reminded of the major role it plays in improving public health, reducing poverty and building a strong economy.</a:t>
            </a:r>
          </a:p>
          <a:p>
            <a:endParaRPr lang="en-GB" baseline="0" dirty="0"/>
          </a:p>
          <a:p>
            <a:r>
              <a:rPr lang="en-GB" baseline="0" dirty="0"/>
              <a:t>However we were also challenged by the areas where change is required. </a:t>
            </a:r>
            <a:endParaRPr lang="en-GB" dirty="0"/>
          </a:p>
        </p:txBody>
      </p:sp>
      <p:sp>
        <p:nvSpPr>
          <p:cNvPr id="4" name="Slide Number Placeholder 3"/>
          <p:cNvSpPr>
            <a:spLocks noGrp="1"/>
          </p:cNvSpPr>
          <p:nvPr>
            <p:ph type="sldNum" sz="quarter" idx="10"/>
          </p:nvPr>
        </p:nvSpPr>
        <p:spPr/>
        <p:txBody>
          <a:bodyPr/>
          <a:lstStyle/>
          <a:p>
            <a:fld id="{190826CD-862E-4301-9BE6-1EA17C72425C}" type="slidenum">
              <a:rPr lang="en-GB" smtClean="0"/>
              <a:t>4</a:t>
            </a:fld>
            <a:endParaRPr lang="en-GB"/>
          </a:p>
        </p:txBody>
      </p:sp>
    </p:spTree>
    <p:extLst>
      <p:ext uri="{BB962C8B-B14F-4D97-AF65-F5344CB8AC3E}">
        <p14:creationId xmlns:p14="http://schemas.microsoft.com/office/powerpoint/2010/main" val="4024476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b="1" dirty="0"/>
              <a:t>Supply</a:t>
            </a:r>
          </a:p>
          <a:p>
            <a:endParaRPr lang="en-GB" b="1" dirty="0"/>
          </a:p>
          <a:p>
            <a:r>
              <a:rPr lang="en-GB" b="0" dirty="0"/>
              <a:t>Fundamentally, for social housing to be available to more people, its provision needs to be subsidised, more of it needs to be built and more existing stock needs to be retained.</a:t>
            </a:r>
          </a:p>
          <a:p>
            <a:endParaRPr lang="en-GB" b="0" dirty="0"/>
          </a:p>
          <a:p>
            <a:pPr marL="171450" indent="-171450">
              <a:buFont typeface="Arial" panose="020B0604020202020204" pitchFamily="34" charset="0"/>
              <a:buChar char="•"/>
            </a:pPr>
            <a:r>
              <a:rPr lang="en-GB" b="0" dirty="0"/>
              <a:t>Provide the investment in social housing required to reduce housing stress</a:t>
            </a:r>
          </a:p>
          <a:p>
            <a:pPr marL="171450" indent="-171450">
              <a:buFont typeface="Arial" panose="020B0604020202020204" pitchFamily="34" charset="0"/>
              <a:buChar char="•"/>
            </a:pPr>
            <a:r>
              <a:rPr lang="en-GB" b="0" dirty="0"/>
              <a:t>End the right to buy</a:t>
            </a:r>
          </a:p>
          <a:p>
            <a:pPr marL="171450" indent="-171450">
              <a:buFont typeface="Arial" panose="020B0604020202020204" pitchFamily="34" charset="0"/>
              <a:buChar char="•"/>
            </a:pPr>
            <a:endParaRPr lang="en-GB" b="0" dirty="0"/>
          </a:p>
          <a:p>
            <a:pPr marL="0" indent="0">
              <a:buFont typeface="Arial" panose="020B0604020202020204" pitchFamily="34" charset="0"/>
              <a:buNone/>
            </a:pPr>
            <a:r>
              <a:rPr lang="en-GB" b="1" dirty="0"/>
              <a:t>Mixing</a:t>
            </a:r>
          </a:p>
          <a:p>
            <a:pPr marL="0" indent="0">
              <a:buFont typeface="Arial" panose="020B0604020202020204" pitchFamily="34" charset="0"/>
              <a:buNone/>
            </a:pPr>
            <a:endParaRPr lang="en-GB" b="0" dirty="0"/>
          </a:p>
          <a:p>
            <a:pPr marL="0" indent="0">
              <a:buFont typeface="Arial" panose="020B0604020202020204" pitchFamily="34" charset="0"/>
              <a:buNone/>
            </a:pPr>
            <a:r>
              <a:rPr lang="en-GB" b="0" dirty="0"/>
              <a:t>Social housing and what is offers was valued by research participants. At the same time they do not want to see large, single-tenure social housing estates being built. Instead, mixed-tenure developments are valued as they are seen to support sustainable communities. They can also facilitate a mix of people from different community and income backgrounds.</a:t>
            </a:r>
          </a:p>
          <a:p>
            <a:pPr marL="0" indent="0">
              <a:buFont typeface="Arial" panose="020B0604020202020204" pitchFamily="34" charset="0"/>
              <a:buNone/>
            </a:pPr>
            <a:endParaRPr lang="en-GB" b="0" dirty="0"/>
          </a:p>
          <a:p>
            <a:pPr marL="0" indent="0">
              <a:buFont typeface="Arial" panose="020B0604020202020204" pitchFamily="34" charset="0"/>
              <a:buNone/>
            </a:pPr>
            <a:r>
              <a:rPr lang="en-GB" b="0" dirty="0"/>
              <a:t>We believe a ‘whole system approach’ to social housing is needed that also serves to tackle the stigma and false perceptions surrounding the tenure. It is important that social housing works better with the private sector generally.</a:t>
            </a:r>
          </a:p>
          <a:p>
            <a:pPr marL="0" indent="0">
              <a:buFont typeface="Arial" panose="020B0604020202020204" pitchFamily="34" charset="0"/>
              <a:buNone/>
            </a:pPr>
            <a:endParaRPr lang="en-GB" b="0" dirty="0"/>
          </a:p>
          <a:p>
            <a:pPr marL="171450" indent="-171450">
              <a:buFont typeface="Arial" panose="020B0604020202020204" pitchFamily="34" charset="0"/>
              <a:buChar char="•"/>
            </a:pPr>
            <a:r>
              <a:rPr lang="en-GB" b="0" dirty="0"/>
              <a:t>Implement systems of planning obligations for social and affordable housing</a:t>
            </a:r>
          </a:p>
          <a:p>
            <a:pPr marL="171450" indent="-171450">
              <a:buFont typeface="Arial" panose="020B0604020202020204" pitchFamily="34" charset="0"/>
              <a:buChar char="•"/>
            </a:pPr>
            <a:r>
              <a:rPr lang="en-GB" b="0" dirty="0"/>
              <a:t>Challenge negative perceptions through educating the public on the benefits of the regulated social housing sector</a:t>
            </a:r>
          </a:p>
          <a:p>
            <a:pPr marL="171450" indent="-171450">
              <a:buFont typeface="Arial" panose="020B0604020202020204" pitchFamily="34" charset="0"/>
              <a:buChar char="•"/>
            </a:pPr>
            <a:endParaRPr lang="en-GB" b="0" dirty="0"/>
          </a:p>
          <a:p>
            <a:pPr marL="0" indent="0">
              <a:buFont typeface="Arial" panose="020B0604020202020204" pitchFamily="34" charset="0"/>
              <a:buNone/>
            </a:pPr>
            <a:r>
              <a:rPr lang="en-GB" b="1" dirty="0"/>
              <a:t>Eligibility and priority</a:t>
            </a:r>
          </a:p>
          <a:p>
            <a:pPr marL="0" indent="0">
              <a:buFont typeface="Arial" panose="020B0604020202020204" pitchFamily="34" charset="0"/>
              <a:buNone/>
            </a:pPr>
            <a:endParaRPr lang="en-GB" b="1" dirty="0"/>
          </a:p>
          <a:p>
            <a:pPr marL="0" indent="0">
              <a:buFont typeface="Arial" panose="020B0604020202020204" pitchFamily="34" charset="0"/>
              <a:buNone/>
            </a:pPr>
            <a:r>
              <a:rPr lang="en-US" b="0" dirty="0"/>
              <a:t>There was a strong sense in the research that people believed everyone should be eligible for social housing, while almost three quarters of people said that social housing should meet need or be for people in need. Many participants felt that greater priority should be given to people with certain needs, such as people in financial need (for example, those paying expensive market rents).</a:t>
            </a:r>
          </a:p>
          <a:p>
            <a:pPr marL="0" indent="0">
              <a:buFont typeface="Arial" panose="020B0604020202020204" pitchFamily="34" charset="0"/>
              <a:buNone/>
            </a:pPr>
            <a:endParaRPr lang="en-US" b="0" dirty="0"/>
          </a:p>
          <a:p>
            <a:pPr marL="171450" indent="-171450">
              <a:buFont typeface="Arial" panose="020B0604020202020204" pitchFamily="34" charset="0"/>
              <a:buChar char="•"/>
            </a:pPr>
            <a:r>
              <a:rPr lang="en-US" b="0" dirty="0"/>
              <a:t>preserve universal access and adopt a common definition and understanding of need</a:t>
            </a:r>
            <a:endParaRPr lang="en-GB" b="0" dirty="0"/>
          </a:p>
          <a:p>
            <a:endParaRPr lang="en-GB" b="0" dirty="0"/>
          </a:p>
          <a:p>
            <a:r>
              <a:rPr lang="en-GB" b="1" dirty="0"/>
              <a:t>Security and independence</a:t>
            </a:r>
          </a:p>
          <a:p>
            <a:endParaRPr lang="en-GB" b="1" dirty="0"/>
          </a:p>
          <a:p>
            <a:r>
              <a:rPr lang="en-US" b="0" dirty="0"/>
              <a:t>We support secure tenancies and their function as a suitable approach that plays a vital role in maintaining communities, enabling tenants to enjoy a sense of place without fear of unreasonable tenancy termination and the stress that this can induce.</a:t>
            </a:r>
          </a:p>
          <a:p>
            <a:endParaRPr lang="en-US" b="0" dirty="0"/>
          </a:p>
          <a:p>
            <a:r>
              <a:rPr lang="en-US" b="0" dirty="0"/>
              <a:t>At the same time, security of tenure does not have to mean remaining in the same property indefinitely – social housing providers require flexibility in pursuit of tenancy sustainment and good stock management, particularly in the context of welfare reform. We therefore support the principle of ‘security of tenancy’ to reflect the distinction.</a:t>
            </a:r>
          </a:p>
          <a:p>
            <a:endParaRPr lang="en-US" b="0" dirty="0"/>
          </a:p>
          <a:p>
            <a:r>
              <a:rPr lang="en-US" b="0" dirty="0"/>
              <a:t>Participants also saw tenant participation as an important tool in sustaining communities. In our view, participation is also an important tool in enabling tenant independence through empowerment.</a:t>
            </a:r>
          </a:p>
          <a:p>
            <a:endParaRPr lang="en-US" b="0" dirty="0"/>
          </a:p>
          <a:p>
            <a:pPr marL="171450" indent="-171450">
              <a:buFont typeface="Arial" panose="020B0604020202020204" pitchFamily="34" charset="0"/>
              <a:buChar char="•"/>
            </a:pPr>
            <a:r>
              <a:rPr lang="en-US" b="0" dirty="0"/>
              <a:t>protect security of tenancy within social housing but review relevant policy and practice to ensure there is flexibility to relocate for sound housing management reasons</a:t>
            </a:r>
          </a:p>
          <a:p>
            <a:pPr marL="171450" indent="-171450">
              <a:buFont typeface="Arial" panose="020B0604020202020204" pitchFamily="34" charset="0"/>
              <a:buChar char="•"/>
            </a:pPr>
            <a:r>
              <a:rPr lang="en-US" b="0" dirty="0"/>
              <a:t>enable tenants to live independently, including through support where tenants want or need it, while avoiding paternalistic approaches</a:t>
            </a:r>
          </a:p>
          <a:p>
            <a:pPr marL="171450" indent="-171450">
              <a:buFont typeface="Arial" panose="020B0604020202020204" pitchFamily="34" charset="0"/>
              <a:buChar char="•"/>
            </a:pPr>
            <a:r>
              <a:rPr lang="en-US" b="0" dirty="0"/>
              <a:t>promote tenant empowerment through participation.</a:t>
            </a:r>
          </a:p>
          <a:p>
            <a:endParaRPr lang="en-GB" b="0" dirty="0"/>
          </a:p>
          <a:p>
            <a:r>
              <a:rPr lang="en-GB" b="1" dirty="0"/>
              <a:t>Copies of the report are available.</a:t>
            </a:r>
          </a:p>
          <a:p>
            <a:endParaRPr lang="en-GB" b="0" dirty="0"/>
          </a:p>
          <a:p>
            <a:r>
              <a:rPr lang="en-GB" b="1" dirty="0"/>
              <a:t>Some of these recommendations have been taken up or are being worked on. Others need further development.</a:t>
            </a:r>
          </a:p>
        </p:txBody>
      </p:sp>
      <p:sp>
        <p:nvSpPr>
          <p:cNvPr id="4" name="Slide Number Placeholder 3"/>
          <p:cNvSpPr>
            <a:spLocks noGrp="1"/>
          </p:cNvSpPr>
          <p:nvPr>
            <p:ph type="sldNum" sz="quarter" idx="10"/>
          </p:nvPr>
        </p:nvSpPr>
        <p:spPr/>
        <p:txBody>
          <a:bodyPr/>
          <a:lstStyle/>
          <a:p>
            <a:fld id="{190826CD-862E-4301-9BE6-1EA17C72425C}" type="slidenum">
              <a:rPr lang="en-GB" smtClean="0"/>
              <a:t>5</a:t>
            </a:fld>
            <a:endParaRPr lang="en-GB"/>
          </a:p>
        </p:txBody>
      </p:sp>
    </p:spTree>
    <p:extLst>
      <p:ext uri="{BB962C8B-B14F-4D97-AF65-F5344CB8AC3E}">
        <p14:creationId xmlns:p14="http://schemas.microsoft.com/office/powerpoint/2010/main" val="3193971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Prime candidate for further development.</a:t>
            </a:r>
          </a:p>
          <a:p>
            <a:endParaRPr lang="en-GB" dirty="0"/>
          </a:p>
          <a:p>
            <a:r>
              <a:rPr lang="en-GB" dirty="0"/>
              <a:t>Acknowledge department’s allocations review. </a:t>
            </a:r>
            <a:r>
              <a:rPr lang="en-US" dirty="0"/>
              <a:t>CIH Northern Ireland is generally very supportive of the departmental recommendations. Furthermore many of them serve to address some of the issues that research participants raised. The proposals would:</a:t>
            </a:r>
          </a:p>
          <a:p>
            <a:r>
              <a:rPr lang="en-US" dirty="0"/>
              <a:t>• preserve universal access</a:t>
            </a:r>
          </a:p>
          <a:p>
            <a:r>
              <a:rPr lang="en-US" dirty="0"/>
              <a:t>• maintain needs-based allocations, while applicants with similar levels of need are allocated a home based on the time spent on the waiting list through a hybrid points-banded system – this could increase fairness and transparency, helping to address ‘points chasing’ and perceptions of ‘queue jumping’</a:t>
            </a:r>
          </a:p>
          <a:p>
            <a:r>
              <a:rPr lang="en-US" dirty="0"/>
              <a:t>• abolish intimidation points, which many stakeholders consider a perverse incentive that is abused, for a fairer and more proportionate approach to addressing intimidation.</a:t>
            </a:r>
            <a:endParaRPr lang="en-GB" dirty="0"/>
          </a:p>
          <a:p>
            <a:endParaRPr lang="en-GB" dirty="0"/>
          </a:p>
          <a:p>
            <a:r>
              <a:rPr lang="en-GB" dirty="0"/>
              <a:t>“Social housing should be for everyone. At the same time social housing is a scarce resource event though it shouldn’t be so it’s for everyone who needs it. If Someone can afford market housing, they shouldn’t be excluded but you might give them less priority for an allocation. Economic activity should have a higher priority than it currently does.”</a:t>
            </a:r>
          </a:p>
        </p:txBody>
      </p:sp>
      <p:sp>
        <p:nvSpPr>
          <p:cNvPr id="4" name="Slide Number Placeholder 3"/>
          <p:cNvSpPr>
            <a:spLocks noGrp="1"/>
          </p:cNvSpPr>
          <p:nvPr>
            <p:ph type="sldNum" sz="quarter" idx="10"/>
          </p:nvPr>
        </p:nvSpPr>
        <p:spPr/>
        <p:txBody>
          <a:bodyPr/>
          <a:lstStyle/>
          <a:p>
            <a:fld id="{190826CD-862E-4301-9BE6-1EA17C72425C}" type="slidenum">
              <a:rPr lang="en-GB" smtClean="0"/>
              <a:t>6</a:t>
            </a:fld>
            <a:endParaRPr lang="en-GB"/>
          </a:p>
        </p:txBody>
      </p:sp>
    </p:spTree>
    <p:extLst>
      <p:ext uri="{BB962C8B-B14F-4D97-AF65-F5344CB8AC3E}">
        <p14:creationId xmlns:p14="http://schemas.microsoft.com/office/powerpoint/2010/main" val="744573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b="1" dirty="0"/>
              <a:t>Supply and mixing – Niall Sheridan</a:t>
            </a:r>
          </a:p>
          <a:p>
            <a:endParaRPr lang="en-GB" dirty="0"/>
          </a:p>
          <a:p>
            <a:r>
              <a:rPr lang="en-GB" dirty="0"/>
              <a:t>Mention dropping stigma and benefits to society report.</a:t>
            </a:r>
          </a:p>
          <a:p>
            <a:endParaRPr lang="en-GB" dirty="0"/>
          </a:p>
          <a:p>
            <a:r>
              <a:rPr lang="en-GB" b="1" dirty="0"/>
              <a:t>Eligibility, priority – Eileen Patterson</a:t>
            </a:r>
          </a:p>
          <a:p>
            <a:endParaRPr lang="en-GB" b="1" dirty="0"/>
          </a:p>
          <a:p>
            <a:r>
              <a:rPr lang="en-GB" b="0" dirty="0"/>
              <a:t>Anna Lancaster and John Lewis – Housing Executive</a:t>
            </a:r>
          </a:p>
          <a:p>
            <a:endParaRPr lang="en-GB" b="0" dirty="0"/>
          </a:p>
          <a:p>
            <a:r>
              <a:rPr lang="en-GB" b="0" dirty="0"/>
              <a:t>Group of people from across the sector as a sounding board</a:t>
            </a:r>
          </a:p>
        </p:txBody>
      </p:sp>
      <p:sp>
        <p:nvSpPr>
          <p:cNvPr id="4" name="Slide Number Placeholder 3"/>
          <p:cNvSpPr>
            <a:spLocks noGrp="1"/>
          </p:cNvSpPr>
          <p:nvPr>
            <p:ph type="sldNum" sz="quarter" idx="10"/>
          </p:nvPr>
        </p:nvSpPr>
        <p:spPr/>
        <p:txBody>
          <a:bodyPr/>
          <a:lstStyle/>
          <a:p>
            <a:fld id="{190826CD-862E-4301-9BE6-1EA17C72425C}" type="slidenum">
              <a:rPr lang="en-GB" smtClean="0"/>
              <a:t>7</a:t>
            </a:fld>
            <a:endParaRPr lang="en-GB"/>
          </a:p>
        </p:txBody>
      </p:sp>
    </p:spTree>
    <p:extLst>
      <p:ext uri="{BB962C8B-B14F-4D97-AF65-F5344CB8AC3E}">
        <p14:creationId xmlns:p14="http://schemas.microsoft.com/office/powerpoint/2010/main" val="2841960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Even with a substantial increase in social housing supply, it will not be available for everyone on the waiting list. There is clearly a gap in the housing market for more rented housing options that are affordable for lower to middle income working households.</a:t>
            </a:r>
          </a:p>
          <a:p>
            <a:endParaRPr lang="en-GB" dirty="0"/>
          </a:p>
          <a:p>
            <a:r>
              <a:rPr lang="en-GB" dirty="0"/>
              <a:t>There is interplay between LHA rates and intermediate options if they are priced by LHA, which may affect viability from the outset. LHA affordability outlined by Housing Rights.</a:t>
            </a:r>
          </a:p>
          <a:p>
            <a:endParaRPr lang="en-GB" dirty="0"/>
          </a:p>
          <a:p>
            <a:r>
              <a:rPr lang="en-GB" dirty="0"/>
              <a:t>Presentation from Karly Greene at NIHE on analysis to inform BRMAs. Outline background to research – CIH recommendation from LHA report. Need to be mindful of potential impacts on urban areas.</a:t>
            </a:r>
          </a:p>
        </p:txBody>
      </p:sp>
      <p:sp>
        <p:nvSpPr>
          <p:cNvPr id="4" name="Slide Number Placeholder 3"/>
          <p:cNvSpPr>
            <a:spLocks noGrp="1"/>
          </p:cNvSpPr>
          <p:nvPr>
            <p:ph type="sldNum" sz="quarter" idx="10"/>
          </p:nvPr>
        </p:nvSpPr>
        <p:spPr/>
        <p:txBody>
          <a:bodyPr/>
          <a:lstStyle/>
          <a:p>
            <a:fld id="{190826CD-862E-4301-9BE6-1EA17C72425C}" type="slidenum">
              <a:rPr lang="en-GB" smtClean="0"/>
              <a:t>8</a:t>
            </a:fld>
            <a:endParaRPr lang="en-GB"/>
          </a:p>
        </p:txBody>
      </p:sp>
    </p:spTree>
    <p:extLst>
      <p:ext uri="{BB962C8B-B14F-4D97-AF65-F5344CB8AC3E}">
        <p14:creationId xmlns:p14="http://schemas.microsoft.com/office/powerpoint/2010/main" val="1802215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 believe the current definition for planning purposes needs to be amended, to facilitate more intermediate housing. However, the current proposal to collapse social and intermediate housing together in an overarching definition of affordable housing risks lines being blurred, and the distinction between social and intermediate housing – which meet very different kinds of need – being lost.</a:t>
            </a:r>
          </a:p>
          <a:p>
            <a:endParaRPr lang="en-US" dirty="0"/>
          </a:p>
          <a:p>
            <a:r>
              <a:rPr lang="en-US" dirty="0"/>
              <a:t>It’s about how it’s implemented by councils. Can’t be at expense of social housing.</a:t>
            </a:r>
          </a:p>
          <a:p>
            <a:endParaRPr lang="en-US" dirty="0"/>
          </a:p>
          <a:p>
            <a:r>
              <a:rPr lang="en-US" dirty="0"/>
              <a:t>We are concerned that defining shared equity homes – for example homes purchased through Help to Buy – as affordable housing could weaken the ability of councils to facilitate more genuinely affordable options.</a:t>
            </a:r>
          </a:p>
          <a:p>
            <a:endParaRPr lang="en-US" dirty="0"/>
          </a:p>
          <a:p>
            <a:r>
              <a:rPr lang="en-US" dirty="0"/>
              <a:t>Tom and Steve here today to talk options</a:t>
            </a:r>
          </a:p>
          <a:p>
            <a:endParaRPr lang="en-GB" dirty="0"/>
          </a:p>
        </p:txBody>
      </p:sp>
      <p:sp>
        <p:nvSpPr>
          <p:cNvPr id="4" name="Slide Number Placeholder 3"/>
          <p:cNvSpPr>
            <a:spLocks noGrp="1"/>
          </p:cNvSpPr>
          <p:nvPr>
            <p:ph type="sldNum" sz="quarter" idx="10"/>
          </p:nvPr>
        </p:nvSpPr>
        <p:spPr/>
        <p:txBody>
          <a:bodyPr/>
          <a:lstStyle/>
          <a:p>
            <a:fld id="{190826CD-862E-4301-9BE6-1EA17C72425C}" type="slidenum">
              <a:rPr lang="en-GB" smtClean="0"/>
              <a:t>9</a:t>
            </a:fld>
            <a:endParaRPr lang="en-GB"/>
          </a:p>
        </p:txBody>
      </p:sp>
    </p:spTree>
    <p:extLst>
      <p:ext uri="{BB962C8B-B14F-4D97-AF65-F5344CB8AC3E}">
        <p14:creationId xmlns:p14="http://schemas.microsoft.com/office/powerpoint/2010/main" val="2086507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57520" y="0"/>
            <a:ext cx="4100480" cy="5143500"/>
          </a:xfrm>
        </p:spPr>
        <p:txBody>
          <a:bodyPr anchor="ctr">
            <a:normAutofit/>
          </a:bodyPr>
          <a:lstStyle>
            <a:lvl1pPr>
              <a:defRPr sz="2550" baseline="0">
                <a:latin typeface="Avenir Next LT Pro Demi" pitchFamily="50" charset="0"/>
              </a:defRPr>
            </a:lvl1pPr>
          </a:lstStyle>
          <a:p>
            <a:r>
              <a:rPr lang="en-GB" dirty="0"/>
              <a:t>Click to add Title</a:t>
            </a:r>
            <a:endParaRPr lang="en-US" dirty="0"/>
          </a:p>
        </p:txBody>
      </p:sp>
    </p:spTree>
    <p:extLst>
      <p:ext uri="{BB962C8B-B14F-4D97-AF65-F5344CB8AC3E}">
        <p14:creationId xmlns:p14="http://schemas.microsoft.com/office/powerpoint/2010/main" val="2277165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2757520" y="2566755"/>
            <a:ext cx="4100480" cy="2576685"/>
          </a:xfrm>
          <a:prstGeom prst="rect">
            <a:avLst/>
          </a:prstGeom>
        </p:spPr>
        <p:txBody>
          <a:bodyPr vert="horz" lIns="91440" tIns="45720" rIns="91440" bIns="45720" rtlCol="0" anchor="t" anchorCtr="0">
            <a:normAutofit/>
          </a:bodyPr>
          <a:lstStyle>
            <a:lvl1pPr>
              <a:defRPr>
                <a:latin typeface="Avenir Next LT Pro" pitchFamily="50" charset="0"/>
              </a:defRPr>
            </a:lvl1pPr>
          </a:lstStyle>
          <a:p>
            <a:pPr lvl="0"/>
            <a:r>
              <a:rPr lang="en-GB" dirty="0"/>
              <a:t>Click to edit text</a:t>
            </a:r>
          </a:p>
        </p:txBody>
      </p:sp>
      <p:sp>
        <p:nvSpPr>
          <p:cNvPr id="8" name="Title Placeholder 1"/>
          <p:cNvSpPr>
            <a:spLocks noGrp="1"/>
          </p:cNvSpPr>
          <p:nvPr>
            <p:ph type="title"/>
          </p:nvPr>
        </p:nvSpPr>
        <p:spPr>
          <a:xfrm>
            <a:off x="2757520" y="0"/>
            <a:ext cx="4100480" cy="2566754"/>
          </a:xfrm>
          <a:prstGeom prst="rect">
            <a:avLst/>
          </a:prstGeom>
        </p:spPr>
        <p:txBody>
          <a:bodyPr vert="horz" lIns="91440" tIns="45720" rIns="91440" bIns="45720" rtlCol="0" anchor="b">
            <a:normAutofit/>
          </a:bodyPr>
          <a:lstStyle>
            <a:lvl1pPr>
              <a:defRPr sz="2550">
                <a:latin typeface="Avenir Next LT Pro" pitchFamily="50" charset="0"/>
              </a:defRPr>
            </a:lvl1pPr>
          </a:lstStyle>
          <a:p>
            <a:r>
              <a:rPr lang="en-GB" dirty="0"/>
              <a:t>Click to edit Master title</a:t>
            </a:r>
            <a:endParaRPr lang="en-US" dirty="0"/>
          </a:p>
        </p:txBody>
      </p:sp>
    </p:spTree>
    <p:extLst>
      <p:ext uri="{BB962C8B-B14F-4D97-AF65-F5344CB8AC3E}">
        <p14:creationId xmlns:p14="http://schemas.microsoft.com/office/powerpoint/2010/main" val="846076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and content">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33124" y="0"/>
            <a:ext cx="3826497" cy="1021374"/>
          </a:xfrm>
          <a:prstGeom prst="rect">
            <a:avLst/>
          </a:prstGeom>
        </p:spPr>
        <p:txBody>
          <a:bodyPr vert="horz" lIns="91440" tIns="45720" rIns="91440" bIns="45720" rtlCol="0" anchor="ctr">
            <a:normAutofit/>
          </a:bodyPr>
          <a:lstStyle>
            <a:lvl1pPr algn="l">
              <a:defRPr sz="1950">
                <a:latin typeface="Avenir Next LT Pro" pitchFamily="50" charset="0"/>
              </a:defRPr>
            </a:lvl1pPr>
          </a:lstStyle>
          <a:p>
            <a:r>
              <a:rPr lang="en-GB" dirty="0"/>
              <a:t>Click to edit Master title</a:t>
            </a:r>
            <a:endParaRPr lang="en-US" dirty="0"/>
          </a:p>
        </p:txBody>
      </p:sp>
      <p:sp>
        <p:nvSpPr>
          <p:cNvPr id="8" name="Content Placeholder 5"/>
          <p:cNvSpPr>
            <a:spLocks noGrp="1"/>
          </p:cNvSpPr>
          <p:nvPr>
            <p:ph sz="quarter" idx="4" hasCustomPrompt="1"/>
          </p:nvPr>
        </p:nvSpPr>
        <p:spPr>
          <a:xfrm>
            <a:off x="233124" y="1145714"/>
            <a:ext cx="6387590" cy="3747994"/>
          </a:xfrm>
          <a:prstGeom prst="rect">
            <a:avLst/>
          </a:prstGeom>
        </p:spPr>
        <p:txBody>
          <a:bodyPr>
            <a:normAutofit/>
          </a:bodyPr>
          <a:lstStyle>
            <a:lvl1pPr algn="l">
              <a:defRPr sz="1350">
                <a:solidFill>
                  <a:schemeClr val="tx1"/>
                </a:solidFill>
                <a:latin typeface="Avenir Next LT Pro" pitchFamily="50" charset="0"/>
              </a:defRPr>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dirty="0"/>
              <a:t>Click to add text</a:t>
            </a:r>
            <a:endParaRPr lang="en-US" dirty="0"/>
          </a:p>
        </p:txBody>
      </p:sp>
    </p:spTree>
    <p:extLst>
      <p:ext uri="{BB962C8B-B14F-4D97-AF65-F5344CB8AC3E}">
        <p14:creationId xmlns:p14="http://schemas.microsoft.com/office/powerpoint/2010/main" val="3513196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Content">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33124" y="0"/>
            <a:ext cx="3852773" cy="1021374"/>
          </a:xfrm>
          <a:prstGeom prst="rect">
            <a:avLst/>
          </a:prstGeom>
        </p:spPr>
        <p:txBody>
          <a:bodyPr vert="horz" lIns="91440" tIns="45720" rIns="91440" bIns="45720" rtlCol="0" anchor="ctr">
            <a:normAutofit/>
          </a:bodyPr>
          <a:lstStyle>
            <a:lvl1pPr algn="l">
              <a:defRPr sz="1950">
                <a:latin typeface="Avenir Next LT Pro" pitchFamily="50" charset="0"/>
              </a:defRPr>
            </a:lvl1pPr>
          </a:lstStyle>
          <a:p>
            <a:r>
              <a:rPr lang="en-GB" dirty="0"/>
              <a:t>Click to edit Master title</a:t>
            </a:r>
            <a:endParaRPr lang="en-US" dirty="0"/>
          </a:p>
        </p:txBody>
      </p:sp>
      <p:sp>
        <p:nvSpPr>
          <p:cNvPr id="9" name="Content Placeholder 5"/>
          <p:cNvSpPr>
            <a:spLocks noGrp="1"/>
          </p:cNvSpPr>
          <p:nvPr>
            <p:ph sz="quarter" idx="4" hasCustomPrompt="1"/>
          </p:nvPr>
        </p:nvSpPr>
        <p:spPr>
          <a:xfrm>
            <a:off x="233125" y="1145714"/>
            <a:ext cx="3150500" cy="3747994"/>
          </a:xfrm>
          <a:prstGeom prst="rect">
            <a:avLst/>
          </a:prstGeom>
        </p:spPr>
        <p:txBody>
          <a:bodyPr>
            <a:normAutofit/>
          </a:bodyPr>
          <a:lstStyle>
            <a:lvl1pPr algn="l">
              <a:defRPr sz="1350">
                <a:solidFill>
                  <a:schemeClr val="tx1"/>
                </a:solidFill>
                <a:latin typeface="Avenir Next LT Pro" pitchFamily="50" charset="0"/>
              </a:defRPr>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dirty="0"/>
              <a:t>Click to add text</a:t>
            </a:r>
            <a:endParaRPr lang="en-US" dirty="0"/>
          </a:p>
        </p:txBody>
      </p:sp>
      <p:sp>
        <p:nvSpPr>
          <p:cNvPr id="10" name="Content Placeholder 5"/>
          <p:cNvSpPr>
            <a:spLocks noGrp="1"/>
          </p:cNvSpPr>
          <p:nvPr>
            <p:ph sz="quarter" idx="10" hasCustomPrompt="1"/>
          </p:nvPr>
        </p:nvSpPr>
        <p:spPr>
          <a:xfrm>
            <a:off x="3516838" y="1145714"/>
            <a:ext cx="3157161" cy="3747994"/>
          </a:xfrm>
          <a:prstGeom prst="rect">
            <a:avLst/>
          </a:prstGeom>
        </p:spPr>
        <p:txBody>
          <a:bodyPr>
            <a:normAutofit/>
          </a:bodyPr>
          <a:lstStyle>
            <a:lvl1pPr algn="l">
              <a:defRPr sz="1350">
                <a:solidFill>
                  <a:schemeClr val="tx1"/>
                </a:solidFill>
                <a:latin typeface="Avenir Next LT Pro" pitchFamily="50" charset="0"/>
              </a:defRPr>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dirty="0"/>
              <a:t>Click to add text</a:t>
            </a:r>
            <a:endParaRPr lang="en-US" dirty="0"/>
          </a:p>
        </p:txBody>
      </p:sp>
    </p:spTree>
    <p:extLst>
      <p:ext uri="{BB962C8B-B14F-4D97-AF65-F5344CB8AC3E}">
        <p14:creationId xmlns:p14="http://schemas.microsoft.com/office/powerpoint/2010/main" val="1017975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233124" y="1844324"/>
            <a:ext cx="3139917" cy="3049384"/>
          </a:xfrm>
          <a:prstGeom prst="rect">
            <a:avLst/>
          </a:prstGeom>
        </p:spPr>
        <p:txBody>
          <a:bodyPr>
            <a:normAutofit/>
          </a:bodyPr>
          <a:lstStyle>
            <a:lvl1pPr algn="l">
              <a:defRPr sz="1200">
                <a:solidFill>
                  <a:schemeClr val="tx1"/>
                </a:solidFill>
                <a:latin typeface="Avenir Next LT Pro" pitchFamily="50" charset="0"/>
              </a:defRPr>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dirty="0"/>
              <a:t>Click to add text</a:t>
            </a:r>
            <a:endParaRPr lang="en-US" dirty="0"/>
          </a:p>
        </p:txBody>
      </p:sp>
      <p:sp>
        <p:nvSpPr>
          <p:cNvPr id="5" name="Text Placeholder 4"/>
          <p:cNvSpPr>
            <a:spLocks noGrp="1"/>
          </p:cNvSpPr>
          <p:nvPr>
            <p:ph type="body" sz="quarter" idx="3" hasCustomPrompt="1"/>
          </p:nvPr>
        </p:nvSpPr>
        <p:spPr>
          <a:xfrm>
            <a:off x="3483770" y="1163477"/>
            <a:ext cx="3176907" cy="680848"/>
          </a:xfrm>
          <a:prstGeom prst="rect">
            <a:avLst/>
          </a:prstGeom>
        </p:spPr>
        <p:txBody>
          <a:bodyPr anchor="t" anchorCtr="0">
            <a:normAutofit/>
          </a:bodyPr>
          <a:lstStyle>
            <a:lvl1pPr marL="0" indent="0" algn="l">
              <a:spcBef>
                <a:spcPts val="0"/>
              </a:spcBef>
              <a:buNone/>
              <a:defRPr sz="1500" b="1" baseline="0">
                <a:solidFill>
                  <a:schemeClr val="tx1"/>
                </a:solidFill>
                <a:latin typeface="Avenir Next LT Pro Demi" pitchFamily="50"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add text</a:t>
            </a:r>
          </a:p>
        </p:txBody>
      </p:sp>
      <p:sp>
        <p:nvSpPr>
          <p:cNvPr id="6" name="Content Placeholder 5"/>
          <p:cNvSpPr>
            <a:spLocks noGrp="1"/>
          </p:cNvSpPr>
          <p:nvPr>
            <p:ph sz="quarter" idx="4" hasCustomPrompt="1"/>
          </p:nvPr>
        </p:nvSpPr>
        <p:spPr>
          <a:xfrm>
            <a:off x="3483769" y="1844324"/>
            <a:ext cx="3176908" cy="3049384"/>
          </a:xfrm>
          <a:prstGeom prst="rect">
            <a:avLst/>
          </a:prstGeom>
        </p:spPr>
        <p:txBody>
          <a:bodyPr>
            <a:normAutofit/>
          </a:bodyPr>
          <a:lstStyle>
            <a:lvl1pPr algn="l">
              <a:defRPr sz="1200">
                <a:solidFill>
                  <a:schemeClr val="tx1"/>
                </a:solidFill>
                <a:latin typeface="Avenir Next LT Pro" pitchFamily="50" charset="0"/>
              </a:defRPr>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dirty="0"/>
              <a:t>Click to add text</a:t>
            </a:r>
            <a:endParaRPr lang="en-US" dirty="0"/>
          </a:p>
        </p:txBody>
      </p:sp>
      <p:sp>
        <p:nvSpPr>
          <p:cNvPr id="10" name="Title Placeholder 1"/>
          <p:cNvSpPr>
            <a:spLocks noGrp="1"/>
          </p:cNvSpPr>
          <p:nvPr>
            <p:ph type="title"/>
          </p:nvPr>
        </p:nvSpPr>
        <p:spPr>
          <a:xfrm>
            <a:off x="233124" y="0"/>
            <a:ext cx="3839635" cy="1021374"/>
          </a:xfrm>
          <a:prstGeom prst="rect">
            <a:avLst/>
          </a:prstGeom>
        </p:spPr>
        <p:txBody>
          <a:bodyPr vert="horz" lIns="91440" tIns="45720" rIns="91440" bIns="45720" rtlCol="0" anchor="ctr">
            <a:normAutofit/>
          </a:bodyPr>
          <a:lstStyle>
            <a:lvl1pPr algn="l">
              <a:defRPr sz="1875">
                <a:latin typeface="Avenir Next LT Pro" pitchFamily="50" charset="0"/>
              </a:defRPr>
            </a:lvl1pPr>
          </a:lstStyle>
          <a:p>
            <a:r>
              <a:rPr lang="en-GB" dirty="0"/>
              <a:t>Click to edit Master title</a:t>
            </a:r>
            <a:endParaRPr lang="en-US" dirty="0"/>
          </a:p>
        </p:txBody>
      </p:sp>
      <p:sp>
        <p:nvSpPr>
          <p:cNvPr id="11" name="Text Placeholder 4"/>
          <p:cNvSpPr>
            <a:spLocks noGrp="1"/>
          </p:cNvSpPr>
          <p:nvPr>
            <p:ph type="body" sz="quarter" idx="10" hasCustomPrompt="1"/>
          </p:nvPr>
        </p:nvSpPr>
        <p:spPr>
          <a:xfrm>
            <a:off x="233124" y="1160449"/>
            <a:ext cx="3139917" cy="680848"/>
          </a:xfrm>
          <a:prstGeom prst="rect">
            <a:avLst/>
          </a:prstGeom>
        </p:spPr>
        <p:txBody>
          <a:bodyPr anchor="t" anchorCtr="0">
            <a:normAutofit/>
          </a:bodyPr>
          <a:lstStyle>
            <a:lvl1pPr marL="0" indent="0" algn="l">
              <a:spcBef>
                <a:spcPts val="0"/>
              </a:spcBef>
              <a:buNone/>
              <a:defRPr sz="1500" b="1" baseline="0">
                <a:solidFill>
                  <a:schemeClr val="tx1"/>
                </a:solidFill>
                <a:latin typeface="Avenir Next LT Pro Demi" pitchFamily="50"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add text</a:t>
            </a:r>
          </a:p>
        </p:txBody>
      </p:sp>
    </p:spTree>
    <p:extLst>
      <p:ext uri="{BB962C8B-B14F-4D97-AF65-F5344CB8AC3E}">
        <p14:creationId xmlns:p14="http://schemas.microsoft.com/office/powerpoint/2010/main" val="28633594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7" name="Text Placeholder 2"/>
          <p:cNvSpPr>
            <a:spLocks noGrp="1"/>
          </p:cNvSpPr>
          <p:nvPr>
            <p:ph type="body" idx="1"/>
          </p:nvPr>
        </p:nvSpPr>
        <p:spPr>
          <a:xfrm>
            <a:off x="2757520" y="2566755"/>
            <a:ext cx="4100480" cy="2576685"/>
          </a:xfrm>
          <a:prstGeom prst="rect">
            <a:avLst/>
          </a:prstGeom>
        </p:spPr>
        <p:txBody>
          <a:bodyPr vert="horz" lIns="91440" tIns="45720" rIns="91440" bIns="45720" rtlCol="0" anchor="t" anchorCtr="0">
            <a:normAutofit/>
          </a:bodyPr>
          <a:lstStyle/>
          <a:p>
            <a:pPr lvl="0"/>
            <a:r>
              <a:rPr lang="en-GB" dirty="0"/>
              <a:t>Click to add subtitle</a:t>
            </a:r>
            <a:endParaRPr lang="en-US" dirty="0"/>
          </a:p>
        </p:txBody>
      </p:sp>
      <p:sp>
        <p:nvSpPr>
          <p:cNvPr id="8" name="Title Placeholder 1"/>
          <p:cNvSpPr>
            <a:spLocks noGrp="1"/>
          </p:cNvSpPr>
          <p:nvPr>
            <p:ph type="title"/>
          </p:nvPr>
        </p:nvSpPr>
        <p:spPr>
          <a:xfrm>
            <a:off x="2757520" y="0"/>
            <a:ext cx="4100480" cy="2566754"/>
          </a:xfrm>
          <a:prstGeom prst="rect">
            <a:avLst/>
          </a:prstGeom>
        </p:spPr>
        <p:txBody>
          <a:bodyPr vert="horz" lIns="91440" tIns="45720" rIns="91440" bIns="45720" rtlCol="0" anchor="b">
            <a:normAutofit/>
          </a:bodyPr>
          <a:lstStyle/>
          <a:p>
            <a:r>
              <a:rPr lang="en-GB" dirty="0"/>
              <a:t>Click to add Title</a:t>
            </a:r>
            <a:endParaRPr lang="en-US" dirty="0"/>
          </a:p>
        </p:txBody>
      </p:sp>
    </p:spTree>
    <p:extLst>
      <p:ext uri="{BB962C8B-B14F-4D97-AF65-F5344CB8AC3E}">
        <p14:creationId xmlns:p14="http://schemas.microsoft.com/office/powerpoint/2010/main" val="387972105"/>
      </p:ext>
    </p:extLst>
  </p:cSld>
  <p:clrMap bg1="lt1" tx1="dk1" bg2="lt2" tx2="dk2" accent1="accent1" accent2="accent2" accent3="accent3" accent4="accent4" accent5="accent5" accent6="accent6" hlink="hlink" folHlink="folHlink"/>
  <p:sldLayoutIdLst>
    <p:sldLayoutId id="2147483654" r:id="rId1"/>
    <p:sldLayoutId id="2147483649" r:id="rId2"/>
    <p:sldLayoutId id="2147483651" r:id="rId3"/>
    <p:sldLayoutId id="2147483652" r:id="rId4"/>
    <p:sldLayoutId id="2147483653" r:id="rId5"/>
  </p:sldLayoutIdLst>
  <p:txStyles>
    <p:titleStyle>
      <a:lvl1pPr algn="ctr" defTabSz="342900" rtl="0" eaLnBrk="1" latinLnBrk="0" hangingPunct="1">
        <a:spcBef>
          <a:spcPct val="0"/>
        </a:spcBef>
        <a:buNone/>
        <a:defRPr sz="2700" kern="1200">
          <a:solidFill>
            <a:schemeClr val="bg1"/>
          </a:solidFill>
          <a:latin typeface="Avenir Next LT Pro" pitchFamily="50" charset="0"/>
          <a:ea typeface="+mj-ea"/>
          <a:cs typeface="+mj-cs"/>
        </a:defRPr>
      </a:lvl1pPr>
    </p:titleStyle>
    <p:bodyStyle>
      <a:lvl1pPr marL="0" indent="0" algn="ctr" defTabSz="342900" rtl="0" eaLnBrk="1" latinLnBrk="0" hangingPunct="1">
        <a:spcBef>
          <a:spcPct val="20000"/>
        </a:spcBef>
        <a:buFont typeface="Arial"/>
        <a:buNone/>
        <a:defRPr sz="1800" kern="1200" baseline="0">
          <a:solidFill>
            <a:schemeClr val="bg1"/>
          </a:solidFill>
          <a:latin typeface="Avenir Next LT Pro" pitchFamily="50" charset="0"/>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0.svg"/><Relationship Id="rId5" Type="http://schemas.openxmlformats.org/officeDocument/2006/relationships/image" Target="../media/image8.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0.svg"/><Relationship Id="rId5" Type="http://schemas.openxmlformats.org/officeDocument/2006/relationships/image" Target="../media/image8.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1409" y="823740"/>
            <a:ext cx="3840479" cy="3485111"/>
          </a:xfrm>
        </p:spPr>
        <p:txBody>
          <a:bodyPr>
            <a:noAutofit/>
          </a:bodyPr>
          <a:lstStyle/>
          <a:p>
            <a:pPr algn="l"/>
            <a:r>
              <a:rPr lang="en-US" sz="2100" b="1" dirty="0">
                <a:latin typeface="Arial" panose="020B0604020202020204" pitchFamily="34" charset="0"/>
                <a:cs typeface="Arial" panose="020B0604020202020204" pitchFamily="34" charset="0"/>
              </a:rPr>
              <a:t>Affordability in the context of social housing</a:t>
            </a: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A view from Rethinking social housing NI</a:t>
            </a: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
            </a:r>
            <a:br>
              <a:rPr lang="en-US" sz="2700" dirty="0">
                <a:latin typeface="Arial" panose="020B0604020202020204" pitchFamily="34" charset="0"/>
                <a:cs typeface="Arial" panose="020B0604020202020204" pitchFamily="34" charset="0"/>
              </a:rPr>
            </a:br>
            <a:r>
              <a:rPr lang="en-US" sz="2100" b="1" dirty="0">
                <a:latin typeface="Arial" panose="020B0604020202020204" pitchFamily="34" charset="0"/>
                <a:cs typeface="Arial" panose="020B0604020202020204" pitchFamily="34" charset="0"/>
              </a:rPr>
              <a:t>Justin Cartwright Cert CIH</a:t>
            </a: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National director NI</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Chartered Institute of Housing</a:t>
            </a:r>
            <a:endParaRPr lang="en-US" sz="18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7" y="923222"/>
            <a:ext cx="2678819" cy="1893806"/>
          </a:xfrm>
          <a:prstGeom prst="rect">
            <a:avLst/>
          </a:prstGeom>
          <a:solidFill>
            <a:schemeClr val="bg1"/>
          </a:solidFill>
        </p:spPr>
      </p:pic>
    </p:spTree>
    <p:extLst>
      <p:ext uri="{BB962C8B-B14F-4D97-AF65-F5344CB8AC3E}">
        <p14:creationId xmlns:p14="http://schemas.microsoft.com/office/powerpoint/2010/main" val="1637829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100" dirty="0">
                <a:latin typeface="Arial" panose="020B0604020202020204" pitchFamily="34" charset="0"/>
                <a:cs typeface="Arial" panose="020B0604020202020204" pitchFamily="34" charset="0"/>
              </a:rPr>
              <a:t>Mixed-tenure and tenure blindness</a:t>
            </a:r>
          </a:p>
        </p:txBody>
      </p:sp>
      <p:sp>
        <p:nvSpPr>
          <p:cNvPr id="4" name="Content Placeholder 2">
            <a:extLst>
              <a:ext uri="{FF2B5EF4-FFF2-40B4-BE49-F238E27FC236}">
                <a16:creationId xmlns:a16="http://schemas.microsoft.com/office/drawing/2014/main" id="{ADE9F673-CCAD-4BFE-B9EE-96CE428F0B9B}"/>
              </a:ext>
            </a:extLst>
          </p:cNvPr>
          <p:cNvSpPr>
            <a:spLocks noGrp="1"/>
          </p:cNvSpPr>
          <p:nvPr>
            <p:ph sz="quarter" idx="4"/>
          </p:nvPr>
        </p:nvSpPr>
        <p:spPr>
          <a:xfrm>
            <a:off x="233125" y="1628387"/>
            <a:ext cx="4012601" cy="2684831"/>
          </a:xfrm>
        </p:spPr>
        <p:txBody>
          <a:bodyPr>
            <a:normAutofit/>
          </a:bodyPr>
          <a:lstStyle/>
          <a:p>
            <a:r>
              <a:rPr lang="en-GB" sz="2100" b="1" dirty="0">
                <a:latin typeface="Arial" panose="020B0604020202020204" pitchFamily="34" charset="0"/>
                <a:cs typeface="Arial" panose="020B0604020202020204" pitchFamily="34" charset="0"/>
              </a:rPr>
              <a:t>Example – percentage contribution of plots</a:t>
            </a:r>
          </a:p>
          <a:p>
            <a:endParaRPr lang="en-GB" b="1"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1800" dirty="0">
                <a:latin typeface="Arial" panose="020B0604020202020204" pitchFamily="34" charset="0"/>
                <a:cs typeface="Arial" panose="020B0604020202020204" pitchFamily="34" charset="0"/>
              </a:rPr>
              <a:t>Housing association builds / purchases property on plot(s)</a:t>
            </a:r>
          </a:p>
          <a:p>
            <a:pPr marL="257175" indent="-257175">
              <a:buFont typeface="Arial" panose="020B0604020202020204" pitchFamily="34" charset="0"/>
              <a:buChar char="•"/>
            </a:pPr>
            <a:r>
              <a:rPr lang="en-US" sz="1800" dirty="0">
                <a:latin typeface="Arial" panose="020B0604020202020204" pitchFamily="34" charset="0"/>
                <a:cs typeface="Arial" panose="020B0604020202020204" pitchFamily="34" charset="0"/>
              </a:rPr>
              <a:t>Tenure blindness</a:t>
            </a:r>
          </a:p>
          <a:p>
            <a:pPr marL="257175" indent="-257175">
              <a:buFont typeface="Arial" panose="020B0604020202020204" pitchFamily="34" charset="0"/>
              <a:buChar char="•"/>
            </a:pPr>
            <a:r>
              <a:rPr lang="en-US" sz="1800" dirty="0">
                <a:latin typeface="Arial" panose="020B0604020202020204" pitchFamily="34" charset="0"/>
                <a:cs typeface="Arial" panose="020B0604020202020204" pitchFamily="34" charset="0"/>
              </a:rPr>
              <a:t>Levy on landowners?</a:t>
            </a:r>
          </a:p>
          <a:p>
            <a:pPr marL="257175" indent="-257175">
              <a:buFont typeface="Arial"/>
              <a:buChar char="•"/>
            </a:pPr>
            <a:endParaRPr lang="en-GB" dirty="0">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04777BC8-DEB9-4048-AC3E-2002E643067F}"/>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50656"/>
          <a:stretch/>
        </p:blipFill>
        <p:spPr>
          <a:xfrm>
            <a:off x="4287741" y="1603840"/>
            <a:ext cx="2379428" cy="2709378"/>
          </a:xfrm>
        </p:spPr>
      </p:pic>
    </p:spTree>
    <p:extLst>
      <p:ext uri="{BB962C8B-B14F-4D97-AF65-F5344CB8AC3E}">
        <p14:creationId xmlns:p14="http://schemas.microsoft.com/office/powerpoint/2010/main" val="630200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100" dirty="0">
                <a:latin typeface="Arial" panose="020B0604020202020204" pitchFamily="34" charset="0"/>
                <a:cs typeface="Arial" panose="020B0604020202020204" pitchFamily="34" charset="0"/>
              </a:rPr>
              <a:t>Mixed-tenure and tenure blindness</a:t>
            </a:r>
          </a:p>
        </p:txBody>
      </p:sp>
      <p:sp>
        <p:nvSpPr>
          <p:cNvPr id="4" name="Content Placeholder 2">
            <a:extLst>
              <a:ext uri="{FF2B5EF4-FFF2-40B4-BE49-F238E27FC236}">
                <a16:creationId xmlns:a16="http://schemas.microsoft.com/office/drawing/2014/main" id="{ADE9F673-CCAD-4BFE-B9EE-96CE428F0B9B}"/>
              </a:ext>
            </a:extLst>
          </p:cNvPr>
          <p:cNvSpPr>
            <a:spLocks noGrp="1"/>
          </p:cNvSpPr>
          <p:nvPr>
            <p:ph sz="quarter" idx="4"/>
          </p:nvPr>
        </p:nvSpPr>
        <p:spPr>
          <a:xfrm>
            <a:off x="233125" y="1628387"/>
            <a:ext cx="4012601" cy="2684831"/>
          </a:xfrm>
        </p:spPr>
        <p:txBody>
          <a:bodyPr>
            <a:normAutofit fontScale="85000" lnSpcReduction="20000"/>
          </a:bodyPr>
          <a:lstStyle/>
          <a:p>
            <a:r>
              <a:rPr lang="en-GB" sz="2250" b="1" dirty="0">
                <a:latin typeface="Arial" panose="020B0604020202020204" pitchFamily="34" charset="0"/>
                <a:cs typeface="Arial" panose="020B0604020202020204" pitchFamily="34" charset="0"/>
              </a:rPr>
              <a:t>Example – Hertsmere Borough</a:t>
            </a:r>
          </a:p>
          <a:p>
            <a:endParaRPr lang="en-GB" b="1"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2100" dirty="0">
                <a:latin typeface="Arial" panose="020B0604020202020204" pitchFamily="34" charset="0"/>
                <a:cs typeface="Arial" panose="020B0604020202020204" pitchFamily="34" charset="0"/>
              </a:rPr>
              <a:t>Regional thresholds apply for affordable housing</a:t>
            </a:r>
          </a:p>
          <a:p>
            <a:pPr marL="257175" indent="-257175">
              <a:buFont typeface="Arial" panose="020B0604020202020204" pitchFamily="34" charset="0"/>
              <a:buChar char="•"/>
            </a:pPr>
            <a:r>
              <a:rPr lang="en-US" sz="2100" dirty="0">
                <a:latin typeface="Arial" panose="020B0604020202020204" pitchFamily="34" charset="0"/>
                <a:cs typeface="Arial" panose="020B0604020202020204" pitchFamily="34" charset="0"/>
              </a:rPr>
              <a:t>Qualifying sites allocate in the region of 25% of all dwellings or land</a:t>
            </a:r>
          </a:p>
          <a:p>
            <a:pPr marL="257175" indent="-257175">
              <a:buFont typeface="Arial" panose="020B0604020202020204" pitchFamily="34" charset="0"/>
              <a:buChar char="•"/>
            </a:pPr>
            <a:r>
              <a:rPr lang="en-US" sz="2100" dirty="0">
                <a:latin typeface="Arial" panose="020B0604020202020204" pitchFamily="34" charset="0"/>
                <a:cs typeface="Arial" panose="020B0604020202020204" pitchFamily="34" charset="0"/>
              </a:rPr>
              <a:t>Difference between cost of development and price paid by</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HA is contribution from the developer</a:t>
            </a:r>
          </a:p>
          <a:p>
            <a:pPr marL="257175" indent="-257175">
              <a:buFont typeface="Arial"/>
              <a:buChar char="•"/>
            </a:pPr>
            <a:endParaRPr lang="en-GB" dirty="0">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04777BC8-DEB9-4048-AC3E-2002E643067F}"/>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50656"/>
          <a:stretch/>
        </p:blipFill>
        <p:spPr>
          <a:xfrm>
            <a:off x="4287741" y="1603840"/>
            <a:ext cx="2379428" cy="2709378"/>
          </a:xfrm>
        </p:spPr>
      </p:pic>
    </p:spTree>
    <p:extLst>
      <p:ext uri="{BB962C8B-B14F-4D97-AF65-F5344CB8AC3E}">
        <p14:creationId xmlns:p14="http://schemas.microsoft.com/office/powerpoint/2010/main" val="653024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100" dirty="0">
                <a:latin typeface="Arial" panose="020B0604020202020204" pitchFamily="34" charset="0"/>
                <a:cs typeface="Arial" panose="020B0604020202020204" pitchFamily="34" charset="0"/>
              </a:rPr>
              <a:t>Mixed-tenure and tenure blindness</a:t>
            </a:r>
          </a:p>
        </p:txBody>
      </p:sp>
      <p:grpSp>
        <p:nvGrpSpPr>
          <p:cNvPr id="9" name="Group 8">
            <a:extLst>
              <a:ext uri="{FF2B5EF4-FFF2-40B4-BE49-F238E27FC236}">
                <a16:creationId xmlns:a16="http://schemas.microsoft.com/office/drawing/2014/main" id="{9922D032-9659-4D6F-914C-056413AD69C1}"/>
              </a:ext>
            </a:extLst>
          </p:cNvPr>
          <p:cNvGrpSpPr/>
          <p:nvPr/>
        </p:nvGrpSpPr>
        <p:grpSpPr>
          <a:xfrm>
            <a:off x="266330" y="2288165"/>
            <a:ext cx="6335501" cy="1373569"/>
            <a:chOff x="355107" y="1933848"/>
            <a:chExt cx="8447334" cy="1783184"/>
          </a:xfrm>
        </p:grpSpPr>
        <p:pic>
          <p:nvPicPr>
            <p:cNvPr id="10" name="Picture 2" descr="C:\Users\Justin Cartwright\AppData\Local\Microsoft\Windows\Temporary Internet Files\Content.IE5\5I0CCQ6L\MP900305790[1].jpg">
              <a:extLst>
                <a:ext uri="{FF2B5EF4-FFF2-40B4-BE49-F238E27FC236}">
                  <a16:creationId xmlns:a16="http://schemas.microsoft.com/office/drawing/2014/main" id="{4E40D3E7-B2B0-466D-824E-DC91393117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460"/>
            <a:stretch/>
          </p:blipFill>
          <p:spPr bwMode="auto">
            <a:xfrm rot="5400000">
              <a:off x="3750145" y="-1312852"/>
              <a:ext cx="1643707" cy="83534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47CF443-1E05-4074-A0A6-3C217A143AEA}"/>
                </a:ext>
              </a:extLst>
            </p:cNvPr>
            <p:cNvSpPr/>
            <p:nvPr/>
          </p:nvSpPr>
          <p:spPr>
            <a:xfrm>
              <a:off x="683568" y="2225060"/>
              <a:ext cx="7848871" cy="1198678"/>
            </a:xfrm>
            <a:prstGeom prst="rect">
              <a:avLst/>
            </a:prstGeom>
          </p:spPr>
          <p:txBody>
            <a:bodyPr wrap="square">
              <a:spAutoFit/>
            </a:bodyPr>
            <a:lstStyle/>
            <a:p>
              <a:r>
                <a:rPr lang="en-GB" sz="1350" dirty="0">
                  <a:latin typeface="Garamond" pitchFamily="18" charset="0"/>
                  <a:cs typeface="Times New Roman" pitchFamily="18" charset="0"/>
                </a:rPr>
                <a:t>“[Affordable housing] units should be dispersed across the development. … The design and external appearance of the affordable housing element should, as far as possible, be similar (if not identical) to the remainder of the development and be well integrated into the overall layout to create a tenure blind development.”</a:t>
              </a:r>
            </a:p>
          </p:txBody>
        </p:sp>
        <p:sp>
          <p:nvSpPr>
            <p:cNvPr id="12" name="Freeform 10">
              <a:extLst>
                <a:ext uri="{FF2B5EF4-FFF2-40B4-BE49-F238E27FC236}">
                  <a16:creationId xmlns:a16="http://schemas.microsoft.com/office/drawing/2014/main" id="{A87B2311-3833-4EA7-85B7-9CF95770A391}"/>
                </a:ext>
              </a:extLst>
            </p:cNvPr>
            <p:cNvSpPr/>
            <p:nvPr/>
          </p:nvSpPr>
          <p:spPr>
            <a:xfrm>
              <a:off x="355107" y="3477335"/>
              <a:ext cx="8407153" cy="239697"/>
            </a:xfrm>
            <a:custGeom>
              <a:avLst/>
              <a:gdLst>
                <a:gd name="connsiteX0" fmla="*/ 44388 w 8407153"/>
                <a:gd name="connsiteY0" fmla="*/ 97654 h 239697"/>
                <a:gd name="connsiteX1" fmla="*/ 44388 w 8407153"/>
                <a:gd name="connsiteY1" fmla="*/ 97654 h 239697"/>
                <a:gd name="connsiteX2" fmla="*/ 142043 w 8407153"/>
                <a:gd name="connsiteY2" fmla="*/ 35511 h 239697"/>
                <a:gd name="connsiteX3" fmla="*/ 195309 w 8407153"/>
                <a:gd name="connsiteY3" fmla="*/ 71021 h 239697"/>
                <a:gd name="connsiteX4" fmla="*/ 266330 w 8407153"/>
                <a:gd name="connsiteY4" fmla="*/ 88777 h 239697"/>
                <a:gd name="connsiteX5" fmla="*/ 292963 w 8407153"/>
                <a:gd name="connsiteY5" fmla="*/ 106532 h 239697"/>
                <a:gd name="connsiteX6" fmla="*/ 390617 w 8407153"/>
                <a:gd name="connsiteY6" fmla="*/ 88777 h 239697"/>
                <a:gd name="connsiteX7" fmla="*/ 408373 w 8407153"/>
                <a:gd name="connsiteY7" fmla="*/ 71021 h 239697"/>
                <a:gd name="connsiteX8" fmla="*/ 488272 w 8407153"/>
                <a:gd name="connsiteY8" fmla="*/ 88777 h 239697"/>
                <a:gd name="connsiteX9" fmla="*/ 656947 w 8407153"/>
                <a:gd name="connsiteY9" fmla="*/ 97654 h 239697"/>
                <a:gd name="connsiteX10" fmla="*/ 807868 w 8407153"/>
                <a:gd name="connsiteY10" fmla="*/ 88777 h 239697"/>
                <a:gd name="connsiteX11" fmla="*/ 825623 w 8407153"/>
                <a:gd name="connsiteY11" fmla="*/ 71021 h 239697"/>
                <a:gd name="connsiteX12" fmla="*/ 852256 w 8407153"/>
                <a:gd name="connsiteY12" fmla="*/ 53266 h 239697"/>
                <a:gd name="connsiteX13" fmla="*/ 1180730 w 8407153"/>
                <a:gd name="connsiteY13" fmla="*/ 53266 h 239697"/>
                <a:gd name="connsiteX14" fmla="*/ 1349406 w 8407153"/>
                <a:gd name="connsiteY14" fmla="*/ 62144 h 239697"/>
                <a:gd name="connsiteX15" fmla="*/ 1420427 w 8407153"/>
                <a:gd name="connsiteY15" fmla="*/ 53266 h 239697"/>
                <a:gd name="connsiteX16" fmla="*/ 1447060 w 8407153"/>
                <a:gd name="connsiteY16" fmla="*/ 35511 h 239697"/>
                <a:gd name="connsiteX17" fmla="*/ 1500326 w 8407153"/>
                <a:gd name="connsiteY17" fmla="*/ 44388 h 239697"/>
                <a:gd name="connsiteX18" fmla="*/ 1544714 w 8407153"/>
                <a:gd name="connsiteY18" fmla="*/ 62144 h 239697"/>
                <a:gd name="connsiteX19" fmla="*/ 1615736 w 8407153"/>
                <a:gd name="connsiteY19" fmla="*/ 79899 h 239697"/>
                <a:gd name="connsiteX20" fmla="*/ 1642369 w 8407153"/>
                <a:gd name="connsiteY20" fmla="*/ 88777 h 239697"/>
                <a:gd name="connsiteX21" fmla="*/ 1997476 w 8407153"/>
                <a:gd name="connsiteY21" fmla="*/ 88777 h 239697"/>
                <a:gd name="connsiteX22" fmla="*/ 2121763 w 8407153"/>
                <a:gd name="connsiteY22" fmla="*/ 79899 h 239697"/>
                <a:gd name="connsiteX23" fmla="*/ 2237173 w 8407153"/>
                <a:gd name="connsiteY23" fmla="*/ 71021 h 239697"/>
                <a:gd name="connsiteX24" fmla="*/ 2254928 w 8407153"/>
                <a:gd name="connsiteY24" fmla="*/ 88777 h 239697"/>
                <a:gd name="connsiteX25" fmla="*/ 2352582 w 8407153"/>
                <a:gd name="connsiteY25" fmla="*/ 88777 h 239697"/>
                <a:gd name="connsiteX26" fmla="*/ 2379215 w 8407153"/>
                <a:gd name="connsiteY26" fmla="*/ 71021 h 239697"/>
                <a:gd name="connsiteX27" fmla="*/ 2405848 w 8407153"/>
                <a:gd name="connsiteY27" fmla="*/ 62144 h 239697"/>
                <a:gd name="connsiteX28" fmla="*/ 2450237 w 8407153"/>
                <a:gd name="connsiteY28" fmla="*/ 35511 h 239697"/>
                <a:gd name="connsiteX29" fmla="*/ 2512380 w 8407153"/>
                <a:gd name="connsiteY29" fmla="*/ 62144 h 239697"/>
                <a:gd name="connsiteX30" fmla="*/ 2565646 w 8407153"/>
                <a:gd name="connsiteY30" fmla="*/ 79899 h 239697"/>
                <a:gd name="connsiteX31" fmla="*/ 2689934 w 8407153"/>
                <a:gd name="connsiteY31" fmla="*/ 71021 h 239697"/>
                <a:gd name="connsiteX32" fmla="*/ 2716567 w 8407153"/>
                <a:gd name="connsiteY32" fmla="*/ 62144 h 239697"/>
                <a:gd name="connsiteX33" fmla="*/ 2760955 w 8407153"/>
                <a:gd name="connsiteY33" fmla="*/ 71021 h 239697"/>
                <a:gd name="connsiteX34" fmla="*/ 3169328 w 8407153"/>
                <a:gd name="connsiteY34" fmla="*/ 97654 h 239697"/>
                <a:gd name="connsiteX35" fmla="*/ 3249227 w 8407153"/>
                <a:gd name="connsiteY35" fmla="*/ 88777 h 239697"/>
                <a:gd name="connsiteX36" fmla="*/ 3382392 w 8407153"/>
                <a:gd name="connsiteY36" fmla="*/ 62144 h 239697"/>
                <a:gd name="connsiteX37" fmla="*/ 3710866 w 8407153"/>
                <a:gd name="connsiteY37" fmla="*/ 71021 h 239697"/>
                <a:gd name="connsiteX38" fmla="*/ 3817398 w 8407153"/>
                <a:gd name="connsiteY38" fmla="*/ 79899 h 239697"/>
                <a:gd name="connsiteX39" fmla="*/ 3852909 w 8407153"/>
                <a:gd name="connsiteY39" fmla="*/ 97654 h 239697"/>
                <a:gd name="connsiteX40" fmla="*/ 4216893 w 8407153"/>
                <a:gd name="connsiteY40" fmla="*/ 88777 h 239697"/>
                <a:gd name="connsiteX41" fmla="*/ 4279037 w 8407153"/>
                <a:gd name="connsiteY41" fmla="*/ 79899 h 239697"/>
                <a:gd name="connsiteX42" fmla="*/ 4323425 w 8407153"/>
                <a:gd name="connsiteY42" fmla="*/ 71021 h 239697"/>
                <a:gd name="connsiteX43" fmla="*/ 4394446 w 8407153"/>
                <a:gd name="connsiteY43" fmla="*/ 79899 h 239697"/>
                <a:gd name="connsiteX44" fmla="*/ 4669654 w 8407153"/>
                <a:gd name="connsiteY44" fmla="*/ 71021 h 239697"/>
                <a:gd name="connsiteX45" fmla="*/ 4864963 w 8407153"/>
                <a:gd name="connsiteY45" fmla="*/ 53266 h 239697"/>
                <a:gd name="connsiteX46" fmla="*/ 4891596 w 8407153"/>
                <a:gd name="connsiteY46" fmla="*/ 62144 h 239697"/>
                <a:gd name="connsiteX47" fmla="*/ 4962617 w 8407153"/>
                <a:gd name="connsiteY47" fmla="*/ 106532 h 239697"/>
                <a:gd name="connsiteX48" fmla="*/ 5095782 w 8407153"/>
                <a:gd name="connsiteY48" fmla="*/ 35511 h 239697"/>
                <a:gd name="connsiteX49" fmla="*/ 5131293 w 8407153"/>
                <a:gd name="connsiteY49" fmla="*/ 0 h 239697"/>
                <a:gd name="connsiteX50" fmla="*/ 5228947 w 8407153"/>
                <a:gd name="connsiteY50" fmla="*/ 62144 h 239697"/>
                <a:gd name="connsiteX51" fmla="*/ 5255580 w 8407153"/>
                <a:gd name="connsiteY51" fmla="*/ 88777 h 239697"/>
                <a:gd name="connsiteX52" fmla="*/ 5362112 w 8407153"/>
                <a:gd name="connsiteY52" fmla="*/ 62144 h 239697"/>
                <a:gd name="connsiteX53" fmla="*/ 5468644 w 8407153"/>
                <a:gd name="connsiteY53" fmla="*/ 26633 h 239697"/>
                <a:gd name="connsiteX54" fmla="*/ 5495277 w 8407153"/>
                <a:gd name="connsiteY54" fmla="*/ 44388 h 239697"/>
                <a:gd name="connsiteX55" fmla="*/ 5513033 w 8407153"/>
                <a:gd name="connsiteY55" fmla="*/ 62144 h 239697"/>
                <a:gd name="connsiteX56" fmla="*/ 5690586 w 8407153"/>
                <a:gd name="connsiteY56" fmla="*/ 88777 h 239697"/>
                <a:gd name="connsiteX57" fmla="*/ 5752730 w 8407153"/>
                <a:gd name="connsiteY57" fmla="*/ 106532 h 239697"/>
                <a:gd name="connsiteX58" fmla="*/ 5779363 w 8407153"/>
                <a:gd name="connsiteY58" fmla="*/ 97654 h 239697"/>
                <a:gd name="connsiteX59" fmla="*/ 5841507 w 8407153"/>
                <a:gd name="connsiteY59" fmla="*/ 115410 h 239697"/>
                <a:gd name="connsiteX60" fmla="*/ 5868140 w 8407153"/>
                <a:gd name="connsiteY60" fmla="*/ 124287 h 239697"/>
                <a:gd name="connsiteX61" fmla="*/ 6081204 w 8407153"/>
                <a:gd name="connsiteY61" fmla="*/ 115410 h 239697"/>
                <a:gd name="connsiteX62" fmla="*/ 6090081 w 8407153"/>
                <a:gd name="connsiteY62" fmla="*/ 88777 h 239697"/>
                <a:gd name="connsiteX63" fmla="*/ 6303145 w 8407153"/>
                <a:gd name="connsiteY63" fmla="*/ 115410 h 239697"/>
                <a:gd name="connsiteX64" fmla="*/ 6356411 w 8407153"/>
                <a:gd name="connsiteY64" fmla="*/ 106532 h 239697"/>
                <a:gd name="connsiteX65" fmla="*/ 6391922 w 8407153"/>
                <a:gd name="connsiteY65" fmla="*/ 97654 h 239697"/>
                <a:gd name="connsiteX66" fmla="*/ 6462943 w 8407153"/>
                <a:gd name="connsiteY66" fmla="*/ 88777 h 239697"/>
                <a:gd name="connsiteX67" fmla="*/ 6533965 w 8407153"/>
                <a:gd name="connsiteY67" fmla="*/ 97654 h 239697"/>
                <a:gd name="connsiteX68" fmla="*/ 6764784 w 8407153"/>
                <a:gd name="connsiteY68" fmla="*/ 79899 h 239697"/>
                <a:gd name="connsiteX69" fmla="*/ 7244178 w 8407153"/>
                <a:gd name="connsiteY69" fmla="*/ 88777 h 239697"/>
                <a:gd name="connsiteX70" fmla="*/ 7297444 w 8407153"/>
                <a:gd name="connsiteY70" fmla="*/ 97654 h 239697"/>
                <a:gd name="connsiteX71" fmla="*/ 7324077 w 8407153"/>
                <a:gd name="connsiteY71" fmla="*/ 106532 h 239697"/>
                <a:gd name="connsiteX72" fmla="*/ 7341833 w 8407153"/>
                <a:gd name="connsiteY72" fmla="*/ 124287 h 239697"/>
                <a:gd name="connsiteX73" fmla="*/ 7368466 w 8407153"/>
                <a:gd name="connsiteY73" fmla="*/ 133165 h 239697"/>
                <a:gd name="connsiteX74" fmla="*/ 7395099 w 8407153"/>
                <a:gd name="connsiteY74" fmla="*/ 150920 h 239697"/>
                <a:gd name="connsiteX75" fmla="*/ 7412854 w 8407153"/>
                <a:gd name="connsiteY75" fmla="*/ 115410 h 239697"/>
                <a:gd name="connsiteX76" fmla="*/ 7421732 w 8407153"/>
                <a:gd name="connsiteY76" fmla="*/ 88777 h 239697"/>
                <a:gd name="connsiteX77" fmla="*/ 7448365 w 8407153"/>
                <a:gd name="connsiteY77" fmla="*/ 79899 h 239697"/>
                <a:gd name="connsiteX78" fmla="*/ 7537142 w 8407153"/>
                <a:gd name="connsiteY78" fmla="*/ 133165 h 239697"/>
                <a:gd name="connsiteX79" fmla="*/ 7563775 w 8407153"/>
                <a:gd name="connsiteY79" fmla="*/ 142043 h 239697"/>
                <a:gd name="connsiteX80" fmla="*/ 7661429 w 8407153"/>
                <a:gd name="connsiteY80" fmla="*/ 124287 h 239697"/>
                <a:gd name="connsiteX81" fmla="*/ 7688062 w 8407153"/>
                <a:gd name="connsiteY81" fmla="*/ 106532 h 239697"/>
                <a:gd name="connsiteX82" fmla="*/ 7714695 w 8407153"/>
                <a:gd name="connsiteY82" fmla="*/ 124287 h 239697"/>
                <a:gd name="connsiteX83" fmla="*/ 7767961 w 8407153"/>
                <a:gd name="connsiteY83" fmla="*/ 142043 h 239697"/>
                <a:gd name="connsiteX84" fmla="*/ 7812349 w 8407153"/>
                <a:gd name="connsiteY84" fmla="*/ 133165 h 239697"/>
                <a:gd name="connsiteX85" fmla="*/ 7838982 w 8407153"/>
                <a:gd name="connsiteY85" fmla="*/ 115410 h 239697"/>
                <a:gd name="connsiteX86" fmla="*/ 7927759 w 8407153"/>
                <a:gd name="connsiteY86" fmla="*/ 124287 h 239697"/>
                <a:gd name="connsiteX87" fmla="*/ 8238477 w 8407153"/>
                <a:gd name="connsiteY87" fmla="*/ 124287 h 239697"/>
                <a:gd name="connsiteX88" fmla="*/ 8265110 w 8407153"/>
                <a:gd name="connsiteY88" fmla="*/ 106532 h 239697"/>
                <a:gd name="connsiteX89" fmla="*/ 8309499 w 8407153"/>
                <a:gd name="connsiteY89" fmla="*/ 97654 h 239697"/>
                <a:gd name="connsiteX90" fmla="*/ 8407153 w 8407153"/>
                <a:gd name="connsiteY90" fmla="*/ 79899 h 239697"/>
                <a:gd name="connsiteX91" fmla="*/ 8398276 w 8407153"/>
                <a:gd name="connsiteY91" fmla="*/ 204186 h 239697"/>
                <a:gd name="connsiteX92" fmla="*/ 0 w 8407153"/>
                <a:gd name="connsiteY92" fmla="*/ 239697 h 239697"/>
                <a:gd name="connsiteX93" fmla="*/ 44388 w 8407153"/>
                <a:gd name="connsiteY93" fmla="*/ 97654 h 23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8407153" h="239697">
                  <a:moveTo>
                    <a:pt x="44388" y="97654"/>
                  </a:moveTo>
                  <a:lnTo>
                    <a:pt x="44388" y="97654"/>
                  </a:lnTo>
                  <a:cubicBezTo>
                    <a:pt x="76940" y="76940"/>
                    <a:pt x="109939" y="14109"/>
                    <a:pt x="142043" y="35511"/>
                  </a:cubicBezTo>
                  <a:cubicBezTo>
                    <a:pt x="159798" y="47348"/>
                    <a:pt x="174607" y="65845"/>
                    <a:pt x="195309" y="71021"/>
                  </a:cubicBezTo>
                  <a:lnTo>
                    <a:pt x="266330" y="88777"/>
                  </a:lnTo>
                  <a:cubicBezTo>
                    <a:pt x="275208" y="94695"/>
                    <a:pt x="282337" y="105566"/>
                    <a:pt x="292963" y="106532"/>
                  </a:cubicBezTo>
                  <a:cubicBezTo>
                    <a:pt x="332396" y="110117"/>
                    <a:pt x="357382" y="99855"/>
                    <a:pt x="390617" y="88777"/>
                  </a:cubicBezTo>
                  <a:cubicBezTo>
                    <a:pt x="396536" y="82858"/>
                    <a:pt x="400087" y="72205"/>
                    <a:pt x="408373" y="71021"/>
                  </a:cubicBezTo>
                  <a:cubicBezTo>
                    <a:pt x="424653" y="68695"/>
                    <a:pt x="470526" y="87234"/>
                    <a:pt x="488272" y="88777"/>
                  </a:cubicBezTo>
                  <a:cubicBezTo>
                    <a:pt x="544363" y="93654"/>
                    <a:pt x="600722" y="94695"/>
                    <a:pt x="656947" y="97654"/>
                  </a:cubicBezTo>
                  <a:cubicBezTo>
                    <a:pt x="707254" y="94695"/>
                    <a:pt x="758091" y="96637"/>
                    <a:pt x="807868" y="88777"/>
                  </a:cubicBezTo>
                  <a:cubicBezTo>
                    <a:pt x="816136" y="87472"/>
                    <a:pt x="819087" y="76250"/>
                    <a:pt x="825623" y="71021"/>
                  </a:cubicBezTo>
                  <a:cubicBezTo>
                    <a:pt x="833954" y="64356"/>
                    <a:pt x="843378" y="59184"/>
                    <a:pt x="852256" y="53266"/>
                  </a:cubicBezTo>
                  <a:cubicBezTo>
                    <a:pt x="1073911" y="73417"/>
                    <a:pt x="805776" y="53266"/>
                    <a:pt x="1180730" y="53266"/>
                  </a:cubicBezTo>
                  <a:cubicBezTo>
                    <a:pt x="1237033" y="53266"/>
                    <a:pt x="1293181" y="59185"/>
                    <a:pt x="1349406" y="62144"/>
                  </a:cubicBezTo>
                  <a:cubicBezTo>
                    <a:pt x="1373080" y="59185"/>
                    <a:pt x="1397410" y="59543"/>
                    <a:pt x="1420427" y="53266"/>
                  </a:cubicBezTo>
                  <a:cubicBezTo>
                    <a:pt x="1430721" y="50459"/>
                    <a:pt x="1436456" y="36689"/>
                    <a:pt x="1447060" y="35511"/>
                  </a:cubicBezTo>
                  <a:cubicBezTo>
                    <a:pt x="1464950" y="33523"/>
                    <a:pt x="1482571" y="41429"/>
                    <a:pt x="1500326" y="44388"/>
                  </a:cubicBezTo>
                  <a:cubicBezTo>
                    <a:pt x="1515122" y="50307"/>
                    <a:pt x="1529483" y="57457"/>
                    <a:pt x="1544714" y="62144"/>
                  </a:cubicBezTo>
                  <a:cubicBezTo>
                    <a:pt x="1568037" y="69320"/>
                    <a:pt x="1592586" y="72182"/>
                    <a:pt x="1615736" y="79899"/>
                  </a:cubicBezTo>
                  <a:lnTo>
                    <a:pt x="1642369" y="88777"/>
                  </a:lnTo>
                  <a:cubicBezTo>
                    <a:pt x="1883871" y="68651"/>
                    <a:pt x="1591496" y="88777"/>
                    <a:pt x="1997476" y="88777"/>
                  </a:cubicBezTo>
                  <a:cubicBezTo>
                    <a:pt x="2039011" y="88777"/>
                    <a:pt x="2080334" y="82858"/>
                    <a:pt x="2121763" y="79899"/>
                  </a:cubicBezTo>
                  <a:cubicBezTo>
                    <a:pt x="2194880" y="55527"/>
                    <a:pt x="2156501" y="59497"/>
                    <a:pt x="2237173" y="71021"/>
                  </a:cubicBezTo>
                  <a:cubicBezTo>
                    <a:pt x="2243091" y="76940"/>
                    <a:pt x="2247442" y="85034"/>
                    <a:pt x="2254928" y="88777"/>
                  </a:cubicBezTo>
                  <a:cubicBezTo>
                    <a:pt x="2289033" y="105829"/>
                    <a:pt x="2315586" y="94062"/>
                    <a:pt x="2352582" y="88777"/>
                  </a:cubicBezTo>
                  <a:cubicBezTo>
                    <a:pt x="2361460" y="82858"/>
                    <a:pt x="2369672" y="75793"/>
                    <a:pt x="2379215" y="71021"/>
                  </a:cubicBezTo>
                  <a:cubicBezTo>
                    <a:pt x="2387585" y="66836"/>
                    <a:pt x="2397824" y="66959"/>
                    <a:pt x="2405848" y="62144"/>
                  </a:cubicBezTo>
                  <a:cubicBezTo>
                    <a:pt x="2466779" y="25586"/>
                    <a:pt x="2374792" y="60657"/>
                    <a:pt x="2450237" y="35511"/>
                  </a:cubicBezTo>
                  <a:cubicBezTo>
                    <a:pt x="2535954" y="64081"/>
                    <a:pt x="2402698" y="18270"/>
                    <a:pt x="2512380" y="62144"/>
                  </a:cubicBezTo>
                  <a:cubicBezTo>
                    <a:pt x="2529757" y="69095"/>
                    <a:pt x="2565646" y="79899"/>
                    <a:pt x="2565646" y="79899"/>
                  </a:cubicBezTo>
                  <a:cubicBezTo>
                    <a:pt x="2607075" y="76940"/>
                    <a:pt x="2648684" y="75874"/>
                    <a:pt x="2689934" y="71021"/>
                  </a:cubicBezTo>
                  <a:cubicBezTo>
                    <a:pt x="2699228" y="69928"/>
                    <a:pt x="2707209" y="62144"/>
                    <a:pt x="2716567" y="62144"/>
                  </a:cubicBezTo>
                  <a:cubicBezTo>
                    <a:pt x="2731656" y="62144"/>
                    <a:pt x="2746159" y="68062"/>
                    <a:pt x="2760955" y="71021"/>
                  </a:cubicBezTo>
                  <a:cubicBezTo>
                    <a:pt x="2892344" y="158617"/>
                    <a:pt x="2790608" y="97654"/>
                    <a:pt x="3169328" y="97654"/>
                  </a:cubicBezTo>
                  <a:cubicBezTo>
                    <a:pt x="3196125" y="97654"/>
                    <a:pt x="3222594" y="91736"/>
                    <a:pt x="3249227" y="88777"/>
                  </a:cubicBezTo>
                  <a:cubicBezTo>
                    <a:pt x="3307850" y="30154"/>
                    <a:pt x="3268067" y="51750"/>
                    <a:pt x="3382392" y="62144"/>
                  </a:cubicBezTo>
                  <a:cubicBezTo>
                    <a:pt x="3522732" y="108923"/>
                    <a:pt x="3416952" y="80502"/>
                    <a:pt x="3710866" y="71021"/>
                  </a:cubicBezTo>
                  <a:cubicBezTo>
                    <a:pt x="3746377" y="73980"/>
                    <a:pt x="3782375" y="73332"/>
                    <a:pt x="3817398" y="79899"/>
                  </a:cubicBezTo>
                  <a:cubicBezTo>
                    <a:pt x="3830405" y="82338"/>
                    <a:pt x="3839678" y="97360"/>
                    <a:pt x="3852909" y="97654"/>
                  </a:cubicBezTo>
                  <a:lnTo>
                    <a:pt x="4216893" y="88777"/>
                  </a:lnTo>
                  <a:cubicBezTo>
                    <a:pt x="4237608" y="85818"/>
                    <a:pt x="4258397" y="83339"/>
                    <a:pt x="4279037" y="79899"/>
                  </a:cubicBezTo>
                  <a:cubicBezTo>
                    <a:pt x="4293921" y="77418"/>
                    <a:pt x="4308336" y="71021"/>
                    <a:pt x="4323425" y="71021"/>
                  </a:cubicBezTo>
                  <a:cubicBezTo>
                    <a:pt x="4347283" y="71021"/>
                    <a:pt x="4370772" y="76940"/>
                    <a:pt x="4394446" y="79899"/>
                  </a:cubicBezTo>
                  <a:lnTo>
                    <a:pt x="4669654" y="71021"/>
                  </a:lnTo>
                  <a:cubicBezTo>
                    <a:pt x="4840011" y="64207"/>
                    <a:pt x="4786190" y="79525"/>
                    <a:pt x="4864963" y="53266"/>
                  </a:cubicBezTo>
                  <a:cubicBezTo>
                    <a:pt x="4873841" y="56225"/>
                    <a:pt x="4883660" y="57184"/>
                    <a:pt x="4891596" y="62144"/>
                  </a:cubicBezTo>
                  <a:cubicBezTo>
                    <a:pt x="4974309" y="113839"/>
                    <a:pt x="4902690" y="86555"/>
                    <a:pt x="4962617" y="106532"/>
                  </a:cubicBezTo>
                  <a:cubicBezTo>
                    <a:pt x="5067028" y="83330"/>
                    <a:pt x="5023224" y="108069"/>
                    <a:pt x="5095782" y="35511"/>
                  </a:cubicBezTo>
                  <a:lnTo>
                    <a:pt x="5131293" y="0"/>
                  </a:lnTo>
                  <a:cubicBezTo>
                    <a:pt x="5204411" y="24372"/>
                    <a:pt x="5171324" y="4521"/>
                    <a:pt x="5228947" y="62144"/>
                  </a:cubicBezTo>
                  <a:lnTo>
                    <a:pt x="5255580" y="88777"/>
                  </a:lnTo>
                  <a:cubicBezTo>
                    <a:pt x="5291091" y="79899"/>
                    <a:pt x="5326973" y="72393"/>
                    <a:pt x="5362112" y="62144"/>
                  </a:cubicBezTo>
                  <a:cubicBezTo>
                    <a:pt x="5398046" y="51663"/>
                    <a:pt x="5468644" y="26633"/>
                    <a:pt x="5468644" y="26633"/>
                  </a:cubicBezTo>
                  <a:cubicBezTo>
                    <a:pt x="5477522" y="32551"/>
                    <a:pt x="5486945" y="37723"/>
                    <a:pt x="5495277" y="44388"/>
                  </a:cubicBezTo>
                  <a:cubicBezTo>
                    <a:pt x="5501813" y="49617"/>
                    <a:pt x="5505546" y="58401"/>
                    <a:pt x="5513033" y="62144"/>
                  </a:cubicBezTo>
                  <a:cubicBezTo>
                    <a:pt x="5569663" y="90459"/>
                    <a:pt x="5627611" y="84279"/>
                    <a:pt x="5690586" y="88777"/>
                  </a:cubicBezTo>
                  <a:cubicBezTo>
                    <a:pt x="5703143" y="92962"/>
                    <a:pt x="5741586" y="106532"/>
                    <a:pt x="5752730" y="106532"/>
                  </a:cubicBezTo>
                  <a:cubicBezTo>
                    <a:pt x="5762088" y="106532"/>
                    <a:pt x="5770485" y="100613"/>
                    <a:pt x="5779363" y="97654"/>
                  </a:cubicBezTo>
                  <a:lnTo>
                    <a:pt x="5841507" y="115410"/>
                  </a:lnTo>
                  <a:cubicBezTo>
                    <a:pt x="5850470" y="118099"/>
                    <a:pt x="5858782" y="124287"/>
                    <a:pt x="5868140" y="124287"/>
                  </a:cubicBezTo>
                  <a:cubicBezTo>
                    <a:pt x="5939223" y="124287"/>
                    <a:pt x="6010183" y="118369"/>
                    <a:pt x="6081204" y="115410"/>
                  </a:cubicBezTo>
                  <a:cubicBezTo>
                    <a:pt x="6084163" y="106532"/>
                    <a:pt x="6080770" y="89708"/>
                    <a:pt x="6090081" y="88777"/>
                  </a:cubicBezTo>
                  <a:cubicBezTo>
                    <a:pt x="6218325" y="75952"/>
                    <a:pt x="6222429" y="83122"/>
                    <a:pt x="6303145" y="115410"/>
                  </a:cubicBezTo>
                  <a:cubicBezTo>
                    <a:pt x="6320900" y="112451"/>
                    <a:pt x="6338760" y="110062"/>
                    <a:pt x="6356411" y="106532"/>
                  </a:cubicBezTo>
                  <a:cubicBezTo>
                    <a:pt x="6368375" y="104139"/>
                    <a:pt x="6379887" y="99660"/>
                    <a:pt x="6391922" y="97654"/>
                  </a:cubicBezTo>
                  <a:cubicBezTo>
                    <a:pt x="6415455" y="93732"/>
                    <a:pt x="6439269" y="91736"/>
                    <a:pt x="6462943" y="88777"/>
                  </a:cubicBezTo>
                  <a:cubicBezTo>
                    <a:pt x="6486617" y="91736"/>
                    <a:pt x="6510107" y="97654"/>
                    <a:pt x="6533965" y="97654"/>
                  </a:cubicBezTo>
                  <a:cubicBezTo>
                    <a:pt x="6703741" y="97654"/>
                    <a:pt x="6673112" y="102818"/>
                    <a:pt x="6764784" y="79899"/>
                  </a:cubicBezTo>
                  <a:lnTo>
                    <a:pt x="7244178" y="88777"/>
                  </a:lnTo>
                  <a:cubicBezTo>
                    <a:pt x="7262168" y="89377"/>
                    <a:pt x="7279872" y="93749"/>
                    <a:pt x="7297444" y="97654"/>
                  </a:cubicBezTo>
                  <a:cubicBezTo>
                    <a:pt x="7306579" y="99684"/>
                    <a:pt x="7315199" y="103573"/>
                    <a:pt x="7324077" y="106532"/>
                  </a:cubicBezTo>
                  <a:cubicBezTo>
                    <a:pt x="7329996" y="112450"/>
                    <a:pt x="7334656" y="119981"/>
                    <a:pt x="7341833" y="124287"/>
                  </a:cubicBezTo>
                  <a:cubicBezTo>
                    <a:pt x="7349857" y="129102"/>
                    <a:pt x="7360096" y="128980"/>
                    <a:pt x="7368466" y="133165"/>
                  </a:cubicBezTo>
                  <a:cubicBezTo>
                    <a:pt x="7378009" y="137937"/>
                    <a:pt x="7386221" y="145002"/>
                    <a:pt x="7395099" y="150920"/>
                  </a:cubicBezTo>
                  <a:cubicBezTo>
                    <a:pt x="7401017" y="139083"/>
                    <a:pt x="7407641" y="127574"/>
                    <a:pt x="7412854" y="115410"/>
                  </a:cubicBezTo>
                  <a:cubicBezTo>
                    <a:pt x="7416540" y="106809"/>
                    <a:pt x="7415115" y="95394"/>
                    <a:pt x="7421732" y="88777"/>
                  </a:cubicBezTo>
                  <a:cubicBezTo>
                    <a:pt x="7428349" y="82160"/>
                    <a:pt x="7439487" y="82858"/>
                    <a:pt x="7448365" y="79899"/>
                  </a:cubicBezTo>
                  <a:cubicBezTo>
                    <a:pt x="7486237" y="105147"/>
                    <a:pt x="7498920" y="116784"/>
                    <a:pt x="7537142" y="133165"/>
                  </a:cubicBezTo>
                  <a:cubicBezTo>
                    <a:pt x="7545743" y="136851"/>
                    <a:pt x="7554897" y="139084"/>
                    <a:pt x="7563775" y="142043"/>
                  </a:cubicBezTo>
                  <a:cubicBezTo>
                    <a:pt x="7588261" y="138982"/>
                    <a:pt x="7634057" y="137973"/>
                    <a:pt x="7661429" y="124287"/>
                  </a:cubicBezTo>
                  <a:cubicBezTo>
                    <a:pt x="7670972" y="119515"/>
                    <a:pt x="7679184" y="112450"/>
                    <a:pt x="7688062" y="106532"/>
                  </a:cubicBezTo>
                  <a:cubicBezTo>
                    <a:pt x="7696940" y="112450"/>
                    <a:pt x="7704945" y="119954"/>
                    <a:pt x="7714695" y="124287"/>
                  </a:cubicBezTo>
                  <a:cubicBezTo>
                    <a:pt x="7731798" y="131888"/>
                    <a:pt x="7767961" y="142043"/>
                    <a:pt x="7767961" y="142043"/>
                  </a:cubicBezTo>
                  <a:cubicBezTo>
                    <a:pt x="7782757" y="139084"/>
                    <a:pt x="7798221" y="138463"/>
                    <a:pt x="7812349" y="133165"/>
                  </a:cubicBezTo>
                  <a:cubicBezTo>
                    <a:pt x="7822339" y="129419"/>
                    <a:pt x="7828344" y="116228"/>
                    <a:pt x="7838982" y="115410"/>
                  </a:cubicBezTo>
                  <a:cubicBezTo>
                    <a:pt x="7868634" y="113129"/>
                    <a:pt x="7898167" y="121328"/>
                    <a:pt x="7927759" y="124287"/>
                  </a:cubicBezTo>
                  <a:cubicBezTo>
                    <a:pt x="8045990" y="153846"/>
                    <a:pt x="7998637" y="145449"/>
                    <a:pt x="8238477" y="124287"/>
                  </a:cubicBezTo>
                  <a:cubicBezTo>
                    <a:pt x="8249105" y="123349"/>
                    <a:pt x="8255120" y="110278"/>
                    <a:pt x="8265110" y="106532"/>
                  </a:cubicBezTo>
                  <a:cubicBezTo>
                    <a:pt x="8279239" y="101234"/>
                    <a:pt x="8294941" y="101624"/>
                    <a:pt x="8309499" y="97654"/>
                  </a:cubicBezTo>
                  <a:cubicBezTo>
                    <a:pt x="8391757" y="75220"/>
                    <a:pt x="8332226" y="79899"/>
                    <a:pt x="8407153" y="79899"/>
                  </a:cubicBezTo>
                  <a:lnTo>
                    <a:pt x="8398276" y="204186"/>
                  </a:lnTo>
                  <a:lnTo>
                    <a:pt x="0" y="239697"/>
                  </a:lnTo>
                  <a:lnTo>
                    <a:pt x="44388" y="9765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Freeform 11">
              <a:extLst>
                <a:ext uri="{FF2B5EF4-FFF2-40B4-BE49-F238E27FC236}">
                  <a16:creationId xmlns:a16="http://schemas.microsoft.com/office/drawing/2014/main" id="{47764DC7-6244-4B1A-90B9-C7E6960152D5}"/>
                </a:ext>
              </a:extLst>
            </p:cNvPr>
            <p:cNvSpPr/>
            <p:nvPr/>
          </p:nvSpPr>
          <p:spPr>
            <a:xfrm rot="10800000">
              <a:off x="395288" y="1933848"/>
              <a:ext cx="8407153" cy="239697"/>
            </a:xfrm>
            <a:custGeom>
              <a:avLst/>
              <a:gdLst>
                <a:gd name="connsiteX0" fmla="*/ 44388 w 8407153"/>
                <a:gd name="connsiteY0" fmla="*/ 97654 h 239697"/>
                <a:gd name="connsiteX1" fmla="*/ 44388 w 8407153"/>
                <a:gd name="connsiteY1" fmla="*/ 97654 h 239697"/>
                <a:gd name="connsiteX2" fmla="*/ 142043 w 8407153"/>
                <a:gd name="connsiteY2" fmla="*/ 35511 h 239697"/>
                <a:gd name="connsiteX3" fmla="*/ 195309 w 8407153"/>
                <a:gd name="connsiteY3" fmla="*/ 71021 h 239697"/>
                <a:gd name="connsiteX4" fmla="*/ 266330 w 8407153"/>
                <a:gd name="connsiteY4" fmla="*/ 88777 h 239697"/>
                <a:gd name="connsiteX5" fmla="*/ 292963 w 8407153"/>
                <a:gd name="connsiteY5" fmla="*/ 106532 h 239697"/>
                <a:gd name="connsiteX6" fmla="*/ 390617 w 8407153"/>
                <a:gd name="connsiteY6" fmla="*/ 88777 h 239697"/>
                <a:gd name="connsiteX7" fmla="*/ 408373 w 8407153"/>
                <a:gd name="connsiteY7" fmla="*/ 71021 h 239697"/>
                <a:gd name="connsiteX8" fmla="*/ 488272 w 8407153"/>
                <a:gd name="connsiteY8" fmla="*/ 88777 h 239697"/>
                <a:gd name="connsiteX9" fmla="*/ 656947 w 8407153"/>
                <a:gd name="connsiteY9" fmla="*/ 97654 h 239697"/>
                <a:gd name="connsiteX10" fmla="*/ 807868 w 8407153"/>
                <a:gd name="connsiteY10" fmla="*/ 88777 h 239697"/>
                <a:gd name="connsiteX11" fmla="*/ 825623 w 8407153"/>
                <a:gd name="connsiteY11" fmla="*/ 71021 h 239697"/>
                <a:gd name="connsiteX12" fmla="*/ 852256 w 8407153"/>
                <a:gd name="connsiteY12" fmla="*/ 53266 h 239697"/>
                <a:gd name="connsiteX13" fmla="*/ 1180730 w 8407153"/>
                <a:gd name="connsiteY13" fmla="*/ 53266 h 239697"/>
                <a:gd name="connsiteX14" fmla="*/ 1349406 w 8407153"/>
                <a:gd name="connsiteY14" fmla="*/ 62144 h 239697"/>
                <a:gd name="connsiteX15" fmla="*/ 1420427 w 8407153"/>
                <a:gd name="connsiteY15" fmla="*/ 53266 h 239697"/>
                <a:gd name="connsiteX16" fmla="*/ 1447060 w 8407153"/>
                <a:gd name="connsiteY16" fmla="*/ 35511 h 239697"/>
                <a:gd name="connsiteX17" fmla="*/ 1500326 w 8407153"/>
                <a:gd name="connsiteY17" fmla="*/ 44388 h 239697"/>
                <a:gd name="connsiteX18" fmla="*/ 1544714 w 8407153"/>
                <a:gd name="connsiteY18" fmla="*/ 62144 h 239697"/>
                <a:gd name="connsiteX19" fmla="*/ 1615736 w 8407153"/>
                <a:gd name="connsiteY19" fmla="*/ 79899 h 239697"/>
                <a:gd name="connsiteX20" fmla="*/ 1642369 w 8407153"/>
                <a:gd name="connsiteY20" fmla="*/ 88777 h 239697"/>
                <a:gd name="connsiteX21" fmla="*/ 1997476 w 8407153"/>
                <a:gd name="connsiteY21" fmla="*/ 88777 h 239697"/>
                <a:gd name="connsiteX22" fmla="*/ 2121763 w 8407153"/>
                <a:gd name="connsiteY22" fmla="*/ 79899 h 239697"/>
                <a:gd name="connsiteX23" fmla="*/ 2237173 w 8407153"/>
                <a:gd name="connsiteY23" fmla="*/ 71021 h 239697"/>
                <a:gd name="connsiteX24" fmla="*/ 2254928 w 8407153"/>
                <a:gd name="connsiteY24" fmla="*/ 88777 h 239697"/>
                <a:gd name="connsiteX25" fmla="*/ 2352582 w 8407153"/>
                <a:gd name="connsiteY25" fmla="*/ 88777 h 239697"/>
                <a:gd name="connsiteX26" fmla="*/ 2379215 w 8407153"/>
                <a:gd name="connsiteY26" fmla="*/ 71021 h 239697"/>
                <a:gd name="connsiteX27" fmla="*/ 2405848 w 8407153"/>
                <a:gd name="connsiteY27" fmla="*/ 62144 h 239697"/>
                <a:gd name="connsiteX28" fmla="*/ 2450237 w 8407153"/>
                <a:gd name="connsiteY28" fmla="*/ 35511 h 239697"/>
                <a:gd name="connsiteX29" fmla="*/ 2512380 w 8407153"/>
                <a:gd name="connsiteY29" fmla="*/ 62144 h 239697"/>
                <a:gd name="connsiteX30" fmla="*/ 2565646 w 8407153"/>
                <a:gd name="connsiteY30" fmla="*/ 79899 h 239697"/>
                <a:gd name="connsiteX31" fmla="*/ 2689934 w 8407153"/>
                <a:gd name="connsiteY31" fmla="*/ 71021 h 239697"/>
                <a:gd name="connsiteX32" fmla="*/ 2716567 w 8407153"/>
                <a:gd name="connsiteY32" fmla="*/ 62144 h 239697"/>
                <a:gd name="connsiteX33" fmla="*/ 2760955 w 8407153"/>
                <a:gd name="connsiteY33" fmla="*/ 71021 h 239697"/>
                <a:gd name="connsiteX34" fmla="*/ 3169328 w 8407153"/>
                <a:gd name="connsiteY34" fmla="*/ 97654 h 239697"/>
                <a:gd name="connsiteX35" fmla="*/ 3249227 w 8407153"/>
                <a:gd name="connsiteY35" fmla="*/ 88777 h 239697"/>
                <a:gd name="connsiteX36" fmla="*/ 3382392 w 8407153"/>
                <a:gd name="connsiteY36" fmla="*/ 62144 h 239697"/>
                <a:gd name="connsiteX37" fmla="*/ 3710866 w 8407153"/>
                <a:gd name="connsiteY37" fmla="*/ 71021 h 239697"/>
                <a:gd name="connsiteX38" fmla="*/ 3817398 w 8407153"/>
                <a:gd name="connsiteY38" fmla="*/ 79899 h 239697"/>
                <a:gd name="connsiteX39" fmla="*/ 3852909 w 8407153"/>
                <a:gd name="connsiteY39" fmla="*/ 97654 h 239697"/>
                <a:gd name="connsiteX40" fmla="*/ 4216893 w 8407153"/>
                <a:gd name="connsiteY40" fmla="*/ 88777 h 239697"/>
                <a:gd name="connsiteX41" fmla="*/ 4279037 w 8407153"/>
                <a:gd name="connsiteY41" fmla="*/ 79899 h 239697"/>
                <a:gd name="connsiteX42" fmla="*/ 4323425 w 8407153"/>
                <a:gd name="connsiteY42" fmla="*/ 71021 h 239697"/>
                <a:gd name="connsiteX43" fmla="*/ 4394446 w 8407153"/>
                <a:gd name="connsiteY43" fmla="*/ 79899 h 239697"/>
                <a:gd name="connsiteX44" fmla="*/ 4669654 w 8407153"/>
                <a:gd name="connsiteY44" fmla="*/ 71021 h 239697"/>
                <a:gd name="connsiteX45" fmla="*/ 4864963 w 8407153"/>
                <a:gd name="connsiteY45" fmla="*/ 53266 h 239697"/>
                <a:gd name="connsiteX46" fmla="*/ 4891596 w 8407153"/>
                <a:gd name="connsiteY46" fmla="*/ 62144 h 239697"/>
                <a:gd name="connsiteX47" fmla="*/ 4962617 w 8407153"/>
                <a:gd name="connsiteY47" fmla="*/ 106532 h 239697"/>
                <a:gd name="connsiteX48" fmla="*/ 5095782 w 8407153"/>
                <a:gd name="connsiteY48" fmla="*/ 35511 h 239697"/>
                <a:gd name="connsiteX49" fmla="*/ 5131293 w 8407153"/>
                <a:gd name="connsiteY49" fmla="*/ 0 h 239697"/>
                <a:gd name="connsiteX50" fmla="*/ 5228947 w 8407153"/>
                <a:gd name="connsiteY50" fmla="*/ 62144 h 239697"/>
                <a:gd name="connsiteX51" fmla="*/ 5255580 w 8407153"/>
                <a:gd name="connsiteY51" fmla="*/ 88777 h 239697"/>
                <a:gd name="connsiteX52" fmla="*/ 5362112 w 8407153"/>
                <a:gd name="connsiteY52" fmla="*/ 62144 h 239697"/>
                <a:gd name="connsiteX53" fmla="*/ 5468644 w 8407153"/>
                <a:gd name="connsiteY53" fmla="*/ 26633 h 239697"/>
                <a:gd name="connsiteX54" fmla="*/ 5495277 w 8407153"/>
                <a:gd name="connsiteY54" fmla="*/ 44388 h 239697"/>
                <a:gd name="connsiteX55" fmla="*/ 5513033 w 8407153"/>
                <a:gd name="connsiteY55" fmla="*/ 62144 h 239697"/>
                <a:gd name="connsiteX56" fmla="*/ 5690586 w 8407153"/>
                <a:gd name="connsiteY56" fmla="*/ 88777 h 239697"/>
                <a:gd name="connsiteX57" fmla="*/ 5752730 w 8407153"/>
                <a:gd name="connsiteY57" fmla="*/ 106532 h 239697"/>
                <a:gd name="connsiteX58" fmla="*/ 5779363 w 8407153"/>
                <a:gd name="connsiteY58" fmla="*/ 97654 h 239697"/>
                <a:gd name="connsiteX59" fmla="*/ 5841507 w 8407153"/>
                <a:gd name="connsiteY59" fmla="*/ 115410 h 239697"/>
                <a:gd name="connsiteX60" fmla="*/ 5868140 w 8407153"/>
                <a:gd name="connsiteY60" fmla="*/ 124287 h 239697"/>
                <a:gd name="connsiteX61" fmla="*/ 6081204 w 8407153"/>
                <a:gd name="connsiteY61" fmla="*/ 115410 h 239697"/>
                <a:gd name="connsiteX62" fmla="*/ 6090081 w 8407153"/>
                <a:gd name="connsiteY62" fmla="*/ 88777 h 239697"/>
                <a:gd name="connsiteX63" fmla="*/ 6303145 w 8407153"/>
                <a:gd name="connsiteY63" fmla="*/ 115410 h 239697"/>
                <a:gd name="connsiteX64" fmla="*/ 6356411 w 8407153"/>
                <a:gd name="connsiteY64" fmla="*/ 106532 h 239697"/>
                <a:gd name="connsiteX65" fmla="*/ 6391922 w 8407153"/>
                <a:gd name="connsiteY65" fmla="*/ 97654 h 239697"/>
                <a:gd name="connsiteX66" fmla="*/ 6462943 w 8407153"/>
                <a:gd name="connsiteY66" fmla="*/ 88777 h 239697"/>
                <a:gd name="connsiteX67" fmla="*/ 6533965 w 8407153"/>
                <a:gd name="connsiteY67" fmla="*/ 97654 h 239697"/>
                <a:gd name="connsiteX68" fmla="*/ 6764784 w 8407153"/>
                <a:gd name="connsiteY68" fmla="*/ 79899 h 239697"/>
                <a:gd name="connsiteX69" fmla="*/ 7244178 w 8407153"/>
                <a:gd name="connsiteY69" fmla="*/ 88777 h 239697"/>
                <a:gd name="connsiteX70" fmla="*/ 7297444 w 8407153"/>
                <a:gd name="connsiteY70" fmla="*/ 97654 h 239697"/>
                <a:gd name="connsiteX71" fmla="*/ 7324077 w 8407153"/>
                <a:gd name="connsiteY71" fmla="*/ 106532 h 239697"/>
                <a:gd name="connsiteX72" fmla="*/ 7341833 w 8407153"/>
                <a:gd name="connsiteY72" fmla="*/ 124287 h 239697"/>
                <a:gd name="connsiteX73" fmla="*/ 7368466 w 8407153"/>
                <a:gd name="connsiteY73" fmla="*/ 133165 h 239697"/>
                <a:gd name="connsiteX74" fmla="*/ 7395099 w 8407153"/>
                <a:gd name="connsiteY74" fmla="*/ 150920 h 239697"/>
                <a:gd name="connsiteX75" fmla="*/ 7412854 w 8407153"/>
                <a:gd name="connsiteY75" fmla="*/ 115410 h 239697"/>
                <a:gd name="connsiteX76" fmla="*/ 7421732 w 8407153"/>
                <a:gd name="connsiteY76" fmla="*/ 88777 h 239697"/>
                <a:gd name="connsiteX77" fmla="*/ 7448365 w 8407153"/>
                <a:gd name="connsiteY77" fmla="*/ 79899 h 239697"/>
                <a:gd name="connsiteX78" fmla="*/ 7537142 w 8407153"/>
                <a:gd name="connsiteY78" fmla="*/ 133165 h 239697"/>
                <a:gd name="connsiteX79" fmla="*/ 7563775 w 8407153"/>
                <a:gd name="connsiteY79" fmla="*/ 142043 h 239697"/>
                <a:gd name="connsiteX80" fmla="*/ 7661429 w 8407153"/>
                <a:gd name="connsiteY80" fmla="*/ 124287 h 239697"/>
                <a:gd name="connsiteX81" fmla="*/ 7688062 w 8407153"/>
                <a:gd name="connsiteY81" fmla="*/ 106532 h 239697"/>
                <a:gd name="connsiteX82" fmla="*/ 7714695 w 8407153"/>
                <a:gd name="connsiteY82" fmla="*/ 124287 h 239697"/>
                <a:gd name="connsiteX83" fmla="*/ 7767961 w 8407153"/>
                <a:gd name="connsiteY83" fmla="*/ 142043 h 239697"/>
                <a:gd name="connsiteX84" fmla="*/ 7812349 w 8407153"/>
                <a:gd name="connsiteY84" fmla="*/ 133165 h 239697"/>
                <a:gd name="connsiteX85" fmla="*/ 7838982 w 8407153"/>
                <a:gd name="connsiteY85" fmla="*/ 115410 h 239697"/>
                <a:gd name="connsiteX86" fmla="*/ 7927759 w 8407153"/>
                <a:gd name="connsiteY86" fmla="*/ 124287 h 239697"/>
                <a:gd name="connsiteX87" fmla="*/ 8238477 w 8407153"/>
                <a:gd name="connsiteY87" fmla="*/ 124287 h 239697"/>
                <a:gd name="connsiteX88" fmla="*/ 8265110 w 8407153"/>
                <a:gd name="connsiteY88" fmla="*/ 106532 h 239697"/>
                <a:gd name="connsiteX89" fmla="*/ 8309499 w 8407153"/>
                <a:gd name="connsiteY89" fmla="*/ 97654 h 239697"/>
                <a:gd name="connsiteX90" fmla="*/ 8407153 w 8407153"/>
                <a:gd name="connsiteY90" fmla="*/ 79899 h 239697"/>
                <a:gd name="connsiteX91" fmla="*/ 8398276 w 8407153"/>
                <a:gd name="connsiteY91" fmla="*/ 204186 h 239697"/>
                <a:gd name="connsiteX92" fmla="*/ 0 w 8407153"/>
                <a:gd name="connsiteY92" fmla="*/ 239697 h 239697"/>
                <a:gd name="connsiteX93" fmla="*/ 44388 w 8407153"/>
                <a:gd name="connsiteY93" fmla="*/ 97654 h 23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8407153" h="239697">
                  <a:moveTo>
                    <a:pt x="44388" y="97654"/>
                  </a:moveTo>
                  <a:lnTo>
                    <a:pt x="44388" y="97654"/>
                  </a:lnTo>
                  <a:cubicBezTo>
                    <a:pt x="76940" y="76940"/>
                    <a:pt x="109939" y="14109"/>
                    <a:pt x="142043" y="35511"/>
                  </a:cubicBezTo>
                  <a:cubicBezTo>
                    <a:pt x="159798" y="47348"/>
                    <a:pt x="174607" y="65845"/>
                    <a:pt x="195309" y="71021"/>
                  </a:cubicBezTo>
                  <a:lnTo>
                    <a:pt x="266330" y="88777"/>
                  </a:lnTo>
                  <a:cubicBezTo>
                    <a:pt x="275208" y="94695"/>
                    <a:pt x="282337" y="105566"/>
                    <a:pt x="292963" y="106532"/>
                  </a:cubicBezTo>
                  <a:cubicBezTo>
                    <a:pt x="332396" y="110117"/>
                    <a:pt x="357382" y="99855"/>
                    <a:pt x="390617" y="88777"/>
                  </a:cubicBezTo>
                  <a:cubicBezTo>
                    <a:pt x="396536" y="82858"/>
                    <a:pt x="400087" y="72205"/>
                    <a:pt x="408373" y="71021"/>
                  </a:cubicBezTo>
                  <a:cubicBezTo>
                    <a:pt x="424653" y="68695"/>
                    <a:pt x="470526" y="87234"/>
                    <a:pt x="488272" y="88777"/>
                  </a:cubicBezTo>
                  <a:cubicBezTo>
                    <a:pt x="544363" y="93654"/>
                    <a:pt x="600722" y="94695"/>
                    <a:pt x="656947" y="97654"/>
                  </a:cubicBezTo>
                  <a:cubicBezTo>
                    <a:pt x="707254" y="94695"/>
                    <a:pt x="758091" y="96637"/>
                    <a:pt x="807868" y="88777"/>
                  </a:cubicBezTo>
                  <a:cubicBezTo>
                    <a:pt x="816136" y="87472"/>
                    <a:pt x="819087" y="76250"/>
                    <a:pt x="825623" y="71021"/>
                  </a:cubicBezTo>
                  <a:cubicBezTo>
                    <a:pt x="833954" y="64356"/>
                    <a:pt x="843378" y="59184"/>
                    <a:pt x="852256" y="53266"/>
                  </a:cubicBezTo>
                  <a:cubicBezTo>
                    <a:pt x="1073911" y="73417"/>
                    <a:pt x="805776" y="53266"/>
                    <a:pt x="1180730" y="53266"/>
                  </a:cubicBezTo>
                  <a:cubicBezTo>
                    <a:pt x="1237033" y="53266"/>
                    <a:pt x="1293181" y="59185"/>
                    <a:pt x="1349406" y="62144"/>
                  </a:cubicBezTo>
                  <a:cubicBezTo>
                    <a:pt x="1373080" y="59185"/>
                    <a:pt x="1397410" y="59543"/>
                    <a:pt x="1420427" y="53266"/>
                  </a:cubicBezTo>
                  <a:cubicBezTo>
                    <a:pt x="1430721" y="50459"/>
                    <a:pt x="1436456" y="36689"/>
                    <a:pt x="1447060" y="35511"/>
                  </a:cubicBezTo>
                  <a:cubicBezTo>
                    <a:pt x="1464950" y="33523"/>
                    <a:pt x="1482571" y="41429"/>
                    <a:pt x="1500326" y="44388"/>
                  </a:cubicBezTo>
                  <a:cubicBezTo>
                    <a:pt x="1515122" y="50307"/>
                    <a:pt x="1529483" y="57457"/>
                    <a:pt x="1544714" y="62144"/>
                  </a:cubicBezTo>
                  <a:cubicBezTo>
                    <a:pt x="1568037" y="69320"/>
                    <a:pt x="1592586" y="72182"/>
                    <a:pt x="1615736" y="79899"/>
                  </a:cubicBezTo>
                  <a:lnTo>
                    <a:pt x="1642369" y="88777"/>
                  </a:lnTo>
                  <a:cubicBezTo>
                    <a:pt x="1883871" y="68651"/>
                    <a:pt x="1591496" y="88777"/>
                    <a:pt x="1997476" y="88777"/>
                  </a:cubicBezTo>
                  <a:cubicBezTo>
                    <a:pt x="2039011" y="88777"/>
                    <a:pt x="2080334" y="82858"/>
                    <a:pt x="2121763" y="79899"/>
                  </a:cubicBezTo>
                  <a:cubicBezTo>
                    <a:pt x="2194880" y="55527"/>
                    <a:pt x="2156501" y="59497"/>
                    <a:pt x="2237173" y="71021"/>
                  </a:cubicBezTo>
                  <a:cubicBezTo>
                    <a:pt x="2243091" y="76940"/>
                    <a:pt x="2247442" y="85034"/>
                    <a:pt x="2254928" y="88777"/>
                  </a:cubicBezTo>
                  <a:cubicBezTo>
                    <a:pt x="2289033" y="105829"/>
                    <a:pt x="2315586" y="94062"/>
                    <a:pt x="2352582" y="88777"/>
                  </a:cubicBezTo>
                  <a:cubicBezTo>
                    <a:pt x="2361460" y="82858"/>
                    <a:pt x="2369672" y="75793"/>
                    <a:pt x="2379215" y="71021"/>
                  </a:cubicBezTo>
                  <a:cubicBezTo>
                    <a:pt x="2387585" y="66836"/>
                    <a:pt x="2397824" y="66959"/>
                    <a:pt x="2405848" y="62144"/>
                  </a:cubicBezTo>
                  <a:cubicBezTo>
                    <a:pt x="2466779" y="25586"/>
                    <a:pt x="2374792" y="60657"/>
                    <a:pt x="2450237" y="35511"/>
                  </a:cubicBezTo>
                  <a:cubicBezTo>
                    <a:pt x="2535954" y="64081"/>
                    <a:pt x="2402698" y="18270"/>
                    <a:pt x="2512380" y="62144"/>
                  </a:cubicBezTo>
                  <a:cubicBezTo>
                    <a:pt x="2529757" y="69095"/>
                    <a:pt x="2565646" y="79899"/>
                    <a:pt x="2565646" y="79899"/>
                  </a:cubicBezTo>
                  <a:cubicBezTo>
                    <a:pt x="2607075" y="76940"/>
                    <a:pt x="2648684" y="75874"/>
                    <a:pt x="2689934" y="71021"/>
                  </a:cubicBezTo>
                  <a:cubicBezTo>
                    <a:pt x="2699228" y="69928"/>
                    <a:pt x="2707209" y="62144"/>
                    <a:pt x="2716567" y="62144"/>
                  </a:cubicBezTo>
                  <a:cubicBezTo>
                    <a:pt x="2731656" y="62144"/>
                    <a:pt x="2746159" y="68062"/>
                    <a:pt x="2760955" y="71021"/>
                  </a:cubicBezTo>
                  <a:cubicBezTo>
                    <a:pt x="2892344" y="158617"/>
                    <a:pt x="2790608" y="97654"/>
                    <a:pt x="3169328" y="97654"/>
                  </a:cubicBezTo>
                  <a:cubicBezTo>
                    <a:pt x="3196125" y="97654"/>
                    <a:pt x="3222594" y="91736"/>
                    <a:pt x="3249227" y="88777"/>
                  </a:cubicBezTo>
                  <a:cubicBezTo>
                    <a:pt x="3307850" y="30154"/>
                    <a:pt x="3268067" y="51750"/>
                    <a:pt x="3382392" y="62144"/>
                  </a:cubicBezTo>
                  <a:cubicBezTo>
                    <a:pt x="3522732" y="108923"/>
                    <a:pt x="3416952" y="80502"/>
                    <a:pt x="3710866" y="71021"/>
                  </a:cubicBezTo>
                  <a:cubicBezTo>
                    <a:pt x="3746377" y="73980"/>
                    <a:pt x="3782375" y="73332"/>
                    <a:pt x="3817398" y="79899"/>
                  </a:cubicBezTo>
                  <a:cubicBezTo>
                    <a:pt x="3830405" y="82338"/>
                    <a:pt x="3839678" y="97360"/>
                    <a:pt x="3852909" y="97654"/>
                  </a:cubicBezTo>
                  <a:lnTo>
                    <a:pt x="4216893" y="88777"/>
                  </a:lnTo>
                  <a:cubicBezTo>
                    <a:pt x="4237608" y="85818"/>
                    <a:pt x="4258397" y="83339"/>
                    <a:pt x="4279037" y="79899"/>
                  </a:cubicBezTo>
                  <a:cubicBezTo>
                    <a:pt x="4293921" y="77418"/>
                    <a:pt x="4308336" y="71021"/>
                    <a:pt x="4323425" y="71021"/>
                  </a:cubicBezTo>
                  <a:cubicBezTo>
                    <a:pt x="4347283" y="71021"/>
                    <a:pt x="4370772" y="76940"/>
                    <a:pt x="4394446" y="79899"/>
                  </a:cubicBezTo>
                  <a:lnTo>
                    <a:pt x="4669654" y="71021"/>
                  </a:lnTo>
                  <a:cubicBezTo>
                    <a:pt x="4840011" y="64207"/>
                    <a:pt x="4786190" y="79525"/>
                    <a:pt x="4864963" y="53266"/>
                  </a:cubicBezTo>
                  <a:cubicBezTo>
                    <a:pt x="4873841" y="56225"/>
                    <a:pt x="4883660" y="57184"/>
                    <a:pt x="4891596" y="62144"/>
                  </a:cubicBezTo>
                  <a:cubicBezTo>
                    <a:pt x="4974309" y="113839"/>
                    <a:pt x="4902690" y="86555"/>
                    <a:pt x="4962617" y="106532"/>
                  </a:cubicBezTo>
                  <a:cubicBezTo>
                    <a:pt x="5067028" y="83330"/>
                    <a:pt x="5023224" y="108069"/>
                    <a:pt x="5095782" y="35511"/>
                  </a:cubicBezTo>
                  <a:lnTo>
                    <a:pt x="5131293" y="0"/>
                  </a:lnTo>
                  <a:cubicBezTo>
                    <a:pt x="5204411" y="24372"/>
                    <a:pt x="5171324" y="4521"/>
                    <a:pt x="5228947" y="62144"/>
                  </a:cubicBezTo>
                  <a:lnTo>
                    <a:pt x="5255580" y="88777"/>
                  </a:lnTo>
                  <a:cubicBezTo>
                    <a:pt x="5291091" y="79899"/>
                    <a:pt x="5326973" y="72393"/>
                    <a:pt x="5362112" y="62144"/>
                  </a:cubicBezTo>
                  <a:cubicBezTo>
                    <a:pt x="5398046" y="51663"/>
                    <a:pt x="5468644" y="26633"/>
                    <a:pt x="5468644" y="26633"/>
                  </a:cubicBezTo>
                  <a:cubicBezTo>
                    <a:pt x="5477522" y="32551"/>
                    <a:pt x="5486945" y="37723"/>
                    <a:pt x="5495277" y="44388"/>
                  </a:cubicBezTo>
                  <a:cubicBezTo>
                    <a:pt x="5501813" y="49617"/>
                    <a:pt x="5505546" y="58401"/>
                    <a:pt x="5513033" y="62144"/>
                  </a:cubicBezTo>
                  <a:cubicBezTo>
                    <a:pt x="5569663" y="90459"/>
                    <a:pt x="5627611" y="84279"/>
                    <a:pt x="5690586" y="88777"/>
                  </a:cubicBezTo>
                  <a:cubicBezTo>
                    <a:pt x="5703143" y="92962"/>
                    <a:pt x="5741586" y="106532"/>
                    <a:pt x="5752730" y="106532"/>
                  </a:cubicBezTo>
                  <a:cubicBezTo>
                    <a:pt x="5762088" y="106532"/>
                    <a:pt x="5770485" y="100613"/>
                    <a:pt x="5779363" y="97654"/>
                  </a:cubicBezTo>
                  <a:lnTo>
                    <a:pt x="5841507" y="115410"/>
                  </a:lnTo>
                  <a:cubicBezTo>
                    <a:pt x="5850470" y="118099"/>
                    <a:pt x="5858782" y="124287"/>
                    <a:pt x="5868140" y="124287"/>
                  </a:cubicBezTo>
                  <a:cubicBezTo>
                    <a:pt x="5939223" y="124287"/>
                    <a:pt x="6010183" y="118369"/>
                    <a:pt x="6081204" y="115410"/>
                  </a:cubicBezTo>
                  <a:cubicBezTo>
                    <a:pt x="6084163" y="106532"/>
                    <a:pt x="6080770" y="89708"/>
                    <a:pt x="6090081" y="88777"/>
                  </a:cubicBezTo>
                  <a:cubicBezTo>
                    <a:pt x="6218325" y="75952"/>
                    <a:pt x="6222429" y="83122"/>
                    <a:pt x="6303145" y="115410"/>
                  </a:cubicBezTo>
                  <a:cubicBezTo>
                    <a:pt x="6320900" y="112451"/>
                    <a:pt x="6338760" y="110062"/>
                    <a:pt x="6356411" y="106532"/>
                  </a:cubicBezTo>
                  <a:cubicBezTo>
                    <a:pt x="6368375" y="104139"/>
                    <a:pt x="6379887" y="99660"/>
                    <a:pt x="6391922" y="97654"/>
                  </a:cubicBezTo>
                  <a:cubicBezTo>
                    <a:pt x="6415455" y="93732"/>
                    <a:pt x="6439269" y="91736"/>
                    <a:pt x="6462943" y="88777"/>
                  </a:cubicBezTo>
                  <a:cubicBezTo>
                    <a:pt x="6486617" y="91736"/>
                    <a:pt x="6510107" y="97654"/>
                    <a:pt x="6533965" y="97654"/>
                  </a:cubicBezTo>
                  <a:cubicBezTo>
                    <a:pt x="6703741" y="97654"/>
                    <a:pt x="6673112" y="102818"/>
                    <a:pt x="6764784" y="79899"/>
                  </a:cubicBezTo>
                  <a:lnTo>
                    <a:pt x="7244178" y="88777"/>
                  </a:lnTo>
                  <a:cubicBezTo>
                    <a:pt x="7262168" y="89377"/>
                    <a:pt x="7279872" y="93749"/>
                    <a:pt x="7297444" y="97654"/>
                  </a:cubicBezTo>
                  <a:cubicBezTo>
                    <a:pt x="7306579" y="99684"/>
                    <a:pt x="7315199" y="103573"/>
                    <a:pt x="7324077" y="106532"/>
                  </a:cubicBezTo>
                  <a:cubicBezTo>
                    <a:pt x="7329996" y="112450"/>
                    <a:pt x="7334656" y="119981"/>
                    <a:pt x="7341833" y="124287"/>
                  </a:cubicBezTo>
                  <a:cubicBezTo>
                    <a:pt x="7349857" y="129102"/>
                    <a:pt x="7360096" y="128980"/>
                    <a:pt x="7368466" y="133165"/>
                  </a:cubicBezTo>
                  <a:cubicBezTo>
                    <a:pt x="7378009" y="137937"/>
                    <a:pt x="7386221" y="145002"/>
                    <a:pt x="7395099" y="150920"/>
                  </a:cubicBezTo>
                  <a:cubicBezTo>
                    <a:pt x="7401017" y="139083"/>
                    <a:pt x="7407641" y="127574"/>
                    <a:pt x="7412854" y="115410"/>
                  </a:cubicBezTo>
                  <a:cubicBezTo>
                    <a:pt x="7416540" y="106809"/>
                    <a:pt x="7415115" y="95394"/>
                    <a:pt x="7421732" y="88777"/>
                  </a:cubicBezTo>
                  <a:cubicBezTo>
                    <a:pt x="7428349" y="82160"/>
                    <a:pt x="7439487" y="82858"/>
                    <a:pt x="7448365" y="79899"/>
                  </a:cubicBezTo>
                  <a:cubicBezTo>
                    <a:pt x="7486237" y="105147"/>
                    <a:pt x="7498920" y="116784"/>
                    <a:pt x="7537142" y="133165"/>
                  </a:cubicBezTo>
                  <a:cubicBezTo>
                    <a:pt x="7545743" y="136851"/>
                    <a:pt x="7554897" y="139084"/>
                    <a:pt x="7563775" y="142043"/>
                  </a:cubicBezTo>
                  <a:cubicBezTo>
                    <a:pt x="7588261" y="138982"/>
                    <a:pt x="7634057" y="137973"/>
                    <a:pt x="7661429" y="124287"/>
                  </a:cubicBezTo>
                  <a:cubicBezTo>
                    <a:pt x="7670972" y="119515"/>
                    <a:pt x="7679184" y="112450"/>
                    <a:pt x="7688062" y="106532"/>
                  </a:cubicBezTo>
                  <a:cubicBezTo>
                    <a:pt x="7696940" y="112450"/>
                    <a:pt x="7704945" y="119954"/>
                    <a:pt x="7714695" y="124287"/>
                  </a:cubicBezTo>
                  <a:cubicBezTo>
                    <a:pt x="7731798" y="131888"/>
                    <a:pt x="7767961" y="142043"/>
                    <a:pt x="7767961" y="142043"/>
                  </a:cubicBezTo>
                  <a:cubicBezTo>
                    <a:pt x="7782757" y="139084"/>
                    <a:pt x="7798221" y="138463"/>
                    <a:pt x="7812349" y="133165"/>
                  </a:cubicBezTo>
                  <a:cubicBezTo>
                    <a:pt x="7822339" y="129419"/>
                    <a:pt x="7828344" y="116228"/>
                    <a:pt x="7838982" y="115410"/>
                  </a:cubicBezTo>
                  <a:cubicBezTo>
                    <a:pt x="7868634" y="113129"/>
                    <a:pt x="7898167" y="121328"/>
                    <a:pt x="7927759" y="124287"/>
                  </a:cubicBezTo>
                  <a:cubicBezTo>
                    <a:pt x="8045990" y="153846"/>
                    <a:pt x="7998637" y="145449"/>
                    <a:pt x="8238477" y="124287"/>
                  </a:cubicBezTo>
                  <a:cubicBezTo>
                    <a:pt x="8249105" y="123349"/>
                    <a:pt x="8255120" y="110278"/>
                    <a:pt x="8265110" y="106532"/>
                  </a:cubicBezTo>
                  <a:cubicBezTo>
                    <a:pt x="8279239" y="101234"/>
                    <a:pt x="8294941" y="101624"/>
                    <a:pt x="8309499" y="97654"/>
                  </a:cubicBezTo>
                  <a:cubicBezTo>
                    <a:pt x="8391757" y="75220"/>
                    <a:pt x="8332226" y="79899"/>
                    <a:pt x="8407153" y="79899"/>
                  </a:cubicBezTo>
                  <a:lnTo>
                    <a:pt x="8398276" y="204186"/>
                  </a:lnTo>
                  <a:lnTo>
                    <a:pt x="0" y="239697"/>
                  </a:lnTo>
                  <a:lnTo>
                    <a:pt x="44388" y="9765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pic>
        <p:nvPicPr>
          <p:cNvPr id="14" name="Picture 13">
            <a:extLst>
              <a:ext uri="{FF2B5EF4-FFF2-40B4-BE49-F238E27FC236}">
                <a16:creationId xmlns:a16="http://schemas.microsoft.com/office/drawing/2014/main" id="{E32B7387-C423-488D-B901-8F9CB73017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646" b="31875"/>
          <a:stretch/>
        </p:blipFill>
        <p:spPr>
          <a:xfrm>
            <a:off x="296467" y="1640093"/>
            <a:ext cx="6265067" cy="2641896"/>
          </a:xfrm>
          <a:prstGeom prst="rect">
            <a:avLst/>
          </a:prstGeom>
        </p:spPr>
      </p:pic>
      <p:sp>
        <p:nvSpPr>
          <p:cNvPr id="15" name="Oval 14">
            <a:extLst>
              <a:ext uri="{FF2B5EF4-FFF2-40B4-BE49-F238E27FC236}">
                <a16:creationId xmlns:a16="http://schemas.microsoft.com/office/drawing/2014/main" id="{1A9B3B1F-D1E3-4918-8BEA-846C146CB143}"/>
              </a:ext>
            </a:extLst>
          </p:cNvPr>
          <p:cNvSpPr/>
          <p:nvPr/>
        </p:nvSpPr>
        <p:spPr>
          <a:xfrm>
            <a:off x="188640" y="1532081"/>
            <a:ext cx="2376264" cy="2808312"/>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6" name="Picture 15">
            <a:extLst>
              <a:ext uri="{FF2B5EF4-FFF2-40B4-BE49-F238E27FC236}">
                <a16:creationId xmlns:a16="http://schemas.microsoft.com/office/drawing/2014/main" id="{CE47B7E8-6240-440B-8317-6DCC47B25F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374486"/>
            <a:ext cx="6858000" cy="1231513"/>
          </a:xfrm>
          <a:prstGeom prst="rect">
            <a:avLst/>
          </a:prstGeom>
        </p:spPr>
      </p:pic>
      <p:sp>
        <p:nvSpPr>
          <p:cNvPr id="17" name="Oval 16">
            <a:extLst>
              <a:ext uri="{FF2B5EF4-FFF2-40B4-BE49-F238E27FC236}">
                <a16:creationId xmlns:a16="http://schemas.microsoft.com/office/drawing/2014/main" id="{52058F7D-B5E7-4357-885E-3A7CE082A825}"/>
              </a:ext>
            </a:extLst>
          </p:cNvPr>
          <p:cNvSpPr/>
          <p:nvPr/>
        </p:nvSpPr>
        <p:spPr>
          <a:xfrm>
            <a:off x="1592796" y="2180153"/>
            <a:ext cx="1458162" cy="1404956"/>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116156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42"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100" dirty="0">
                <a:latin typeface="Arial" panose="020B0604020202020204" pitchFamily="34" charset="0"/>
                <a:cs typeface="Arial" panose="020B0604020202020204" pitchFamily="34" charset="0"/>
              </a:rPr>
              <a:t>Allocations</a:t>
            </a:r>
          </a:p>
        </p:txBody>
      </p:sp>
      <p:pic>
        <p:nvPicPr>
          <p:cNvPr id="7" name="Picture 6">
            <a:extLst>
              <a:ext uri="{FF2B5EF4-FFF2-40B4-BE49-F238E27FC236}">
                <a16:creationId xmlns:a16="http://schemas.microsoft.com/office/drawing/2014/main" id="{A83523B3-F60C-49D1-B47C-0A797C126DAB}"/>
              </a:ext>
            </a:extLst>
          </p:cNvPr>
          <p:cNvPicPr>
            <a:picLocks noChangeAspect="1"/>
          </p:cNvPicPr>
          <p:nvPr/>
        </p:nvPicPr>
        <p:blipFill>
          <a:blip r:embed="rId3"/>
          <a:stretch>
            <a:fillRect/>
          </a:stretch>
        </p:blipFill>
        <p:spPr>
          <a:xfrm>
            <a:off x="4464215" y="1479875"/>
            <a:ext cx="2077827" cy="2933403"/>
          </a:xfrm>
          <a:prstGeom prst="rect">
            <a:avLst/>
          </a:prstGeom>
        </p:spPr>
      </p:pic>
      <p:sp>
        <p:nvSpPr>
          <p:cNvPr id="8" name="Content Placeholder 2">
            <a:extLst>
              <a:ext uri="{FF2B5EF4-FFF2-40B4-BE49-F238E27FC236}">
                <a16:creationId xmlns:a16="http://schemas.microsoft.com/office/drawing/2014/main" id="{6188CE16-407B-4535-A4B8-4BDCA794A6CA}"/>
              </a:ext>
            </a:extLst>
          </p:cNvPr>
          <p:cNvSpPr>
            <a:spLocks noGrp="1"/>
          </p:cNvSpPr>
          <p:nvPr>
            <p:ph sz="quarter" idx="4"/>
          </p:nvPr>
        </p:nvSpPr>
        <p:spPr>
          <a:xfrm>
            <a:off x="233125" y="1628387"/>
            <a:ext cx="4012601" cy="2684831"/>
          </a:xfrm>
        </p:spPr>
        <p:txBody>
          <a:bodyPr>
            <a:normAutofit fontScale="92500" lnSpcReduction="20000"/>
          </a:bodyPr>
          <a:lstStyle/>
          <a:p>
            <a:r>
              <a:rPr lang="en-GB" sz="2250" b="1" dirty="0">
                <a:latin typeface="Arial" panose="020B0604020202020204" pitchFamily="34" charset="0"/>
                <a:cs typeface="Arial" panose="020B0604020202020204" pitchFamily="34" charset="0"/>
              </a:rPr>
              <a:t>England context</a:t>
            </a:r>
          </a:p>
          <a:p>
            <a:endParaRPr lang="en-GB" b="1"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1950" dirty="0">
                <a:latin typeface="Arial" panose="020B0604020202020204" pitchFamily="34" charset="0"/>
                <a:cs typeface="Arial" panose="020B0604020202020204" pitchFamily="34" charset="0"/>
              </a:rPr>
              <a:t>Rules and processes on access to social housing could be failing people in greatest need</a:t>
            </a:r>
          </a:p>
          <a:p>
            <a:pPr marL="257175" indent="-257175">
              <a:buFont typeface="Arial" panose="020B0604020202020204" pitchFamily="34" charset="0"/>
              <a:buChar char="•"/>
            </a:pPr>
            <a:r>
              <a:rPr lang="en-US" sz="1950" dirty="0">
                <a:latin typeface="Arial" panose="020B0604020202020204" pitchFamily="34" charset="0"/>
                <a:cs typeface="Arial" panose="020B0604020202020204" pitchFamily="34" charset="0"/>
              </a:rPr>
              <a:t>Faced with not enough genuinely affordable homes, councils and housing associations are forced to ration – the way they allocate these homes can exclude some very vulnerable people</a:t>
            </a:r>
            <a:endParaRPr lang="en-GB" sz="1950" dirty="0">
              <a:latin typeface="Arial" panose="020B0604020202020204" pitchFamily="34" charset="0"/>
              <a:cs typeface="Arial" panose="020B0604020202020204" pitchFamily="34" charset="0"/>
            </a:endParaRPr>
          </a:p>
          <a:p>
            <a:pPr marL="257175" indent="-257175">
              <a:buFont typeface="Arial"/>
              <a:buChar char="•"/>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0624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100" dirty="0">
                <a:latin typeface="Arial" panose="020B0604020202020204" pitchFamily="34" charset="0"/>
                <a:cs typeface="Arial" panose="020B0604020202020204" pitchFamily="34" charset="0"/>
              </a:rPr>
              <a:t>Pre-tenancy affordability assessments</a:t>
            </a:r>
          </a:p>
        </p:txBody>
      </p:sp>
      <p:pic>
        <p:nvPicPr>
          <p:cNvPr id="7" name="Picture 6">
            <a:extLst>
              <a:ext uri="{FF2B5EF4-FFF2-40B4-BE49-F238E27FC236}">
                <a16:creationId xmlns:a16="http://schemas.microsoft.com/office/drawing/2014/main" id="{A83523B3-F60C-49D1-B47C-0A797C126DAB}"/>
              </a:ext>
            </a:extLst>
          </p:cNvPr>
          <p:cNvPicPr>
            <a:picLocks noChangeAspect="1"/>
          </p:cNvPicPr>
          <p:nvPr/>
        </p:nvPicPr>
        <p:blipFill>
          <a:blip r:embed="rId3"/>
          <a:stretch>
            <a:fillRect/>
          </a:stretch>
        </p:blipFill>
        <p:spPr>
          <a:xfrm>
            <a:off x="4464215" y="1479875"/>
            <a:ext cx="2077827" cy="2933403"/>
          </a:xfrm>
          <a:prstGeom prst="rect">
            <a:avLst/>
          </a:prstGeom>
        </p:spPr>
      </p:pic>
      <p:sp>
        <p:nvSpPr>
          <p:cNvPr id="8" name="Content Placeholder 2">
            <a:extLst>
              <a:ext uri="{FF2B5EF4-FFF2-40B4-BE49-F238E27FC236}">
                <a16:creationId xmlns:a16="http://schemas.microsoft.com/office/drawing/2014/main" id="{6188CE16-407B-4535-A4B8-4BDCA794A6CA}"/>
              </a:ext>
            </a:extLst>
          </p:cNvPr>
          <p:cNvSpPr>
            <a:spLocks noGrp="1"/>
          </p:cNvSpPr>
          <p:nvPr>
            <p:ph sz="quarter" idx="4"/>
          </p:nvPr>
        </p:nvSpPr>
        <p:spPr>
          <a:xfrm>
            <a:off x="233125" y="1640857"/>
            <a:ext cx="4012601" cy="2684831"/>
          </a:xfrm>
        </p:spPr>
        <p:txBody>
          <a:bodyPr>
            <a:normAutofit fontScale="92500"/>
          </a:bodyPr>
          <a:lstStyle/>
          <a:p>
            <a:r>
              <a:rPr lang="en-GB" sz="2100" b="1" dirty="0">
                <a:latin typeface="Arial" panose="020B0604020202020204" pitchFamily="34" charset="0"/>
                <a:cs typeface="Arial" panose="020B0604020202020204" pitchFamily="34" charset="0"/>
              </a:rPr>
              <a:t>Hull City Council practice</a:t>
            </a:r>
          </a:p>
          <a:p>
            <a:endParaRPr lang="en-GB" b="1"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1950" dirty="0">
                <a:latin typeface="Arial" panose="020B0604020202020204" pitchFamily="34" charset="0"/>
                <a:cs typeface="Arial" panose="020B0604020202020204" pitchFamily="34" charset="0"/>
              </a:rPr>
              <a:t>Assessments flag applicants’ affordability as green, amber or red</a:t>
            </a:r>
          </a:p>
          <a:p>
            <a:pPr marL="257175" indent="-257175">
              <a:buFont typeface="Arial" panose="020B0604020202020204" pitchFamily="34" charset="0"/>
              <a:buChar char="•"/>
            </a:pPr>
            <a:r>
              <a:rPr lang="en-GB" sz="1950" dirty="0">
                <a:latin typeface="Arial" panose="020B0604020202020204" pitchFamily="34" charset="0"/>
                <a:cs typeface="Arial" panose="020B0604020202020204" pitchFamily="34" charset="0"/>
              </a:rPr>
              <a:t>Applicants flagged as red are signposted for further assistance – offers cannot be withdrawn without head of service approval</a:t>
            </a:r>
          </a:p>
          <a:p>
            <a:pPr marL="257175" indent="-257175">
              <a:buFont typeface="Arial"/>
              <a:buChar char="•"/>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2455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100" dirty="0">
                <a:latin typeface="Arial" panose="020B0604020202020204" pitchFamily="34" charset="0"/>
                <a:cs typeface="Arial" panose="020B0604020202020204" pitchFamily="34" charset="0"/>
              </a:rPr>
              <a:t>Pre-tenancy affordability assessments</a:t>
            </a:r>
          </a:p>
        </p:txBody>
      </p:sp>
      <p:pic>
        <p:nvPicPr>
          <p:cNvPr id="7" name="Picture 6">
            <a:extLst>
              <a:ext uri="{FF2B5EF4-FFF2-40B4-BE49-F238E27FC236}">
                <a16:creationId xmlns:a16="http://schemas.microsoft.com/office/drawing/2014/main" id="{A83523B3-F60C-49D1-B47C-0A797C126DAB}"/>
              </a:ext>
            </a:extLst>
          </p:cNvPr>
          <p:cNvPicPr>
            <a:picLocks noChangeAspect="1"/>
          </p:cNvPicPr>
          <p:nvPr/>
        </p:nvPicPr>
        <p:blipFill>
          <a:blip r:embed="rId3"/>
          <a:stretch>
            <a:fillRect/>
          </a:stretch>
        </p:blipFill>
        <p:spPr>
          <a:xfrm>
            <a:off x="4464215" y="1479875"/>
            <a:ext cx="2077827" cy="2933403"/>
          </a:xfrm>
          <a:prstGeom prst="rect">
            <a:avLst/>
          </a:prstGeom>
        </p:spPr>
      </p:pic>
      <p:sp>
        <p:nvSpPr>
          <p:cNvPr id="8" name="Content Placeholder 2">
            <a:extLst>
              <a:ext uri="{FF2B5EF4-FFF2-40B4-BE49-F238E27FC236}">
                <a16:creationId xmlns:a16="http://schemas.microsoft.com/office/drawing/2014/main" id="{6188CE16-407B-4535-A4B8-4BDCA794A6CA}"/>
              </a:ext>
            </a:extLst>
          </p:cNvPr>
          <p:cNvSpPr>
            <a:spLocks noGrp="1"/>
          </p:cNvSpPr>
          <p:nvPr>
            <p:ph sz="quarter" idx="4"/>
          </p:nvPr>
        </p:nvSpPr>
        <p:spPr>
          <a:xfrm>
            <a:off x="233125" y="1603448"/>
            <a:ext cx="4012601" cy="2684831"/>
          </a:xfrm>
        </p:spPr>
        <p:txBody>
          <a:bodyPr>
            <a:normAutofit fontScale="92500"/>
          </a:bodyPr>
          <a:lstStyle/>
          <a:p>
            <a:r>
              <a:rPr lang="en-GB" sz="2250" b="1" dirty="0">
                <a:latin typeface="Arial" panose="020B0604020202020204" pitchFamily="34" charset="0"/>
                <a:cs typeface="Arial" panose="020B0604020202020204" pitchFamily="34" charset="0"/>
              </a:rPr>
              <a:t>Hull City Council practice</a:t>
            </a:r>
          </a:p>
          <a:p>
            <a:endParaRPr lang="en-GB" b="1"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1950" dirty="0">
                <a:latin typeface="Arial" panose="020B0604020202020204" pitchFamily="34" charset="0"/>
                <a:cs typeface="Arial" panose="020B0604020202020204" pitchFamily="34" charset="0"/>
              </a:rPr>
              <a:t>Where a statutory duty is owed or in urgent situations, applicants flagged as red are rehoused, and referred to tenancy sustainment team with tenants’ agreement</a:t>
            </a:r>
          </a:p>
          <a:p>
            <a:pPr marL="257175" indent="-257175">
              <a:buFont typeface="Arial" panose="020B0604020202020204" pitchFamily="34" charset="0"/>
              <a:buChar char="•"/>
            </a:pPr>
            <a:r>
              <a:rPr lang="en-GB" sz="1950" dirty="0">
                <a:latin typeface="Arial" panose="020B0604020202020204" pitchFamily="34" charset="0"/>
                <a:cs typeface="Arial" panose="020B0604020202020204" pitchFamily="34" charset="0"/>
              </a:rPr>
              <a:t>To date, no offers have been withdrawn</a:t>
            </a:r>
          </a:p>
          <a:p>
            <a:pPr marL="257175" indent="-257175">
              <a:buFont typeface="Arial"/>
              <a:buChar char="•"/>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3326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100" dirty="0">
                <a:latin typeface="Arial" panose="020B0604020202020204" pitchFamily="34" charset="0"/>
                <a:cs typeface="Arial" panose="020B0604020202020204" pitchFamily="34" charset="0"/>
              </a:rPr>
              <a:t>Choice-based lettings</a:t>
            </a:r>
          </a:p>
        </p:txBody>
      </p:sp>
      <p:pic>
        <p:nvPicPr>
          <p:cNvPr id="3" name="Picture 2">
            <a:extLst>
              <a:ext uri="{FF2B5EF4-FFF2-40B4-BE49-F238E27FC236}">
                <a16:creationId xmlns:a16="http://schemas.microsoft.com/office/drawing/2014/main" id="{9E6BFD4A-0E26-4C35-B3A0-66E964B997D6}"/>
              </a:ext>
            </a:extLst>
          </p:cNvPr>
          <p:cNvPicPr>
            <a:picLocks noChangeAspect="1"/>
          </p:cNvPicPr>
          <p:nvPr/>
        </p:nvPicPr>
        <p:blipFill>
          <a:blip r:embed="rId3"/>
          <a:stretch>
            <a:fillRect/>
          </a:stretch>
        </p:blipFill>
        <p:spPr>
          <a:xfrm>
            <a:off x="2391322" y="1479877"/>
            <a:ext cx="2075356" cy="2933402"/>
          </a:xfrm>
          <a:prstGeom prst="rect">
            <a:avLst/>
          </a:prstGeom>
        </p:spPr>
      </p:pic>
    </p:spTree>
    <p:extLst>
      <p:ext uri="{BB962C8B-B14F-4D97-AF65-F5344CB8AC3E}">
        <p14:creationId xmlns:p14="http://schemas.microsoft.com/office/powerpoint/2010/main" val="1377156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100" dirty="0">
                <a:latin typeface="Arial" panose="020B0604020202020204" pitchFamily="34" charset="0"/>
                <a:cs typeface="Arial" panose="020B0604020202020204" pitchFamily="34" charset="0"/>
              </a:rPr>
              <a:t>Choice-based lettings</a:t>
            </a:r>
          </a:p>
        </p:txBody>
      </p:sp>
      <p:pic>
        <p:nvPicPr>
          <p:cNvPr id="3" name="Justin Cartwright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6760" y="1205077"/>
            <a:ext cx="6041695" cy="3398453"/>
          </a:xfrm>
          <a:prstGeom prst="rect">
            <a:avLst/>
          </a:prstGeom>
        </p:spPr>
      </p:pic>
    </p:spTree>
    <p:extLst>
      <p:ext uri="{BB962C8B-B14F-4D97-AF65-F5344CB8AC3E}">
        <p14:creationId xmlns:p14="http://schemas.microsoft.com/office/powerpoint/2010/main" val="33255050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defTabSz="342892"/>
            <a:r>
              <a:rPr lang="en-US" sz="2100" dirty="0">
                <a:latin typeface="Arial" panose="020B0604020202020204" pitchFamily="34" charset="0"/>
                <a:cs typeface="Arial" panose="020B0604020202020204" pitchFamily="34" charset="0"/>
              </a:rPr>
              <a:t>Next steps</a:t>
            </a:r>
          </a:p>
        </p:txBody>
      </p:sp>
      <p:sp>
        <p:nvSpPr>
          <p:cNvPr id="3" name="Content Placeholder 2"/>
          <p:cNvSpPr>
            <a:spLocks noGrp="1"/>
          </p:cNvSpPr>
          <p:nvPr>
            <p:ph sz="quarter" idx="4"/>
          </p:nvPr>
        </p:nvSpPr>
        <p:spPr>
          <a:xfrm>
            <a:off x="3607904" y="1775998"/>
            <a:ext cx="3095593" cy="2170707"/>
          </a:xfrm>
        </p:spPr>
        <p:txBody>
          <a:bodyPr>
            <a:normAutofit/>
          </a:bodyPr>
          <a:lstStyle/>
          <a:p>
            <a:pPr marL="257175" indent="-257175" defTabSz="342892">
              <a:buFont typeface="Arial" panose="020B0604020202020204" pitchFamily="34" charset="0"/>
              <a:buChar char="•"/>
            </a:pPr>
            <a:r>
              <a:rPr lang="en-GB" sz="1800" dirty="0">
                <a:latin typeface="Arial" panose="020B0604020202020204" pitchFamily="34" charset="0"/>
                <a:cs typeface="Arial" panose="020B0604020202020204" pitchFamily="34" charset="0"/>
              </a:rPr>
              <a:t>Finalise recommendations with support of working groups</a:t>
            </a:r>
          </a:p>
          <a:p>
            <a:pPr marL="257175" indent="-257175" defTabSz="342892">
              <a:buFont typeface="Arial" panose="020B0604020202020204" pitchFamily="34" charset="0"/>
              <a:buChar char="•"/>
            </a:pPr>
            <a:r>
              <a:rPr lang="en-GB" sz="1800" dirty="0">
                <a:latin typeface="Arial" panose="020B0604020202020204" pitchFamily="34" charset="0"/>
                <a:cs typeface="Arial" panose="020B0604020202020204" pitchFamily="34" charset="0"/>
              </a:rPr>
              <a:t>Opportunity for CIH members to influence</a:t>
            </a:r>
          </a:p>
          <a:p>
            <a:pPr marL="257175" indent="-257175" defTabSz="342892">
              <a:buFont typeface="Arial" panose="020B0604020202020204" pitchFamily="34" charset="0"/>
              <a:buChar char="•"/>
            </a:pPr>
            <a:r>
              <a:rPr lang="en-GB" sz="1800" dirty="0">
                <a:latin typeface="Arial" panose="020B0604020202020204" pitchFamily="34" charset="0"/>
                <a:cs typeface="Arial" panose="020B0604020202020204" pitchFamily="34" charset="0"/>
              </a:rPr>
              <a:t>Which recommendations would you take forward?</a:t>
            </a:r>
          </a:p>
        </p:txBody>
      </p:sp>
      <p:pic>
        <p:nvPicPr>
          <p:cNvPr id="7" name="Content Placeholder 6"/>
          <p:cNvPicPr>
            <a:picLocks noGrp="1"/>
          </p:cNvPicPr>
          <p:nvPr>
            <p:ph sz="quarter" idx="10"/>
          </p:nvPr>
        </p:nvPicPr>
        <p:blipFill>
          <a:blip r:embed="rId3">
            <a:extLst>
              <a:ext uri="{28A0092B-C50C-407E-A947-70E740481C1C}">
                <a14:useLocalDpi xmlns:a14="http://schemas.microsoft.com/office/drawing/2010/main" val="0"/>
              </a:ext>
            </a:extLst>
          </a:blip>
          <a:stretch>
            <a:fillRect/>
          </a:stretch>
        </p:blipFill>
        <p:spPr>
          <a:xfrm>
            <a:off x="197298" y="1807291"/>
            <a:ext cx="3267006" cy="2139413"/>
          </a:xfrm>
          <a:prstGeom prst="rect">
            <a:avLst/>
          </a:prstGeom>
        </p:spPr>
      </p:pic>
    </p:spTree>
    <p:extLst>
      <p:ext uri="{BB962C8B-B14F-4D97-AF65-F5344CB8AC3E}">
        <p14:creationId xmlns:p14="http://schemas.microsoft.com/office/powerpoint/2010/main" val="2586455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
          </p:nvPr>
        </p:nvSpPr>
        <p:spPr/>
        <p:txBody>
          <a:bodyPr>
            <a:normAutofit/>
          </a:bodyPr>
          <a:lstStyle/>
          <a:p>
            <a:pPr algn="ctr"/>
            <a:endParaRPr lang="en-US" sz="2100" b="1" dirty="0">
              <a:latin typeface="Arial" panose="020B0604020202020204" pitchFamily="34" charset="0"/>
              <a:cs typeface="Arial" panose="020B0604020202020204" pitchFamily="34" charset="0"/>
            </a:endParaRPr>
          </a:p>
          <a:p>
            <a:r>
              <a:rPr lang="en-US" sz="2100" b="1" dirty="0">
                <a:latin typeface="Arial" panose="020B0604020202020204" pitchFamily="34" charset="0"/>
                <a:cs typeface="Arial" panose="020B0604020202020204" pitchFamily="34" charset="0"/>
              </a:rPr>
              <a:t>Thanks for listening</a:t>
            </a:r>
          </a:p>
          <a:p>
            <a:r>
              <a:rPr lang="en-GB" sz="2100" dirty="0">
                <a:latin typeface="Arial" panose="020B0604020202020204" pitchFamily="34" charset="0"/>
                <a:cs typeface="Arial" panose="020B0604020202020204" pitchFamily="34" charset="0"/>
              </a:rPr>
              <a:t>@JustinCar1 </a:t>
            </a:r>
            <a:r>
              <a:rPr lang="en-GB" sz="2100" dirty="0">
                <a:solidFill>
                  <a:srgbClr val="000000"/>
                </a:solidFill>
                <a:latin typeface="Arial" panose="020B0604020202020204" pitchFamily="34" charset="0"/>
                <a:cs typeface="Arial" panose="020B0604020202020204" pitchFamily="34" charset="0"/>
              </a:rPr>
              <a:t>|</a:t>
            </a:r>
            <a:r>
              <a:rPr lang="en-GB" sz="2100" dirty="0">
                <a:latin typeface="Arial" panose="020B0604020202020204" pitchFamily="34" charset="0"/>
                <a:cs typeface="Arial" panose="020B0604020202020204" pitchFamily="34" charset="0"/>
              </a:rPr>
              <a:t> justin.cartwright@cih.org</a:t>
            </a:r>
          </a:p>
        </p:txBody>
      </p:sp>
    </p:spTree>
    <p:extLst>
      <p:ext uri="{BB962C8B-B14F-4D97-AF65-F5344CB8AC3E}">
        <p14:creationId xmlns:p14="http://schemas.microsoft.com/office/powerpoint/2010/main" val="505437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defTabSz="342892"/>
            <a:r>
              <a:rPr lang="en-US" sz="2100" dirty="0">
                <a:latin typeface="Arial" panose="020B0604020202020204" pitchFamily="34" charset="0"/>
                <a:cs typeface="Arial" panose="020B0604020202020204" pitchFamily="34" charset="0"/>
              </a:rPr>
              <a:t>Exploring the NI context</a:t>
            </a:r>
          </a:p>
        </p:txBody>
      </p:sp>
      <p:sp>
        <p:nvSpPr>
          <p:cNvPr id="3" name="Content Placeholder 2"/>
          <p:cNvSpPr>
            <a:spLocks noGrp="1"/>
          </p:cNvSpPr>
          <p:nvPr>
            <p:ph sz="quarter" idx="4"/>
          </p:nvPr>
        </p:nvSpPr>
        <p:spPr>
          <a:xfrm>
            <a:off x="233124" y="1620435"/>
            <a:ext cx="3846446" cy="2840182"/>
          </a:xfrm>
        </p:spPr>
        <p:txBody>
          <a:bodyPr>
            <a:noAutofit/>
          </a:bodyPr>
          <a:lstStyle/>
          <a:p>
            <a:pPr marL="257175" indent="-257175" defTabSz="342892">
              <a:spcBef>
                <a:spcPts val="450"/>
              </a:spcBef>
              <a:spcAft>
                <a:spcPts val="1350"/>
              </a:spcAft>
              <a:buFont typeface="Arial" panose="020B0604020202020204" pitchFamily="34" charset="0"/>
              <a:buChar char="•"/>
            </a:pPr>
            <a:r>
              <a:rPr lang="en-GB" sz="1800" dirty="0"/>
              <a:t>Unique political and policy context</a:t>
            </a:r>
          </a:p>
          <a:p>
            <a:pPr marL="257175" indent="-257175" defTabSz="342892">
              <a:spcBef>
                <a:spcPts val="450"/>
              </a:spcBef>
              <a:spcAft>
                <a:spcPts val="1350"/>
              </a:spcAft>
              <a:buFont typeface="Arial" panose="020B0604020202020204" pitchFamily="34" charset="0"/>
              <a:buChar char="•"/>
            </a:pPr>
            <a:r>
              <a:rPr lang="en-GB" sz="1800" dirty="0"/>
              <a:t>Traditional housing market and local strategic housing policy much unchanged this century</a:t>
            </a:r>
          </a:p>
          <a:p>
            <a:pPr marL="257175" indent="-257175" defTabSz="342892">
              <a:spcBef>
                <a:spcPts val="450"/>
              </a:spcBef>
              <a:spcAft>
                <a:spcPts val="1350"/>
              </a:spcAft>
              <a:buFont typeface="Arial" panose="020B0604020202020204" pitchFamily="34" charset="0"/>
              <a:buChar char="•"/>
            </a:pPr>
            <a:r>
              <a:rPr lang="en-GB" sz="1800" dirty="0"/>
              <a:t>There is a change context</a:t>
            </a:r>
          </a:p>
        </p:txBody>
      </p:sp>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3160"/>
          <a:stretch/>
        </p:blipFill>
        <p:spPr bwMode="auto">
          <a:xfrm>
            <a:off x="4269851" y="1614471"/>
            <a:ext cx="2404146" cy="2697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011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4000"/>
                    </a14:imgEffect>
                  </a14:imgLayer>
                </a14:imgProps>
              </a:ext>
              <a:ext uri="{28A0092B-C50C-407E-A947-70E740481C1C}">
                <a14:useLocalDpi xmlns:a14="http://schemas.microsoft.com/office/drawing/2010/main" val="0"/>
              </a:ext>
            </a:extLst>
          </a:blip>
          <a:srcRect l="22613" r="22307"/>
          <a:stretch/>
        </p:blipFill>
        <p:spPr bwMode="auto">
          <a:xfrm>
            <a:off x="4591877" y="1482380"/>
            <a:ext cx="2117035" cy="2882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a:spLocks noGrp="1"/>
          </p:cNvSpPr>
          <p:nvPr>
            <p:ph type="title"/>
          </p:nvPr>
        </p:nvSpPr>
        <p:spPr>
          <a:xfrm>
            <a:off x="233124" y="642937"/>
            <a:ext cx="3852773" cy="766031"/>
          </a:xfrm>
        </p:spPr>
        <p:txBody>
          <a:bodyPr>
            <a:normAutofit/>
          </a:bodyPr>
          <a:lstStyle/>
          <a:p>
            <a:pPr defTabSz="342892"/>
            <a:r>
              <a:rPr lang="en-US" sz="2100" dirty="0">
                <a:latin typeface="Arial" panose="020B0604020202020204" pitchFamily="34" charset="0"/>
                <a:cs typeface="Arial" panose="020B0604020202020204" pitchFamily="34" charset="0"/>
              </a:rPr>
              <a:t>What did the project show?</a:t>
            </a:r>
            <a:br>
              <a:rPr lang="en-US" sz="21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People told us…</a:t>
            </a:r>
            <a:endParaRPr lang="en-US" dirty="0">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426232351"/>
              </p:ext>
            </p:extLst>
          </p:nvPr>
        </p:nvGraphicFramePr>
        <p:xfrm>
          <a:off x="245051" y="1482381"/>
          <a:ext cx="4200277" cy="2882715"/>
        </p:xfrm>
        <a:graphic>
          <a:graphicData uri="http://schemas.openxmlformats.org/drawingml/2006/table">
            <a:tbl>
              <a:tblPr firstRow="1" bandRow="1">
                <a:tableStyleId>{00A15C55-8517-42AA-B614-E9B94910E393}</a:tableStyleId>
              </a:tblPr>
              <a:tblGrid>
                <a:gridCol w="3486332">
                  <a:extLst>
                    <a:ext uri="{9D8B030D-6E8A-4147-A177-3AD203B41FA5}">
                      <a16:colId xmlns:a16="http://schemas.microsoft.com/office/drawing/2014/main" val="20000"/>
                    </a:ext>
                  </a:extLst>
                </a:gridCol>
                <a:gridCol w="713945">
                  <a:extLst>
                    <a:ext uri="{9D8B030D-6E8A-4147-A177-3AD203B41FA5}">
                      <a16:colId xmlns:a16="http://schemas.microsoft.com/office/drawing/2014/main" val="20001"/>
                    </a:ext>
                  </a:extLst>
                </a:gridCol>
              </a:tblGrid>
              <a:tr h="670513">
                <a:tc>
                  <a:txBody>
                    <a:bodyPr/>
                    <a:lstStyle/>
                    <a:p>
                      <a:r>
                        <a:rPr lang="en-GB" sz="1800" dirty="0">
                          <a:latin typeface="Arial" panose="020B0604020202020204" pitchFamily="34" charset="0"/>
                          <a:cs typeface="Arial" panose="020B0604020202020204" pitchFamily="34" charset="0"/>
                        </a:rPr>
                        <a:t>Themes raised by research participants</a:t>
                      </a:r>
                    </a:p>
                  </a:txBody>
                  <a:tcPr marL="68580" marR="68580" marT="34290" marB="34290"/>
                </a:tc>
                <a:tc>
                  <a:txBody>
                    <a:bodyPr/>
                    <a:lstStyle/>
                    <a:p>
                      <a:r>
                        <a:rPr lang="en-GB" sz="1800" dirty="0">
                          <a:latin typeface="Arial" panose="020B0604020202020204" pitchFamily="34" charset="0"/>
                          <a:cs typeface="Arial" panose="020B0604020202020204" pitchFamily="34" charset="0"/>
                        </a:rPr>
                        <a:t>%</a:t>
                      </a:r>
                    </a:p>
                  </a:txBody>
                  <a:tcPr marL="68580" marR="68580" marT="34290" marB="34290"/>
                </a:tc>
                <a:extLst>
                  <a:ext uri="{0D108BD9-81ED-4DB2-BD59-A6C34878D82A}">
                    <a16:rowId xmlns:a16="http://schemas.microsoft.com/office/drawing/2014/main" val="10000"/>
                  </a:ext>
                </a:extLst>
              </a:tr>
              <a:tr h="92769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800" dirty="0">
                          <a:latin typeface="Arial" panose="020B0604020202020204" pitchFamily="34" charset="0"/>
                          <a:cs typeface="Arial" panose="020B0604020202020204" pitchFamily="34" charset="0"/>
                        </a:rPr>
                        <a:t>Creating </a:t>
                      </a:r>
                      <a:r>
                        <a:rPr lang="en-GB" sz="1800" b="1" dirty="0">
                          <a:latin typeface="Arial" panose="020B0604020202020204" pitchFamily="34" charset="0"/>
                          <a:cs typeface="Arial" panose="020B0604020202020204" pitchFamily="34" charset="0"/>
                        </a:rPr>
                        <a:t>security</a:t>
                      </a:r>
                      <a:r>
                        <a:rPr lang="en-GB" sz="1800" dirty="0">
                          <a:latin typeface="Arial" panose="020B0604020202020204" pitchFamily="34" charset="0"/>
                          <a:cs typeface="Arial" panose="020B0604020202020204" pitchFamily="34" charset="0"/>
                        </a:rPr>
                        <a:t> and stability – primarily in terms of a home for life, but also homes that are safe </a:t>
                      </a:r>
                    </a:p>
                  </a:txBody>
                  <a:tcPr marL="68580" marR="68580" marT="34290" marB="34290"/>
                </a:tc>
                <a:tc>
                  <a:txBody>
                    <a:bodyPr/>
                    <a:lstStyle/>
                    <a:p>
                      <a:r>
                        <a:rPr lang="en-GB" sz="1800" dirty="0">
                          <a:latin typeface="Arial" panose="020B0604020202020204" pitchFamily="34" charset="0"/>
                          <a:cs typeface="Arial" panose="020B0604020202020204" pitchFamily="34" charset="0"/>
                        </a:rPr>
                        <a:t>74%</a:t>
                      </a:r>
                    </a:p>
                  </a:txBody>
                  <a:tcPr marL="68580" marR="68580" marT="34290" marB="34290"/>
                </a:tc>
                <a:extLst>
                  <a:ext uri="{0D108BD9-81ED-4DB2-BD59-A6C34878D82A}">
                    <a16:rowId xmlns:a16="http://schemas.microsoft.com/office/drawing/2014/main" val="10001"/>
                  </a:ext>
                </a:extLst>
              </a:tr>
              <a:tr h="64225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800" dirty="0">
                          <a:latin typeface="Arial" panose="020B0604020202020204" pitchFamily="34" charset="0"/>
                          <a:cs typeface="Arial" panose="020B0604020202020204" pitchFamily="34" charset="0"/>
                        </a:rPr>
                        <a:t>Housing that is about meeting </a:t>
                      </a:r>
                      <a:r>
                        <a:rPr lang="en-GB" sz="1800" b="1" dirty="0">
                          <a:latin typeface="Arial" panose="020B0604020202020204" pitchFamily="34" charset="0"/>
                          <a:cs typeface="Arial" panose="020B0604020202020204" pitchFamily="34" charset="0"/>
                        </a:rPr>
                        <a:t>need</a:t>
                      </a:r>
                      <a:r>
                        <a:rPr lang="en-GB" sz="1800" dirty="0">
                          <a:latin typeface="Arial" panose="020B0604020202020204" pitchFamily="34" charset="0"/>
                          <a:cs typeface="Arial" panose="020B0604020202020204" pitchFamily="34" charset="0"/>
                        </a:rPr>
                        <a:t>, or is for people in need</a:t>
                      </a:r>
                    </a:p>
                  </a:txBody>
                  <a:tcPr marL="68580" marR="68580" marT="34290" marB="34290"/>
                </a:tc>
                <a:tc>
                  <a:txBody>
                    <a:bodyPr/>
                    <a:lstStyle/>
                    <a:p>
                      <a:r>
                        <a:rPr lang="en-GB" sz="1800" dirty="0">
                          <a:latin typeface="Arial" panose="020B0604020202020204" pitchFamily="34" charset="0"/>
                          <a:cs typeface="Arial" panose="020B0604020202020204" pitchFamily="34" charset="0"/>
                        </a:rPr>
                        <a:t>73%</a:t>
                      </a:r>
                    </a:p>
                  </a:txBody>
                  <a:tcPr marL="68580" marR="68580" marT="34290" marB="34290"/>
                </a:tc>
                <a:extLst>
                  <a:ext uri="{0D108BD9-81ED-4DB2-BD59-A6C34878D82A}">
                    <a16:rowId xmlns:a16="http://schemas.microsoft.com/office/drawing/2014/main" val="10002"/>
                  </a:ext>
                </a:extLst>
              </a:tr>
              <a:tr h="64225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800" b="1" dirty="0">
                          <a:latin typeface="Arial" panose="020B0604020202020204" pitchFamily="34" charset="0"/>
                          <a:cs typeface="Arial" panose="020B0604020202020204" pitchFamily="34" charset="0"/>
                        </a:rPr>
                        <a:t>Affordability</a:t>
                      </a:r>
                      <a:r>
                        <a:rPr lang="en-GB" sz="1800" dirty="0">
                          <a:latin typeface="Arial" panose="020B0604020202020204" pitchFamily="34" charset="0"/>
                          <a:cs typeface="Arial" panose="020B0604020202020204" pitchFamily="34" charset="0"/>
                        </a:rPr>
                        <a:t> or housing that is low cost</a:t>
                      </a:r>
                    </a:p>
                  </a:txBody>
                  <a:tcPr marL="68580" marR="68580" marT="34290" marB="34290"/>
                </a:tc>
                <a:tc>
                  <a:txBody>
                    <a:bodyPr/>
                    <a:lstStyle/>
                    <a:p>
                      <a:r>
                        <a:rPr lang="en-GB" sz="1800" dirty="0">
                          <a:latin typeface="Arial" panose="020B0604020202020204" pitchFamily="34" charset="0"/>
                          <a:cs typeface="Arial" panose="020B0604020202020204" pitchFamily="34" charset="0"/>
                        </a:rPr>
                        <a:t>69%</a:t>
                      </a:r>
                    </a:p>
                  </a:txBody>
                  <a:tcPr marL="68580" marR="68580" marT="34290" marB="3429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27364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100" dirty="0">
                <a:latin typeface="Arial" panose="020B0604020202020204" pitchFamily="34" charset="0"/>
                <a:cs typeface="Arial" panose="020B0604020202020204" pitchFamily="34" charset="0"/>
              </a:rPr>
              <a:t>CIH’s definition for NI</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770" y="1436200"/>
            <a:ext cx="3190461" cy="3148631"/>
          </a:xfrm>
          <a:prstGeom prst="rect">
            <a:avLst/>
          </a:prstGeom>
        </p:spPr>
      </p:pic>
    </p:spTree>
    <p:extLst>
      <p:ext uri="{BB962C8B-B14F-4D97-AF65-F5344CB8AC3E}">
        <p14:creationId xmlns:p14="http://schemas.microsoft.com/office/powerpoint/2010/main" val="3780993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100" dirty="0">
                <a:latin typeface="Arial" panose="020B0604020202020204" pitchFamily="34" charset="0"/>
                <a:cs typeface="Arial" panose="020B0604020202020204" pitchFamily="34" charset="0"/>
              </a:rPr>
              <a:t>Recommendations for change</a:t>
            </a:r>
          </a:p>
        </p:txBody>
      </p:sp>
      <p:pic>
        <p:nvPicPr>
          <p:cNvPr id="5" name="Graphic 4" descr="Suburban scene">
            <a:extLst>
              <a:ext uri="{FF2B5EF4-FFF2-40B4-BE49-F238E27FC236}">
                <a16:creationId xmlns:a16="http://schemas.microsoft.com/office/drawing/2014/main" id="{29B2B5EA-249E-45E8-8642-CF29B1F7A3A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26572" y="1998172"/>
            <a:ext cx="1147157" cy="1147157"/>
          </a:xfrm>
          <a:prstGeom prst="rect">
            <a:avLst/>
          </a:prstGeom>
        </p:spPr>
      </p:pic>
      <p:pic>
        <p:nvPicPr>
          <p:cNvPr id="7" name="Graphic 6" descr="City">
            <a:extLst>
              <a:ext uri="{FF2B5EF4-FFF2-40B4-BE49-F238E27FC236}">
                <a16:creationId xmlns:a16="http://schemas.microsoft.com/office/drawing/2014/main" id="{52341823-48E7-44E2-83A3-991E50B343E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112473" y="1998173"/>
            <a:ext cx="1147156" cy="1147156"/>
          </a:xfrm>
          <a:prstGeom prst="rect">
            <a:avLst/>
          </a:prstGeom>
        </p:spPr>
      </p:pic>
      <p:pic>
        <p:nvPicPr>
          <p:cNvPr id="9" name="Graphic 8" descr="Business Growth">
            <a:extLst>
              <a:ext uri="{FF2B5EF4-FFF2-40B4-BE49-F238E27FC236}">
                <a16:creationId xmlns:a16="http://schemas.microsoft.com/office/drawing/2014/main" id="{46897543-0308-481B-8DAD-B01FA2D9555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598372" y="1998172"/>
            <a:ext cx="1147157" cy="1147157"/>
          </a:xfrm>
          <a:prstGeom prst="rect">
            <a:avLst/>
          </a:prstGeom>
        </p:spPr>
      </p:pic>
      <p:pic>
        <p:nvPicPr>
          <p:cNvPr id="11" name="Graphic 10" descr="Group success">
            <a:extLst>
              <a:ext uri="{FF2B5EF4-FFF2-40B4-BE49-F238E27FC236}">
                <a16:creationId xmlns:a16="http://schemas.microsoft.com/office/drawing/2014/main" id="{868B0166-8F32-4DCA-A40B-D421F1A81FD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084271" y="1998172"/>
            <a:ext cx="1147157" cy="1147157"/>
          </a:xfrm>
          <a:prstGeom prst="rect">
            <a:avLst/>
          </a:prstGeom>
        </p:spPr>
      </p:pic>
      <p:sp>
        <p:nvSpPr>
          <p:cNvPr id="16" name="Content Placeholder 2">
            <a:extLst>
              <a:ext uri="{FF2B5EF4-FFF2-40B4-BE49-F238E27FC236}">
                <a16:creationId xmlns:a16="http://schemas.microsoft.com/office/drawing/2014/main" id="{911C946F-E5BB-4B98-A2F1-CCFE7170366D}"/>
              </a:ext>
            </a:extLst>
          </p:cNvPr>
          <p:cNvSpPr>
            <a:spLocks noGrp="1"/>
          </p:cNvSpPr>
          <p:nvPr>
            <p:ph sz="quarter" idx="4"/>
          </p:nvPr>
        </p:nvSpPr>
        <p:spPr>
          <a:xfrm>
            <a:off x="795684" y="3173387"/>
            <a:ext cx="759056" cy="383813"/>
          </a:xfrm>
        </p:spPr>
        <p:txBody>
          <a:bodyPr>
            <a:normAutofit fontScale="92500"/>
          </a:bodyPr>
          <a:lstStyle/>
          <a:p>
            <a:r>
              <a:rPr lang="en-GB" sz="1425" b="1" dirty="0">
                <a:solidFill>
                  <a:srgbClr val="002060"/>
                </a:solidFill>
                <a:latin typeface="Arial" panose="020B0604020202020204" pitchFamily="34" charset="0"/>
                <a:cs typeface="Arial" panose="020B0604020202020204" pitchFamily="34" charset="0"/>
              </a:rPr>
              <a:t>Supply</a:t>
            </a:r>
          </a:p>
        </p:txBody>
      </p:sp>
      <p:sp>
        <p:nvSpPr>
          <p:cNvPr id="17" name="Content Placeholder 2">
            <a:extLst>
              <a:ext uri="{FF2B5EF4-FFF2-40B4-BE49-F238E27FC236}">
                <a16:creationId xmlns:a16="http://schemas.microsoft.com/office/drawing/2014/main" id="{AA276166-0D0D-4258-8944-42D4D13DCB91}"/>
              </a:ext>
            </a:extLst>
          </p:cNvPr>
          <p:cNvSpPr txBox="1">
            <a:spLocks/>
          </p:cNvSpPr>
          <p:nvPr/>
        </p:nvSpPr>
        <p:spPr>
          <a:xfrm>
            <a:off x="2112473" y="3145328"/>
            <a:ext cx="1147156" cy="561146"/>
          </a:xfrm>
          <a:prstGeom prst="rect">
            <a:avLst/>
          </a:prstGeom>
        </p:spPr>
        <p:txBody>
          <a:bodyPr vert="horz" lIns="68580" tIns="34290" rIns="68580" bIns="34290" rtlCol="0" anchor="t" anchorCtr="0">
            <a:normAutofit/>
          </a:bodyPr>
          <a:lstStyle>
            <a:lvl1pPr marL="0" indent="0" algn="l" defTabSz="457200" rtl="0" eaLnBrk="1" latinLnBrk="0" hangingPunct="1">
              <a:spcBef>
                <a:spcPct val="20000"/>
              </a:spcBef>
              <a:buFont typeface="Arial"/>
              <a:buNone/>
              <a:defRPr sz="1800" kern="1200" baseline="0">
                <a:solidFill>
                  <a:schemeClr val="tx1"/>
                </a:solidFill>
                <a:latin typeface="Avenir Next LT Pro" pitchFamily="50" charset="0"/>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algn="ctr"/>
            <a:r>
              <a:rPr lang="en-GB" sz="1425" b="1" dirty="0">
                <a:solidFill>
                  <a:srgbClr val="002060"/>
                </a:solidFill>
                <a:latin typeface="Arial" panose="020B0604020202020204" pitchFamily="34" charset="0"/>
                <a:cs typeface="Arial" panose="020B0604020202020204" pitchFamily="34" charset="0"/>
              </a:rPr>
              <a:t>Mixing</a:t>
            </a:r>
          </a:p>
          <a:p>
            <a:pPr algn="ctr"/>
            <a:r>
              <a:rPr lang="en-GB" sz="1425" b="1" dirty="0">
                <a:solidFill>
                  <a:srgbClr val="002060"/>
                </a:solidFill>
                <a:latin typeface="Arial" panose="020B0604020202020204" pitchFamily="34" charset="0"/>
                <a:cs typeface="Arial" panose="020B0604020202020204" pitchFamily="34" charset="0"/>
              </a:rPr>
              <a:t>and stigma</a:t>
            </a:r>
          </a:p>
        </p:txBody>
      </p:sp>
      <p:sp>
        <p:nvSpPr>
          <p:cNvPr id="18" name="Content Placeholder 2">
            <a:extLst>
              <a:ext uri="{FF2B5EF4-FFF2-40B4-BE49-F238E27FC236}">
                <a16:creationId xmlns:a16="http://schemas.microsoft.com/office/drawing/2014/main" id="{AEF7F1C6-849A-4C13-AD37-E4E6A497E4E4}"/>
              </a:ext>
            </a:extLst>
          </p:cNvPr>
          <p:cNvSpPr txBox="1">
            <a:spLocks/>
          </p:cNvSpPr>
          <p:nvPr/>
        </p:nvSpPr>
        <p:spPr>
          <a:xfrm>
            <a:off x="3470660" y="3145328"/>
            <a:ext cx="1230474" cy="561146"/>
          </a:xfrm>
          <a:prstGeom prst="rect">
            <a:avLst/>
          </a:prstGeom>
        </p:spPr>
        <p:txBody>
          <a:bodyPr vert="horz" lIns="68580" tIns="34290" rIns="68580" bIns="34290" rtlCol="0" anchor="t" anchorCtr="0">
            <a:normAutofit/>
          </a:bodyPr>
          <a:lstStyle>
            <a:lvl1pPr marL="0" indent="0" algn="l" defTabSz="457200" rtl="0" eaLnBrk="1" latinLnBrk="0" hangingPunct="1">
              <a:spcBef>
                <a:spcPct val="20000"/>
              </a:spcBef>
              <a:buFont typeface="Arial"/>
              <a:buNone/>
              <a:defRPr sz="1800" kern="1200" baseline="0">
                <a:solidFill>
                  <a:schemeClr val="tx1"/>
                </a:solidFill>
                <a:latin typeface="Avenir Next LT Pro" pitchFamily="50" charset="0"/>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algn="ctr"/>
            <a:r>
              <a:rPr lang="en-GB" sz="1425" b="1" dirty="0">
                <a:solidFill>
                  <a:srgbClr val="002060"/>
                </a:solidFill>
                <a:latin typeface="Arial" panose="020B0604020202020204" pitchFamily="34" charset="0"/>
                <a:cs typeface="Arial" panose="020B0604020202020204" pitchFamily="34" charset="0"/>
              </a:rPr>
              <a:t>Eligibility and priority</a:t>
            </a:r>
          </a:p>
        </p:txBody>
      </p:sp>
      <p:sp>
        <p:nvSpPr>
          <p:cNvPr id="19" name="Content Placeholder 2">
            <a:extLst>
              <a:ext uri="{FF2B5EF4-FFF2-40B4-BE49-F238E27FC236}">
                <a16:creationId xmlns:a16="http://schemas.microsoft.com/office/drawing/2014/main" id="{AB76F4B4-19E3-458A-AC66-AACC17A1CBB2}"/>
              </a:ext>
            </a:extLst>
          </p:cNvPr>
          <p:cNvSpPr txBox="1">
            <a:spLocks/>
          </p:cNvSpPr>
          <p:nvPr/>
        </p:nvSpPr>
        <p:spPr>
          <a:xfrm>
            <a:off x="4912165" y="3148969"/>
            <a:ext cx="1440837" cy="561146"/>
          </a:xfrm>
          <a:prstGeom prst="rect">
            <a:avLst/>
          </a:prstGeom>
        </p:spPr>
        <p:txBody>
          <a:bodyPr vert="horz" lIns="68580" tIns="34290" rIns="68580" bIns="34290" rtlCol="0" anchor="t" anchorCtr="0">
            <a:normAutofit/>
          </a:bodyPr>
          <a:lstStyle>
            <a:lvl1pPr marL="0" indent="0" algn="l" defTabSz="457200" rtl="0" eaLnBrk="1" latinLnBrk="0" hangingPunct="1">
              <a:spcBef>
                <a:spcPct val="20000"/>
              </a:spcBef>
              <a:buFont typeface="Arial"/>
              <a:buNone/>
              <a:defRPr sz="1800" kern="1200" baseline="0">
                <a:solidFill>
                  <a:schemeClr val="tx1"/>
                </a:solidFill>
                <a:latin typeface="Avenir Next LT Pro" pitchFamily="50" charset="0"/>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algn="ctr"/>
            <a:r>
              <a:rPr lang="en-GB" sz="1425" b="1" dirty="0">
                <a:solidFill>
                  <a:srgbClr val="002060"/>
                </a:solidFill>
                <a:latin typeface="Arial" panose="020B0604020202020204" pitchFamily="34" charset="0"/>
                <a:cs typeface="Arial" panose="020B0604020202020204" pitchFamily="34" charset="0"/>
              </a:rPr>
              <a:t>Security and independence</a:t>
            </a:r>
          </a:p>
        </p:txBody>
      </p:sp>
    </p:spTree>
    <p:extLst>
      <p:ext uri="{BB962C8B-B14F-4D97-AF65-F5344CB8AC3E}">
        <p14:creationId xmlns:p14="http://schemas.microsoft.com/office/powerpoint/2010/main" val="35007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
          </p:nvPr>
        </p:nvSpPr>
        <p:spPr>
          <a:xfrm>
            <a:off x="233125" y="1628387"/>
            <a:ext cx="4455254" cy="2684831"/>
          </a:xfrm>
        </p:spPr>
        <p:txBody>
          <a:bodyPr>
            <a:normAutofit/>
          </a:bodyPr>
          <a:lstStyle/>
          <a:p>
            <a:r>
              <a:rPr lang="en-GB" sz="2100" b="1" dirty="0">
                <a:latin typeface="Arial" panose="020B0604020202020204" pitchFamily="34" charset="0"/>
                <a:cs typeface="Arial" panose="020B0604020202020204" pitchFamily="34" charset="0"/>
              </a:rPr>
              <a:t>Eligibility and priority</a:t>
            </a:r>
          </a:p>
          <a:p>
            <a:endParaRPr lang="en-GB" b="1"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CIH recommends that central government preserve universal access and adopt a common definition and understanding of need.</a:t>
            </a:r>
          </a:p>
          <a:p>
            <a:endParaRPr lang="en-GB" dirty="0">
              <a:latin typeface="Arial" panose="020B0604020202020204" pitchFamily="34" charset="0"/>
              <a:cs typeface="Arial" panose="020B0604020202020204" pitchFamily="34" charset="0"/>
            </a:endParaRPr>
          </a:p>
          <a:p>
            <a:pPr marL="257175" indent="-257175">
              <a:buFont typeface="Arial"/>
              <a:buChar char="•"/>
            </a:pPr>
            <a:endParaRPr lang="en-GB" dirty="0">
              <a:latin typeface="Arial" panose="020B0604020202020204" pitchFamily="34" charset="0"/>
              <a:cs typeface="Arial" panose="020B0604020202020204" pitchFamily="34" charset="0"/>
            </a:endParaRPr>
          </a:p>
        </p:txBody>
      </p:sp>
      <p:pic>
        <p:nvPicPr>
          <p:cNvPr id="6" name="Content Placeholder 4"/>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13842" r="47618"/>
          <a:stretch/>
        </p:blipFill>
        <p:spPr>
          <a:xfrm>
            <a:off x="5053770" y="1595538"/>
            <a:ext cx="1571106" cy="2717681"/>
          </a:xfrm>
        </p:spPr>
      </p:pic>
      <p:sp>
        <p:nvSpPr>
          <p:cNvPr id="7" name="Title 1"/>
          <p:cNvSpPr>
            <a:spLocks noGrp="1"/>
          </p:cNvSpPr>
          <p:nvPr>
            <p:ph type="title"/>
          </p:nvPr>
        </p:nvSpPr>
        <p:spPr>
          <a:xfrm>
            <a:off x="233125" y="485282"/>
            <a:ext cx="3852773" cy="766031"/>
          </a:xfrm>
        </p:spPr>
        <p:txBody>
          <a:bodyPr>
            <a:normAutofit/>
          </a:bodyPr>
          <a:lstStyle/>
          <a:p>
            <a:r>
              <a:rPr lang="en-US" sz="2100" dirty="0">
                <a:latin typeface="Arial" panose="020B0604020202020204" pitchFamily="34" charset="0"/>
                <a:cs typeface="Arial" panose="020B0604020202020204" pitchFamily="34" charset="0"/>
              </a:rPr>
              <a:t>Recommendations for change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1826" y="3349519"/>
            <a:ext cx="2213264" cy="1183118"/>
          </a:xfrm>
          <a:prstGeom prst="rect">
            <a:avLst/>
          </a:prstGeom>
        </p:spPr>
      </p:pic>
    </p:spTree>
    <p:extLst>
      <p:ext uri="{BB962C8B-B14F-4D97-AF65-F5344CB8AC3E}">
        <p14:creationId xmlns:p14="http://schemas.microsoft.com/office/powerpoint/2010/main" val="378667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100" dirty="0">
                <a:latin typeface="Arial" panose="020B0604020202020204" pitchFamily="34" charset="0"/>
                <a:cs typeface="Arial" panose="020B0604020202020204" pitchFamily="34" charset="0"/>
              </a:rPr>
              <a:t>Next steps – working groups</a:t>
            </a:r>
          </a:p>
        </p:txBody>
      </p:sp>
      <p:pic>
        <p:nvPicPr>
          <p:cNvPr id="6" name="Graphic 5" descr="Suburban scene">
            <a:extLst>
              <a:ext uri="{FF2B5EF4-FFF2-40B4-BE49-F238E27FC236}">
                <a16:creationId xmlns:a16="http://schemas.microsoft.com/office/drawing/2014/main" id="{5B5D1EC1-3616-4907-ACD5-649A28DA47E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26572" y="1703569"/>
            <a:ext cx="1147157" cy="1147157"/>
          </a:xfrm>
          <a:prstGeom prst="rect">
            <a:avLst/>
          </a:prstGeom>
        </p:spPr>
      </p:pic>
      <p:pic>
        <p:nvPicPr>
          <p:cNvPr id="7" name="Graphic 6" descr="City">
            <a:extLst>
              <a:ext uri="{FF2B5EF4-FFF2-40B4-BE49-F238E27FC236}">
                <a16:creationId xmlns:a16="http://schemas.microsoft.com/office/drawing/2014/main" id="{F39C02DD-64F1-442F-8BAD-FB529420985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894263" y="1703570"/>
            <a:ext cx="1147156" cy="1147156"/>
          </a:xfrm>
          <a:prstGeom prst="rect">
            <a:avLst/>
          </a:prstGeom>
        </p:spPr>
      </p:pic>
      <p:pic>
        <p:nvPicPr>
          <p:cNvPr id="8" name="Graphic 7" descr="Business Growth">
            <a:extLst>
              <a:ext uri="{FF2B5EF4-FFF2-40B4-BE49-F238E27FC236}">
                <a16:creationId xmlns:a16="http://schemas.microsoft.com/office/drawing/2014/main" id="{DA4C72F3-853C-4976-B88B-D5230FE42D8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26571" y="3058040"/>
            <a:ext cx="1147157" cy="1147157"/>
          </a:xfrm>
          <a:prstGeom prst="rect">
            <a:avLst/>
          </a:prstGeom>
        </p:spPr>
      </p:pic>
      <p:pic>
        <p:nvPicPr>
          <p:cNvPr id="9" name="Graphic 8" descr="Group success">
            <a:extLst>
              <a:ext uri="{FF2B5EF4-FFF2-40B4-BE49-F238E27FC236}">
                <a16:creationId xmlns:a16="http://schemas.microsoft.com/office/drawing/2014/main" id="{541333EA-EC86-4D92-BE21-B7F1A496B0BC}"/>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894261" y="3058039"/>
            <a:ext cx="1147157" cy="1147157"/>
          </a:xfrm>
          <a:prstGeom prst="rect">
            <a:avLst/>
          </a:prstGeom>
        </p:spPr>
      </p:pic>
      <p:sp>
        <p:nvSpPr>
          <p:cNvPr id="10" name="Content Placeholder 2">
            <a:extLst>
              <a:ext uri="{FF2B5EF4-FFF2-40B4-BE49-F238E27FC236}">
                <a16:creationId xmlns:a16="http://schemas.microsoft.com/office/drawing/2014/main" id="{0E74E502-AD9F-431B-B7FB-082CED3D79CD}"/>
              </a:ext>
            </a:extLst>
          </p:cNvPr>
          <p:cNvSpPr>
            <a:spLocks noGrp="1"/>
          </p:cNvSpPr>
          <p:nvPr>
            <p:ph sz="quarter" idx="4"/>
          </p:nvPr>
        </p:nvSpPr>
        <p:spPr>
          <a:xfrm>
            <a:off x="3816583" y="2087364"/>
            <a:ext cx="2527397" cy="383813"/>
          </a:xfrm>
        </p:spPr>
        <p:txBody>
          <a:bodyPr>
            <a:noAutofit/>
          </a:bodyPr>
          <a:lstStyle/>
          <a:p>
            <a:r>
              <a:rPr lang="en-GB" sz="2100" b="1" dirty="0">
                <a:solidFill>
                  <a:srgbClr val="002060"/>
                </a:solidFill>
                <a:latin typeface="Arial" panose="020B0604020202020204" pitchFamily="34" charset="0"/>
                <a:cs typeface="Arial" panose="020B0604020202020204" pitchFamily="34" charset="0"/>
              </a:rPr>
              <a:t>Supply and mixing</a:t>
            </a:r>
          </a:p>
        </p:txBody>
      </p:sp>
      <p:sp>
        <p:nvSpPr>
          <p:cNvPr id="11" name="Content Placeholder 2">
            <a:extLst>
              <a:ext uri="{FF2B5EF4-FFF2-40B4-BE49-F238E27FC236}">
                <a16:creationId xmlns:a16="http://schemas.microsoft.com/office/drawing/2014/main" id="{9CD80258-C783-49DE-989C-AC34CF312C1E}"/>
              </a:ext>
            </a:extLst>
          </p:cNvPr>
          <p:cNvSpPr txBox="1">
            <a:spLocks/>
          </p:cNvSpPr>
          <p:nvPr/>
        </p:nvSpPr>
        <p:spPr>
          <a:xfrm>
            <a:off x="3816583" y="3118436"/>
            <a:ext cx="2527397" cy="988954"/>
          </a:xfrm>
          <a:prstGeom prst="rect">
            <a:avLst/>
          </a:prstGeom>
        </p:spPr>
        <p:txBody>
          <a:bodyPr vert="horz" lIns="68580" tIns="34290" rIns="68580" bIns="34290" rtlCol="0" anchor="t" anchorCtr="0">
            <a:noAutofit/>
          </a:bodyPr>
          <a:lstStyle>
            <a:lvl1pPr marL="0" indent="0" algn="l" defTabSz="457200" rtl="0" eaLnBrk="1" latinLnBrk="0" hangingPunct="1">
              <a:spcBef>
                <a:spcPct val="20000"/>
              </a:spcBef>
              <a:buFont typeface="Arial"/>
              <a:buNone/>
              <a:defRPr sz="1800" kern="1200" baseline="0">
                <a:solidFill>
                  <a:schemeClr val="tx1"/>
                </a:solidFill>
                <a:latin typeface="Avenir Next LT Pro" pitchFamily="50" charset="0"/>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r>
              <a:rPr lang="en-GB" sz="2100" b="1" dirty="0">
                <a:solidFill>
                  <a:srgbClr val="002060"/>
                </a:solidFill>
                <a:latin typeface="Arial" panose="020B0604020202020204" pitchFamily="34" charset="0"/>
                <a:cs typeface="Arial" panose="020B0604020202020204" pitchFamily="34" charset="0"/>
              </a:rPr>
              <a:t>Eligibility, priority, security and independence</a:t>
            </a:r>
          </a:p>
        </p:txBody>
      </p:sp>
    </p:spTree>
    <p:extLst>
      <p:ext uri="{BB962C8B-B14F-4D97-AF65-F5344CB8AC3E}">
        <p14:creationId xmlns:p14="http://schemas.microsoft.com/office/powerpoint/2010/main" val="87968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100" dirty="0">
                <a:latin typeface="Arial" panose="020B0604020202020204" pitchFamily="34" charset="0"/>
                <a:cs typeface="Arial" panose="020B0604020202020204" pitchFamily="34" charset="0"/>
              </a:rPr>
              <a:t>Local housing allowance</a:t>
            </a:r>
          </a:p>
        </p:txBody>
      </p:sp>
      <p:pic>
        <p:nvPicPr>
          <p:cNvPr id="6" name="Picture 5">
            <a:extLst>
              <a:ext uri="{FF2B5EF4-FFF2-40B4-BE49-F238E27FC236}">
                <a16:creationId xmlns:a16="http://schemas.microsoft.com/office/drawing/2014/main" id="{3AAA7777-BABD-4A84-9853-06B772DF3FB1}"/>
              </a:ext>
            </a:extLst>
          </p:cNvPr>
          <p:cNvPicPr>
            <a:picLocks noChangeAspect="1"/>
          </p:cNvPicPr>
          <p:nvPr/>
        </p:nvPicPr>
        <p:blipFill>
          <a:blip r:embed="rId3"/>
          <a:stretch>
            <a:fillRect/>
          </a:stretch>
        </p:blipFill>
        <p:spPr>
          <a:xfrm>
            <a:off x="2369691" y="1479876"/>
            <a:ext cx="2118620" cy="2997258"/>
          </a:xfrm>
          <a:prstGeom prst="rect">
            <a:avLst/>
          </a:prstGeom>
        </p:spPr>
      </p:pic>
    </p:spTree>
    <p:extLst>
      <p:ext uri="{BB962C8B-B14F-4D97-AF65-F5344CB8AC3E}">
        <p14:creationId xmlns:p14="http://schemas.microsoft.com/office/powerpoint/2010/main" val="2628730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100" dirty="0">
                <a:latin typeface="Arial" panose="020B0604020202020204" pitchFamily="34" charset="0"/>
                <a:cs typeface="Arial" panose="020B0604020202020204" pitchFamily="34" charset="0"/>
              </a:rPr>
              <a:t>Affordable housing definition</a:t>
            </a:r>
          </a:p>
        </p:txBody>
      </p:sp>
      <p:pic>
        <p:nvPicPr>
          <p:cNvPr id="3" name="Picture 2">
            <a:extLst>
              <a:ext uri="{FF2B5EF4-FFF2-40B4-BE49-F238E27FC236}">
                <a16:creationId xmlns:a16="http://schemas.microsoft.com/office/drawing/2014/main" id="{6BFBF49E-4B60-4CEE-86B2-F38F57BBDC31}"/>
              </a:ext>
            </a:extLst>
          </p:cNvPr>
          <p:cNvPicPr>
            <a:picLocks noChangeAspect="1"/>
          </p:cNvPicPr>
          <p:nvPr/>
        </p:nvPicPr>
        <p:blipFill>
          <a:blip r:embed="rId3"/>
          <a:stretch>
            <a:fillRect/>
          </a:stretch>
        </p:blipFill>
        <p:spPr>
          <a:xfrm>
            <a:off x="2369691" y="1414582"/>
            <a:ext cx="2118620" cy="2992463"/>
          </a:xfrm>
          <a:prstGeom prst="rect">
            <a:avLst/>
          </a:prstGeom>
        </p:spPr>
      </p:pic>
    </p:spTree>
    <p:extLst>
      <p:ext uri="{BB962C8B-B14F-4D97-AF65-F5344CB8AC3E}">
        <p14:creationId xmlns:p14="http://schemas.microsoft.com/office/powerpoint/2010/main" val="773198502"/>
      </p:ext>
    </p:extLst>
  </p:cSld>
  <p:clrMapOvr>
    <a:masterClrMapping/>
  </p:clrMapOvr>
</p:sld>
</file>

<file path=ppt/theme/theme1.xml><?xml version="1.0" encoding="utf-8"?>
<a:theme xmlns:a="http://schemas.openxmlformats.org/drawingml/2006/main" name="CIH East Midland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393EDC7493C94FBBCFDD740E5ABF3C" ma:contentTypeVersion="10" ma:contentTypeDescription="Create a new document." ma:contentTypeScope="" ma:versionID="44c1221a4e3d61ace9626e064039d1a5">
  <xsd:schema xmlns:xsd="http://www.w3.org/2001/XMLSchema" xmlns:xs="http://www.w3.org/2001/XMLSchema" xmlns:p="http://schemas.microsoft.com/office/2006/metadata/properties" xmlns:ns2="8c544e9a-667f-4d47-ba2f-19ea37d4cc9d" xmlns:ns3="1182218e-9f5b-45f6-b845-8aec53f4bc77" targetNamespace="http://schemas.microsoft.com/office/2006/metadata/properties" ma:root="true" ma:fieldsID="9789f2c81ef674a0af542a8c7e77c8dc" ns2:_="" ns3:_="">
    <xsd:import namespace="8c544e9a-667f-4d47-ba2f-19ea37d4cc9d"/>
    <xsd:import namespace="1182218e-9f5b-45f6-b845-8aec53f4bc7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544e9a-667f-4d47-ba2f-19ea37d4cc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82218e-9f5b-45f6-b845-8aec53f4bc7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1706C2-DB8A-49F4-AABF-7B54C08496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544e9a-667f-4d47-ba2f-19ea37d4cc9d"/>
    <ds:schemaRef ds:uri="1182218e-9f5b-45f6-b845-8aec53f4bc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E4341C6-EF13-4387-AAE3-825D53074E0C}">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8c544e9a-667f-4d47-ba2f-19ea37d4cc9d"/>
    <ds:schemaRef ds:uri="http://purl.org/dc/elements/1.1/"/>
    <ds:schemaRef ds:uri="1182218e-9f5b-45f6-b845-8aec53f4bc77"/>
    <ds:schemaRef ds:uri="http://www.w3.org/XML/1998/namespace"/>
  </ds:schemaRefs>
</ds:datastoreItem>
</file>

<file path=customXml/itemProps3.xml><?xml version="1.0" encoding="utf-8"?>
<ds:datastoreItem xmlns:ds="http://schemas.openxmlformats.org/officeDocument/2006/customXml" ds:itemID="{18D8A552-FF2C-46C7-8C16-91DBC417C8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CIH East Midlands.potx</Template>
  <TotalTime>2617</TotalTime>
  <Words>2706</Words>
  <Application>Microsoft Office PowerPoint</Application>
  <PresentationFormat>Custom</PresentationFormat>
  <Paragraphs>214</Paragraphs>
  <Slides>19</Slides>
  <Notes>19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Avenir Next LT Pro</vt:lpstr>
      <vt:lpstr>Avenir Next LT Pro Demi</vt:lpstr>
      <vt:lpstr>Calibri</vt:lpstr>
      <vt:lpstr>Garamond</vt:lpstr>
      <vt:lpstr>Times New Roman</vt:lpstr>
      <vt:lpstr>CIH East Midlands</vt:lpstr>
      <vt:lpstr>Affordability in the context of social housing A view from Rethinking social housing NI  Justin Cartwright Cert CIH National director NI Chartered Institute of Housing</vt:lpstr>
      <vt:lpstr>Exploring the NI context</vt:lpstr>
      <vt:lpstr>What did the project show? People told us…</vt:lpstr>
      <vt:lpstr>CIH’s definition for NI</vt:lpstr>
      <vt:lpstr>Recommendations for change</vt:lpstr>
      <vt:lpstr>Recommendations for change</vt:lpstr>
      <vt:lpstr>Next steps – working groups</vt:lpstr>
      <vt:lpstr>Local housing allowance</vt:lpstr>
      <vt:lpstr>Affordable housing definition</vt:lpstr>
      <vt:lpstr>Mixed-tenure and tenure blindness</vt:lpstr>
      <vt:lpstr>Mixed-tenure and tenure blindness</vt:lpstr>
      <vt:lpstr>Mixed-tenure and tenure blindness</vt:lpstr>
      <vt:lpstr>Allocations</vt:lpstr>
      <vt:lpstr>Pre-tenancy affordability assessments</vt:lpstr>
      <vt:lpstr>Pre-tenancy affordability assessments</vt:lpstr>
      <vt:lpstr>Choice-based lettings</vt:lpstr>
      <vt:lpstr>Choice-based lettings</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Cartwright</dc:creator>
  <cp:lastModifiedBy>Taryn Robinson</cp:lastModifiedBy>
  <cp:revision>184</cp:revision>
  <dcterms:created xsi:type="dcterms:W3CDTF">2017-11-26T11:16:01Z</dcterms:created>
  <dcterms:modified xsi:type="dcterms:W3CDTF">2019-10-11T16:02:59Z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0x0101004E393EDC7493C94FBBCFDD740E5ABF3C</vt:lpwstr>
  </property>
</Properties>
</file>