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1" r:id="rId3"/>
    <p:sldId id="272" r:id="rId4"/>
    <p:sldId id="273" r:id="rId5"/>
    <p:sldId id="274" r:id="rId6"/>
    <p:sldId id="275" r:id="rId7"/>
    <p:sldId id="27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9900"/>
    <a:srgbClr val="3333FF"/>
    <a:srgbClr val="9933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59" autoAdjust="0"/>
  </p:normalViewPr>
  <p:slideViewPr>
    <p:cSldViewPr>
      <p:cViewPr varScale="1">
        <p:scale>
          <a:sx n="86" d="100"/>
          <a:sy n="86" d="100"/>
        </p:scale>
        <p:origin x="1524" y="9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32F880-7A87-4140-A985-33943177109B}" type="datetimeFigureOut">
              <a:rPr lang="en-GB" smtClean="0"/>
              <a:t>11/10/2019</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52C31A-0C8B-42D8-8D3D-78E69AF8E355}" type="slidenum">
              <a:rPr lang="en-GB" smtClean="0"/>
              <a:t>‹#›</a:t>
            </a:fld>
            <a:endParaRPr lang="en-GB" dirty="0"/>
          </a:p>
        </p:txBody>
      </p:sp>
    </p:spTree>
    <p:extLst>
      <p:ext uri="{BB962C8B-B14F-4D97-AF65-F5344CB8AC3E}">
        <p14:creationId xmlns:p14="http://schemas.microsoft.com/office/powerpoint/2010/main" val="162933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252C31A-0C8B-42D8-8D3D-78E69AF8E355}" type="slidenum">
              <a:rPr lang="en-GB" smtClean="0"/>
              <a:t>1</a:t>
            </a:fld>
            <a:endParaRPr lang="en-GB" dirty="0"/>
          </a:p>
        </p:txBody>
      </p:sp>
    </p:spTree>
    <p:extLst>
      <p:ext uri="{BB962C8B-B14F-4D97-AF65-F5344CB8AC3E}">
        <p14:creationId xmlns:p14="http://schemas.microsoft.com/office/powerpoint/2010/main" val="35399847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02368"/>
            <a:ext cx="7772400" cy="753745"/>
          </a:xfrm>
        </p:spPr>
        <p:txBody>
          <a:bodyPr>
            <a:noAutofit/>
          </a:bodyPr>
          <a:lstStyle>
            <a:lvl1pPr>
              <a:defRPr sz="6000">
                <a:solidFill>
                  <a:schemeClr val="bg1"/>
                </a:solidFill>
                <a:latin typeface="ITC Franklin Gothic Std Med"/>
              </a:defRPr>
            </a:lvl1pPr>
          </a:lstStyle>
          <a:p>
            <a:r>
              <a:rPr lang="lv-LV" dirty="0" smtClean="0"/>
              <a:t>Click to edit Master</a:t>
            </a:r>
            <a:endParaRPr lang="en-US" dirty="0"/>
          </a:p>
        </p:txBody>
      </p:sp>
      <p:sp>
        <p:nvSpPr>
          <p:cNvPr id="3" name="Subtitle 2"/>
          <p:cNvSpPr>
            <a:spLocks noGrp="1"/>
          </p:cNvSpPr>
          <p:nvPr>
            <p:ph type="subTitle" idx="1"/>
          </p:nvPr>
        </p:nvSpPr>
        <p:spPr>
          <a:xfrm>
            <a:off x="1371600" y="3475803"/>
            <a:ext cx="6400800" cy="632475"/>
          </a:xfrm>
        </p:spPr>
        <p:txBody>
          <a:bodyPr/>
          <a:lstStyle>
            <a:lvl1pPr marL="0" indent="0" algn="ctr">
              <a:buNone/>
              <a:defRPr>
                <a:solidFill>
                  <a:schemeClr val="bg1"/>
                </a:solidFill>
                <a:latin typeface="ITC Franklin Gothic Std Boo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p:nvPr>
        </p:nvSpPr>
        <p:spPr>
          <a:xfrm>
            <a:off x="942705" y="1231097"/>
            <a:ext cx="7258590" cy="459068"/>
          </a:xfrm>
        </p:spPr>
        <p:txBody>
          <a:bodyPr>
            <a:noAutofit/>
          </a:bodyPr>
          <a:lstStyle>
            <a:lvl1pPr algn="l">
              <a:defRPr sz="4000" b="1" i="0">
                <a:solidFill>
                  <a:srgbClr val="000000"/>
                </a:solidFill>
                <a:latin typeface="ITC Franklin Gothic Std Med"/>
                <a:cs typeface="ITC Franklin Gothic Std Med"/>
              </a:defRPr>
            </a:lvl1pPr>
          </a:lstStyle>
          <a:p>
            <a:r>
              <a:rPr lang="lv-LV" dirty="0" smtClean="0"/>
              <a:t>Click to edit Master title</a:t>
            </a:r>
            <a:endParaRPr lang="en-US" dirty="0"/>
          </a:p>
        </p:txBody>
      </p:sp>
      <p:sp>
        <p:nvSpPr>
          <p:cNvPr id="7" name="Subtitle 2"/>
          <p:cNvSpPr>
            <a:spLocks noGrp="1"/>
          </p:cNvSpPr>
          <p:nvPr>
            <p:ph type="subTitle" idx="1"/>
          </p:nvPr>
        </p:nvSpPr>
        <p:spPr>
          <a:xfrm>
            <a:off x="942705" y="1918447"/>
            <a:ext cx="7258590" cy="369297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i="0" baseline="0">
                <a:solidFill>
                  <a:schemeClr val="tx1"/>
                </a:solidFill>
                <a:latin typeface="ITC Franklin Gothic Std Book"/>
                <a:cs typeface="ITC Franklin Gothic Std Boo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dirty="0" smtClean="0"/>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p:nvPr>
        </p:nvSpPr>
        <p:spPr>
          <a:xfrm>
            <a:off x="966398" y="1280841"/>
            <a:ext cx="7215206" cy="321243"/>
          </a:xfrm>
        </p:spPr>
        <p:txBody>
          <a:bodyPr>
            <a:noAutofit/>
          </a:bodyPr>
          <a:lstStyle>
            <a:lvl1pPr algn="l">
              <a:defRPr sz="3200" b="1" i="0">
                <a:solidFill>
                  <a:srgbClr val="000000"/>
                </a:solidFill>
                <a:latin typeface="ITC Franklin Gothic Std Med"/>
                <a:cs typeface="ITC Franklin Gothic Std Med"/>
              </a:defRPr>
            </a:lvl1pPr>
          </a:lstStyle>
          <a:p>
            <a:r>
              <a:rPr lang="lv-LV" dirty="0" smtClean="0"/>
              <a:t>Click to edit Master title</a:t>
            </a:r>
            <a:endParaRPr lang="en-US" dirty="0"/>
          </a:p>
        </p:txBody>
      </p:sp>
      <p:sp>
        <p:nvSpPr>
          <p:cNvPr id="7" name="Subtitle 2"/>
          <p:cNvSpPr>
            <a:spLocks noGrp="1"/>
          </p:cNvSpPr>
          <p:nvPr>
            <p:ph type="subTitle" idx="1"/>
          </p:nvPr>
        </p:nvSpPr>
        <p:spPr>
          <a:xfrm>
            <a:off x="966398" y="1829847"/>
            <a:ext cx="7215206" cy="3820958"/>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000" b="0" i="0" baseline="0">
                <a:solidFill>
                  <a:schemeClr val="tx1"/>
                </a:solidFill>
                <a:latin typeface="ITC Franklin Gothic Std Book"/>
                <a:cs typeface="ITC Franklin Gothic Std Boo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Click to edit Master subtitle style</a:t>
            </a:r>
            <a:endParaRPr lang="lv-LV"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txStyles>
    <p:titleStyle>
      <a:lvl1pPr algn="ctr" defTabSz="914400" rtl="0" eaLnBrk="1" latinLnBrk="0" hangingPunct="1">
        <a:spcBef>
          <a:spcPct val="0"/>
        </a:spcBef>
        <a:buNone/>
        <a:defRPr sz="4400" kern="1200">
          <a:solidFill>
            <a:schemeClr val="tx1"/>
          </a:solidFill>
          <a:latin typeface="ITC Franklin Gothic Std Med"/>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ITC Franklin Gothic Std Book"/>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ITC Franklin Gothic Std Book"/>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ITC Franklin Gothic Std Book"/>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ITC Franklin Gothic Std Book"/>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ITC Franklin Gothic Std Book"/>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2400" y="609600"/>
            <a:ext cx="8991600" cy="2866203"/>
          </a:xfrm>
        </p:spPr>
        <p:txBody>
          <a:bodyPr/>
          <a:lstStyle/>
          <a:p>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smtClean="0"/>
              <a:t/>
            </a:r>
            <a:br>
              <a:rPr lang="en-GB" sz="4800" dirty="0" smtClean="0"/>
            </a:br>
            <a:r>
              <a:rPr lang="en-GB" sz="3200" b="1" dirty="0" smtClean="0"/>
              <a:t>DEFINITION OF </a:t>
            </a:r>
            <a:br>
              <a:rPr lang="en-GB" sz="3200" b="1" dirty="0" smtClean="0"/>
            </a:br>
            <a:r>
              <a:rPr lang="en-GB" sz="3200" b="1" dirty="0" smtClean="0"/>
              <a:t>AFFORDABLE HOUSING</a:t>
            </a:r>
            <a:br>
              <a:rPr lang="en-GB" sz="3200" b="1" dirty="0" smtClean="0"/>
            </a:br>
            <a:r>
              <a:rPr lang="en-GB" sz="3200" b="1" dirty="0" smtClean="0"/>
              <a:t/>
            </a:r>
            <a:br>
              <a:rPr lang="en-GB" sz="3200" b="1" dirty="0" smtClean="0"/>
            </a:br>
            <a:r>
              <a:rPr lang="en-GB" sz="3200" b="1" dirty="0" smtClean="0"/>
              <a:t>NEXT STEPS FROM THE CONSULTATION</a:t>
            </a:r>
            <a:br>
              <a:rPr lang="en-GB" sz="3200" b="1" dirty="0" smtClean="0"/>
            </a:br>
            <a:r>
              <a:rPr lang="en-GB" sz="4800" b="1" dirty="0" smtClean="0"/>
              <a:t/>
            </a:r>
            <a:br>
              <a:rPr lang="en-GB" sz="4800" b="1" dirty="0" smtClean="0"/>
            </a:br>
            <a:r>
              <a:rPr lang="en-GB" sz="2400" b="1" dirty="0" smtClean="0"/>
              <a:t>David Polley</a:t>
            </a:r>
            <a:br>
              <a:rPr lang="en-GB" sz="2400" b="1" dirty="0" smtClean="0"/>
            </a:br>
            <a:r>
              <a:rPr lang="en-GB" sz="2400" b="1" dirty="0" smtClean="0"/>
              <a:t>Director</a:t>
            </a:r>
            <a:br>
              <a:rPr lang="en-GB" sz="2400" b="1" dirty="0" smtClean="0"/>
            </a:br>
            <a:r>
              <a:rPr lang="en-GB" sz="2400" b="1" dirty="0" smtClean="0"/>
              <a:t>Housing Supply Policy and Delivery</a:t>
            </a:r>
            <a:r>
              <a:rPr lang="en-GB" sz="2400" b="1" dirty="0" smtClean="0">
                <a:solidFill>
                  <a:schemeClr val="tx1">
                    <a:lumMod val="95000"/>
                    <a:lumOff val="5000"/>
                  </a:schemeClr>
                </a:solidFill>
              </a:rPr>
              <a:t/>
            </a:r>
            <a:br>
              <a:rPr lang="en-GB" sz="2400" b="1" dirty="0" smtClean="0">
                <a:solidFill>
                  <a:schemeClr val="tx1">
                    <a:lumMod val="95000"/>
                    <a:lumOff val="5000"/>
                  </a:schemeClr>
                </a:solidFill>
              </a:rPr>
            </a:br>
            <a:endParaRPr lang="en-GB" sz="2400" b="1" dirty="0">
              <a:solidFill>
                <a:schemeClr val="tx1">
                  <a:lumMod val="95000"/>
                  <a:lumOff val="5000"/>
                </a:schemeClr>
              </a:solidFill>
            </a:endParaRPr>
          </a:p>
        </p:txBody>
      </p:sp>
      <p:sp>
        <p:nvSpPr>
          <p:cNvPr id="7" name="Subtitle 6"/>
          <p:cNvSpPr>
            <a:spLocks noGrp="1"/>
          </p:cNvSpPr>
          <p:nvPr>
            <p:ph type="subTitle" idx="1"/>
          </p:nvPr>
        </p:nvSpPr>
        <p:spPr/>
        <p:txBody>
          <a:bodyPr/>
          <a:lstStyle/>
          <a:p>
            <a:r>
              <a:rPr lang="en-GB" dirty="0" smtClean="0"/>
              <a:t> </a:t>
            </a:r>
            <a:endParaRPr lang="en-GB" dirty="0"/>
          </a:p>
        </p:txBody>
      </p:sp>
      <p:pic>
        <p:nvPicPr>
          <p:cNvPr id="2" name="Picture 1"/>
          <p:cNvPicPr>
            <a:picLocks noChangeAspect="1"/>
          </p:cNvPicPr>
          <p:nvPr/>
        </p:nvPicPr>
        <p:blipFill>
          <a:blip r:embed="rId3"/>
          <a:stretch>
            <a:fillRect/>
          </a:stretch>
        </p:blipFill>
        <p:spPr>
          <a:xfrm>
            <a:off x="6096000" y="1"/>
            <a:ext cx="3074020" cy="175259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5358" y="233313"/>
            <a:ext cx="7903841" cy="594291"/>
          </a:xfrm>
        </p:spPr>
        <p:txBody>
          <a:bodyPr/>
          <a:lstStyle/>
          <a:p>
            <a:pPr algn="ctr"/>
            <a:r>
              <a:rPr lang="en-GB" sz="3200" dirty="0" smtClean="0">
                <a:solidFill>
                  <a:schemeClr val="accent4">
                    <a:lumMod val="75000"/>
                  </a:schemeClr>
                </a:solidFill>
              </a:rPr>
              <a:t>DfC - OUR COMMON PURPOSE</a:t>
            </a:r>
            <a:endParaRPr lang="en-GB" sz="3200" dirty="0">
              <a:solidFill>
                <a:schemeClr val="accent4">
                  <a:lumMod val="75000"/>
                </a:schemeClr>
              </a:solidFill>
            </a:endParaRPr>
          </a:p>
        </p:txBody>
      </p:sp>
      <p:sp>
        <p:nvSpPr>
          <p:cNvPr id="3" name="Subtitle 2"/>
          <p:cNvSpPr>
            <a:spLocks noGrp="1"/>
          </p:cNvSpPr>
          <p:nvPr>
            <p:ph type="subTitle" idx="1"/>
          </p:nvPr>
        </p:nvSpPr>
        <p:spPr>
          <a:xfrm>
            <a:off x="457200" y="914400"/>
            <a:ext cx="8153400" cy="5486400"/>
          </a:xfrm>
        </p:spPr>
        <p:txBody>
          <a:bodyPr>
            <a:normAutofit/>
          </a:bodyPr>
          <a:lstStyle/>
          <a:p>
            <a:pPr lvl="0">
              <a:spcBef>
                <a:spcPts val="1000"/>
              </a:spcBef>
              <a:buClr>
                <a:srgbClr val="B31166"/>
              </a:buClr>
              <a:buSzPct val="80000"/>
            </a:pPr>
            <a:endParaRPr lang="en-US" i="1" dirty="0" smtClean="0">
              <a:solidFill>
                <a:prstClr val="black">
                  <a:lumMod val="75000"/>
                  <a:lumOff val="25000"/>
                </a:prstClr>
              </a:solidFill>
              <a:latin typeface="Arial" panose="020B0604020202020204" pitchFamily="34" charset="0"/>
              <a:cs typeface="Arial" panose="020B0604020202020204" pitchFamily="34" charset="0"/>
            </a:endParaRPr>
          </a:p>
          <a:p>
            <a:endParaRPr lang="en-GB" dirty="0"/>
          </a:p>
        </p:txBody>
      </p:sp>
      <p:sp>
        <p:nvSpPr>
          <p:cNvPr id="5" name="Rounded Rectangular Callout 4"/>
          <p:cNvSpPr/>
          <p:nvPr/>
        </p:nvSpPr>
        <p:spPr>
          <a:xfrm rot="20613666">
            <a:off x="457200" y="1219200"/>
            <a:ext cx="3200400" cy="1676400"/>
          </a:xfrm>
          <a:prstGeom prst="wedgeRoundRectCallou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n w="0"/>
                <a:solidFill>
                  <a:schemeClr val="tx1"/>
                </a:solidFill>
                <a:effectLst>
                  <a:outerShdw blurRad="38100" dist="19050" dir="2700000" algn="tl" rotWithShape="0">
                    <a:schemeClr val="dk1">
                      <a:alpha val="40000"/>
                    </a:schemeClr>
                  </a:outerShdw>
                </a:effectLst>
              </a:rPr>
              <a:t>SUPPORTING</a:t>
            </a:r>
          </a:p>
          <a:p>
            <a:pPr algn="ctr"/>
            <a:r>
              <a:rPr lang="en-US" sz="3200" b="1" dirty="0" smtClean="0">
                <a:ln w="0"/>
                <a:solidFill>
                  <a:schemeClr val="tx1"/>
                </a:solidFill>
                <a:effectLst>
                  <a:outerShdw blurRad="38100" dist="19050" dir="2700000" algn="tl" rotWithShape="0">
                    <a:schemeClr val="dk1">
                      <a:alpha val="40000"/>
                    </a:schemeClr>
                  </a:outerShdw>
                </a:effectLst>
              </a:rPr>
              <a:t>PEOPLE</a:t>
            </a:r>
            <a:endParaRPr lang="en-GB" sz="32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9" name="Rounded Rectangular Callout 8"/>
          <p:cNvSpPr/>
          <p:nvPr/>
        </p:nvSpPr>
        <p:spPr>
          <a:xfrm rot="1020859">
            <a:off x="2537428" y="3403350"/>
            <a:ext cx="3200400" cy="1676400"/>
          </a:xfrm>
          <a:prstGeom prst="wedgeRoundRectCallou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n w="0"/>
                <a:solidFill>
                  <a:schemeClr val="tx1"/>
                </a:solidFill>
                <a:effectLst>
                  <a:outerShdw blurRad="38100" dist="19050" dir="2700000" algn="tl" rotWithShape="0">
                    <a:schemeClr val="dk1">
                      <a:alpha val="40000"/>
                    </a:schemeClr>
                  </a:outerShdw>
                </a:effectLst>
              </a:rPr>
              <a:t>SHAPING PLACES</a:t>
            </a:r>
            <a:endParaRPr lang="en-GB" sz="32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0" name="Rounded Rectangular Callout 9"/>
          <p:cNvSpPr/>
          <p:nvPr/>
        </p:nvSpPr>
        <p:spPr>
          <a:xfrm rot="319344">
            <a:off x="5358987" y="1592621"/>
            <a:ext cx="3200400" cy="1676400"/>
          </a:xfrm>
          <a:prstGeom prst="wedgeRoundRectCallout">
            <a:avLst/>
          </a:prstGeom>
          <a:gradFill flip="none" rotWithShape="1">
            <a:gsLst>
              <a:gs pos="0">
                <a:schemeClr val="accent4">
                  <a:lumMod val="20000"/>
                  <a:lumOff val="80000"/>
                  <a:shade val="30000"/>
                  <a:satMod val="115000"/>
                </a:schemeClr>
              </a:gs>
              <a:gs pos="50000">
                <a:schemeClr val="accent4">
                  <a:lumMod val="20000"/>
                  <a:lumOff val="80000"/>
                  <a:shade val="67500"/>
                  <a:satMod val="115000"/>
                </a:schemeClr>
              </a:gs>
              <a:gs pos="100000">
                <a:schemeClr val="accent4">
                  <a:lumMod val="20000"/>
                  <a:lumOff val="80000"/>
                  <a:shade val="100000"/>
                  <a:satMod val="115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n w="0"/>
                <a:solidFill>
                  <a:schemeClr val="tx1"/>
                </a:solidFill>
                <a:effectLst>
                  <a:outerShdw blurRad="38100" dist="19050" dir="2700000" algn="tl" rotWithShape="0">
                    <a:schemeClr val="dk1">
                      <a:alpha val="40000"/>
                    </a:schemeClr>
                  </a:outerShdw>
                </a:effectLst>
              </a:rPr>
              <a:t>BUILDING COMMUNITIES</a:t>
            </a:r>
            <a:endParaRPr lang="en-GB" sz="3200" b="1"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44896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5358" y="533400"/>
            <a:ext cx="7903841" cy="533400"/>
          </a:xfrm>
        </p:spPr>
        <p:txBody>
          <a:bodyPr/>
          <a:lstStyle/>
          <a:p>
            <a:endParaRPr lang="en-GB" sz="3200" dirty="0"/>
          </a:p>
        </p:txBody>
      </p:sp>
      <p:sp>
        <p:nvSpPr>
          <p:cNvPr id="3" name="Subtitle 2"/>
          <p:cNvSpPr>
            <a:spLocks noGrp="1"/>
          </p:cNvSpPr>
          <p:nvPr>
            <p:ph type="subTitle" idx="1"/>
          </p:nvPr>
        </p:nvSpPr>
        <p:spPr>
          <a:xfrm>
            <a:off x="609600" y="1371600"/>
            <a:ext cx="8001000" cy="5029200"/>
          </a:xfrm>
        </p:spPr>
        <p:txBody>
          <a:bodyPr>
            <a:normAutofit/>
          </a:bodyPr>
          <a:lstStyle/>
          <a:p>
            <a:pPr lvl="0">
              <a:spcBef>
                <a:spcPts val="1000"/>
              </a:spcBef>
              <a:buClr>
                <a:srgbClr val="B31166"/>
              </a:buClr>
              <a:buSzPct val="80000"/>
            </a:pPr>
            <a:endParaRPr lang="en-US" i="1" dirty="0" smtClean="0">
              <a:solidFill>
                <a:prstClr val="black">
                  <a:lumMod val="75000"/>
                  <a:lumOff val="25000"/>
                </a:prstClr>
              </a:solidFill>
              <a:latin typeface="Arial" panose="020B0604020202020204" pitchFamily="34" charset="0"/>
              <a:cs typeface="Arial" panose="020B0604020202020204" pitchFamily="34" charset="0"/>
            </a:endParaRPr>
          </a:p>
          <a:p>
            <a:endParaRPr lang="en-GB" dirty="0"/>
          </a:p>
        </p:txBody>
      </p:sp>
      <p:pic>
        <p:nvPicPr>
          <p:cNvPr id="5" name="Picture 4"/>
          <p:cNvPicPr>
            <a:picLocks noChangeAspect="1"/>
          </p:cNvPicPr>
          <p:nvPr/>
        </p:nvPicPr>
        <p:blipFill>
          <a:blip r:embed="rId2"/>
          <a:stretch>
            <a:fillRect/>
          </a:stretch>
        </p:blipFill>
        <p:spPr>
          <a:xfrm>
            <a:off x="0" y="0"/>
            <a:ext cx="9144000" cy="5715000"/>
          </a:xfrm>
          <a:prstGeom prst="rect">
            <a:avLst/>
          </a:prstGeom>
        </p:spPr>
      </p:pic>
    </p:spTree>
    <p:extLst>
      <p:ext uri="{BB962C8B-B14F-4D97-AF65-F5344CB8AC3E}">
        <p14:creationId xmlns:p14="http://schemas.microsoft.com/office/powerpoint/2010/main" val="2805350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5358" y="533400"/>
            <a:ext cx="7903841" cy="533400"/>
          </a:xfrm>
        </p:spPr>
        <p:txBody>
          <a:bodyPr/>
          <a:lstStyle/>
          <a:p>
            <a:r>
              <a:rPr lang="en-GB" sz="3200" dirty="0" smtClean="0"/>
              <a:t>Definition – Proposed</a:t>
            </a:r>
            <a:endParaRPr lang="en-GB" sz="3200" dirty="0"/>
          </a:p>
        </p:txBody>
      </p:sp>
      <p:sp>
        <p:nvSpPr>
          <p:cNvPr id="3" name="Subtitle 2"/>
          <p:cNvSpPr>
            <a:spLocks noGrp="1"/>
          </p:cNvSpPr>
          <p:nvPr>
            <p:ph type="subTitle" idx="1"/>
          </p:nvPr>
        </p:nvSpPr>
        <p:spPr>
          <a:xfrm>
            <a:off x="609600" y="1371600"/>
            <a:ext cx="8001000" cy="5029200"/>
          </a:xfrm>
        </p:spPr>
        <p:txBody>
          <a:bodyPr>
            <a:normAutofit/>
          </a:bodyPr>
          <a:lstStyle/>
          <a:p>
            <a:pPr lvl="0">
              <a:spcBef>
                <a:spcPts val="1000"/>
              </a:spcBef>
              <a:buClr>
                <a:srgbClr val="B31166"/>
              </a:buClr>
              <a:buSzPct val="80000"/>
            </a:pPr>
            <a:endParaRPr lang="en-US" i="1" dirty="0" smtClean="0">
              <a:solidFill>
                <a:prstClr val="black">
                  <a:lumMod val="75000"/>
                  <a:lumOff val="25000"/>
                </a:prstClr>
              </a:solidFill>
              <a:latin typeface="Arial" panose="020B0604020202020204" pitchFamily="34" charset="0"/>
              <a:cs typeface="Arial" panose="020B0604020202020204" pitchFamily="34" charset="0"/>
            </a:endParaRPr>
          </a:p>
          <a:p>
            <a:pPr lvl="0">
              <a:spcBef>
                <a:spcPts val="1000"/>
              </a:spcBef>
              <a:buClr>
                <a:srgbClr val="B31166"/>
              </a:buClr>
              <a:buSzPct val="80000"/>
            </a:pPr>
            <a:r>
              <a:rPr lang="en-US" sz="2800" b="1" i="1" dirty="0" smtClean="0">
                <a:solidFill>
                  <a:srgbClr val="7030A0"/>
                </a:solidFill>
                <a:latin typeface="Arial" panose="020B0604020202020204" pitchFamily="34" charset="0"/>
                <a:cs typeface="Arial" panose="020B0604020202020204" pitchFamily="34" charset="0"/>
              </a:rPr>
              <a:t>“Affordable housing is housing provided for sale or rent outside of the general market, for those whose needs are not met by the market.</a:t>
            </a:r>
          </a:p>
          <a:p>
            <a:pPr lvl="0">
              <a:spcBef>
                <a:spcPts val="1000"/>
              </a:spcBef>
              <a:buClr>
                <a:srgbClr val="B31166"/>
              </a:buClr>
              <a:buSzPct val="80000"/>
            </a:pPr>
            <a:r>
              <a:rPr lang="en-US" sz="2800" b="1" i="1" dirty="0" smtClean="0">
                <a:solidFill>
                  <a:srgbClr val="7030A0"/>
                </a:solidFill>
                <a:latin typeface="Arial" panose="020B0604020202020204" pitchFamily="34" charset="0"/>
                <a:cs typeface="Arial" panose="020B0604020202020204" pitchFamily="34" charset="0"/>
              </a:rPr>
              <a:t> Affordable housing which is funded by Government must remain affordable or, alternatively, there must be provision for the public subsidy to be repaid or recycled in the provision of new affordable housing.”</a:t>
            </a:r>
            <a:endParaRPr lang="en-GB" sz="2800" b="1" i="1" dirty="0" smtClean="0">
              <a:solidFill>
                <a:srgbClr val="7030A0"/>
              </a:solidFill>
              <a:latin typeface="Arial" panose="020B0604020202020204" pitchFamily="34" charset="0"/>
              <a:cs typeface="Arial" panose="020B0604020202020204" pitchFamily="34" charset="0"/>
            </a:endParaRP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5082" y="228600"/>
            <a:ext cx="3124200" cy="1485900"/>
          </a:xfrm>
          <a:prstGeom prst="rect">
            <a:avLst/>
          </a:prstGeom>
        </p:spPr>
      </p:pic>
    </p:spTree>
    <p:extLst>
      <p:ext uri="{BB962C8B-B14F-4D97-AF65-F5344CB8AC3E}">
        <p14:creationId xmlns:p14="http://schemas.microsoft.com/office/powerpoint/2010/main" val="3183516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5358" y="533400"/>
            <a:ext cx="7903841" cy="533400"/>
          </a:xfrm>
        </p:spPr>
        <p:txBody>
          <a:bodyPr/>
          <a:lstStyle/>
          <a:p>
            <a:pPr algn="ctr"/>
            <a:r>
              <a:rPr lang="en-US" sz="3200" dirty="0" smtClean="0"/>
              <a:t>AFFORDING HOUSING</a:t>
            </a:r>
            <a:endParaRPr lang="en-GB" sz="3200" dirty="0"/>
          </a:p>
        </p:txBody>
      </p:sp>
      <p:sp>
        <p:nvSpPr>
          <p:cNvPr id="3" name="Subtitle 2"/>
          <p:cNvSpPr>
            <a:spLocks noGrp="1"/>
          </p:cNvSpPr>
          <p:nvPr>
            <p:ph type="subTitle" idx="1"/>
          </p:nvPr>
        </p:nvSpPr>
        <p:spPr>
          <a:xfrm>
            <a:off x="609600" y="1219200"/>
            <a:ext cx="8001000" cy="5029200"/>
          </a:xfrm>
        </p:spPr>
        <p:txBody>
          <a:bodyPr>
            <a:normAutofit/>
          </a:bodyPr>
          <a:lstStyle/>
          <a:p>
            <a:pPr marL="342900" lvl="0" indent="-342900">
              <a:spcBef>
                <a:spcPts val="1000"/>
              </a:spcBef>
              <a:buClr>
                <a:srgbClr val="B31166"/>
              </a:buClr>
              <a:buSzPct val="80000"/>
              <a:buFont typeface="Wingdings" panose="05000000000000000000" pitchFamily="2" charset="2"/>
              <a:buChar char="Ø"/>
            </a:pPr>
            <a:endParaRPr lang="en-US" i="1" dirty="0" smtClean="0">
              <a:solidFill>
                <a:prstClr val="black">
                  <a:lumMod val="75000"/>
                  <a:lumOff val="25000"/>
                </a:prstClr>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dirty="0" smtClean="0"/>
              <a:t>House Prices</a:t>
            </a:r>
          </a:p>
          <a:p>
            <a:pPr marL="342900" indent="-342900">
              <a:buFont typeface="Wingdings" panose="05000000000000000000" pitchFamily="2" charset="2"/>
              <a:buChar char="Ø"/>
            </a:pPr>
            <a:r>
              <a:rPr lang="en-US" dirty="0" smtClean="0"/>
              <a:t>Income</a:t>
            </a:r>
          </a:p>
          <a:p>
            <a:pPr marL="342900" indent="-342900">
              <a:buFont typeface="Wingdings" panose="05000000000000000000" pitchFamily="2" charset="2"/>
              <a:buChar char="Ø"/>
            </a:pPr>
            <a:r>
              <a:rPr lang="en-US" dirty="0" smtClean="0"/>
              <a:t>Rents</a:t>
            </a:r>
          </a:p>
          <a:p>
            <a:endParaRPr lang="en-US" dirty="0" smtClean="0"/>
          </a:p>
          <a:p>
            <a:pPr marL="342900" indent="-342900">
              <a:buFont typeface="Wingdings" panose="05000000000000000000" pitchFamily="2" charset="2"/>
              <a:buChar char="Ø"/>
            </a:pPr>
            <a:r>
              <a:rPr lang="en-US" dirty="0" smtClean="0"/>
              <a:t>Social Housing</a:t>
            </a:r>
          </a:p>
          <a:p>
            <a:pPr marL="342900" indent="-342900">
              <a:buFont typeface="Wingdings" panose="05000000000000000000" pitchFamily="2" charset="2"/>
              <a:buChar char="Ø"/>
            </a:pPr>
            <a:r>
              <a:rPr lang="en-US" dirty="0" smtClean="0"/>
              <a:t>Private Rented Sector</a:t>
            </a:r>
          </a:p>
          <a:p>
            <a:pPr marL="342900" indent="-342900">
              <a:buFont typeface="Wingdings" panose="05000000000000000000" pitchFamily="2" charset="2"/>
              <a:buChar char="Ø"/>
            </a:pPr>
            <a:r>
              <a:rPr lang="en-US" dirty="0" smtClean="0"/>
              <a:t>Housing Benefit/LHA</a:t>
            </a:r>
            <a:endParaRPr lang="en-GB" dirty="0"/>
          </a:p>
        </p:txBody>
      </p:sp>
    </p:spTree>
    <p:extLst>
      <p:ext uri="{BB962C8B-B14F-4D97-AF65-F5344CB8AC3E}">
        <p14:creationId xmlns:p14="http://schemas.microsoft.com/office/powerpoint/2010/main" val="1386957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2705" y="685801"/>
            <a:ext cx="7258590" cy="685800"/>
          </a:xfrm>
        </p:spPr>
        <p:txBody>
          <a:bodyPr/>
          <a:lstStyle/>
          <a:p>
            <a:pPr algn="ctr"/>
            <a:r>
              <a:rPr lang="en-US" dirty="0" smtClean="0"/>
              <a:t>Interventions</a:t>
            </a:r>
            <a:endParaRPr lang="en-GB" dirty="0"/>
          </a:p>
        </p:txBody>
      </p:sp>
      <p:sp>
        <p:nvSpPr>
          <p:cNvPr id="3" name="Subtitle 2"/>
          <p:cNvSpPr>
            <a:spLocks noGrp="1"/>
          </p:cNvSpPr>
          <p:nvPr>
            <p:ph type="subTitle" idx="1"/>
          </p:nvPr>
        </p:nvSpPr>
        <p:spPr>
          <a:xfrm>
            <a:off x="942705" y="1752601"/>
            <a:ext cx="7258590" cy="3858826"/>
          </a:xfrm>
        </p:spPr>
        <p:txBody>
          <a:bodyPr/>
          <a:lstStyle/>
          <a:p>
            <a:pPr marL="342900" indent="-342900">
              <a:buFont typeface="Wingdings" panose="05000000000000000000" pitchFamily="2" charset="2"/>
              <a:buChar char="Ø"/>
            </a:pPr>
            <a:r>
              <a:rPr lang="en-US" dirty="0" smtClean="0"/>
              <a:t>Affordable </a:t>
            </a:r>
            <a:r>
              <a:rPr lang="en-US" dirty="0"/>
              <a:t>(</a:t>
            </a:r>
            <a:r>
              <a:rPr lang="en-US" dirty="0" smtClean="0"/>
              <a:t>Mid Market) Rent</a:t>
            </a:r>
          </a:p>
          <a:p>
            <a:endParaRPr lang="en-US" dirty="0" smtClean="0"/>
          </a:p>
          <a:p>
            <a:pPr marL="342900" indent="-342900">
              <a:buFont typeface="Wingdings" panose="05000000000000000000" pitchFamily="2" charset="2"/>
              <a:buChar char="Ø"/>
            </a:pPr>
            <a:r>
              <a:rPr lang="en-US" dirty="0" smtClean="0"/>
              <a:t>Shared Ownership</a:t>
            </a:r>
          </a:p>
          <a:p>
            <a:endParaRPr lang="en-US" dirty="0" smtClean="0"/>
          </a:p>
          <a:p>
            <a:pPr marL="342900" indent="-342900">
              <a:buFont typeface="Wingdings" panose="05000000000000000000" pitchFamily="2" charset="2"/>
              <a:buChar char="Ø"/>
            </a:pPr>
            <a:r>
              <a:rPr lang="en-US" dirty="0" smtClean="0"/>
              <a:t>Role and Regulation of the PRS</a:t>
            </a:r>
          </a:p>
          <a:p>
            <a:endParaRPr lang="en-US" dirty="0" smtClean="0"/>
          </a:p>
          <a:p>
            <a:pPr marL="342900" indent="-342900">
              <a:buFont typeface="Wingdings" panose="05000000000000000000" pitchFamily="2" charset="2"/>
              <a:buChar char="Ø"/>
            </a:pPr>
            <a:r>
              <a:rPr lang="en-US" dirty="0" smtClean="0"/>
              <a:t>Housing </a:t>
            </a:r>
            <a:r>
              <a:rPr lang="en-US" dirty="0"/>
              <a:t>D</a:t>
            </a:r>
            <a:r>
              <a:rPr lang="en-US" dirty="0" smtClean="0"/>
              <a:t>evelopment Grant</a:t>
            </a:r>
            <a:endParaRPr lang="en-GB" dirty="0"/>
          </a:p>
        </p:txBody>
      </p:sp>
    </p:spTree>
    <p:extLst>
      <p:ext uri="{BB962C8B-B14F-4D97-AF65-F5344CB8AC3E}">
        <p14:creationId xmlns:p14="http://schemas.microsoft.com/office/powerpoint/2010/main" val="1246570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2705" y="381487"/>
            <a:ext cx="7258590" cy="676722"/>
          </a:xfrm>
        </p:spPr>
        <p:txBody>
          <a:bodyPr/>
          <a:lstStyle/>
          <a:p>
            <a:pPr algn="ctr"/>
            <a:r>
              <a:rPr lang="en-US" dirty="0" smtClean="0">
                <a:solidFill>
                  <a:srgbClr val="7030A0"/>
                </a:solidFill>
              </a:rPr>
              <a:t/>
            </a:r>
            <a:br>
              <a:rPr lang="en-US" dirty="0" smtClean="0">
                <a:solidFill>
                  <a:srgbClr val="7030A0"/>
                </a:solidFill>
              </a:rPr>
            </a:br>
            <a:r>
              <a:rPr lang="en-US" dirty="0" smtClean="0">
                <a:solidFill>
                  <a:srgbClr val="7030A0"/>
                </a:solidFill>
              </a:rPr>
              <a:t>AFFORDABLE </a:t>
            </a:r>
            <a:r>
              <a:rPr lang="en-US" dirty="0">
                <a:solidFill>
                  <a:srgbClr val="7030A0"/>
                </a:solidFill>
              </a:rPr>
              <a:t>HOUSING</a:t>
            </a:r>
            <a:r>
              <a:rPr lang="en-GB" dirty="0">
                <a:solidFill>
                  <a:srgbClr val="7030A0"/>
                </a:solidFill>
              </a:rPr>
              <a:t/>
            </a:r>
            <a:br>
              <a:rPr lang="en-GB" dirty="0">
                <a:solidFill>
                  <a:srgbClr val="7030A0"/>
                </a:solidFill>
              </a:rPr>
            </a:br>
            <a:endParaRPr lang="en-GB" dirty="0"/>
          </a:p>
        </p:txBody>
      </p:sp>
      <p:sp>
        <p:nvSpPr>
          <p:cNvPr id="5" name="TextBox 4"/>
          <p:cNvSpPr txBox="1"/>
          <p:nvPr/>
        </p:nvSpPr>
        <p:spPr>
          <a:xfrm rot="352186">
            <a:off x="3564019" y="2977947"/>
            <a:ext cx="1793633" cy="461665"/>
          </a:xfrm>
          <a:prstGeom prst="rect">
            <a:avLst/>
          </a:prstGeom>
          <a:noFill/>
        </p:spPr>
        <p:txBody>
          <a:bodyPr wrap="none" rtlCol="0">
            <a:spAutoFit/>
          </a:bodyPr>
          <a:lstStyle/>
          <a:p>
            <a:r>
              <a:rPr lang="en-US" sz="2400" b="1" dirty="0" smtClean="0">
                <a:solidFill>
                  <a:schemeClr val="accent5">
                    <a:lumMod val="50000"/>
                  </a:schemeClr>
                </a:solidFill>
              </a:rPr>
              <a:t>Affordability</a:t>
            </a:r>
            <a:endParaRPr lang="en-GB" sz="2400" b="1" dirty="0">
              <a:solidFill>
                <a:schemeClr val="accent5">
                  <a:lumMod val="50000"/>
                </a:schemeClr>
              </a:solidFill>
            </a:endParaRPr>
          </a:p>
        </p:txBody>
      </p:sp>
      <p:sp>
        <p:nvSpPr>
          <p:cNvPr id="6" name="TextBox 5"/>
          <p:cNvSpPr txBox="1"/>
          <p:nvPr/>
        </p:nvSpPr>
        <p:spPr>
          <a:xfrm rot="2329867">
            <a:off x="4391449" y="2016924"/>
            <a:ext cx="2498697" cy="461665"/>
          </a:xfrm>
          <a:prstGeom prst="rect">
            <a:avLst/>
          </a:prstGeom>
          <a:noFill/>
        </p:spPr>
        <p:txBody>
          <a:bodyPr wrap="none" rtlCol="0">
            <a:spAutoFit/>
          </a:bodyPr>
          <a:lstStyle/>
          <a:p>
            <a:r>
              <a:rPr lang="en-US" sz="2400" b="1" dirty="0" smtClean="0">
                <a:solidFill>
                  <a:srgbClr val="FF0000"/>
                </a:solidFill>
              </a:rPr>
              <a:t>Range of products</a:t>
            </a:r>
            <a:endParaRPr lang="en-GB" sz="2400" b="1" dirty="0">
              <a:solidFill>
                <a:srgbClr val="FF0000"/>
              </a:solidFill>
            </a:endParaRPr>
          </a:p>
        </p:txBody>
      </p:sp>
      <p:sp>
        <p:nvSpPr>
          <p:cNvPr id="7" name="TextBox 6"/>
          <p:cNvSpPr txBox="1"/>
          <p:nvPr/>
        </p:nvSpPr>
        <p:spPr>
          <a:xfrm rot="20686723">
            <a:off x="560447" y="3890754"/>
            <a:ext cx="2789418" cy="461665"/>
          </a:xfrm>
          <a:prstGeom prst="rect">
            <a:avLst/>
          </a:prstGeom>
          <a:noFill/>
        </p:spPr>
        <p:txBody>
          <a:bodyPr wrap="none" rtlCol="0">
            <a:spAutoFit/>
          </a:bodyPr>
          <a:lstStyle/>
          <a:p>
            <a:r>
              <a:rPr lang="en-US" sz="2400" b="1" dirty="0" smtClean="0">
                <a:solidFill>
                  <a:srgbClr val="00B0F0"/>
                </a:solidFill>
              </a:rPr>
              <a:t>Partnership Delivery</a:t>
            </a:r>
            <a:endParaRPr lang="en-GB" sz="2400" b="1" dirty="0">
              <a:solidFill>
                <a:srgbClr val="00B0F0"/>
              </a:solidFill>
            </a:endParaRPr>
          </a:p>
        </p:txBody>
      </p:sp>
      <p:sp>
        <p:nvSpPr>
          <p:cNvPr id="8" name="TextBox 7"/>
          <p:cNvSpPr txBox="1"/>
          <p:nvPr/>
        </p:nvSpPr>
        <p:spPr>
          <a:xfrm rot="20238726">
            <a:off x="5771688" y="3559351"/>
            <a:ext cx="1398140" cy="461665"/>
          </a:xfrm>
          <a:prstGeom prst="rect">
            <a:avLst/>
          </a:prstGeom>
          <a:noFill/>
        </p:spPr>
        <p:txBody>
          <a:bodyPr wrap="none" rtlCol="0">
            <a:spAutoFit/>
          </a:bodyPr>
          <a:lstStyle/>
          <a:p>
            <a:r>
              <a:rPr lang="en-US" sz="2400" b="1" dirty="0" smtClean="0">
                <a:solidFill>
                  <a:srgbClr val="009900"/>
                </a:solidFill>
              </a:rPr>
              <a:t>Financing</a:t>
            </a:r>
            <a:endParaRPr lang="en-GB" sz="2400" b="1" dirty="0">
              <a:solidFill>
                <a:srgbClr val="009900"/>
              </a:solidFill>
            </a:endParaRPr>
          </a:p>
        </p:txBody>
      </p:sp>
      <p:sp>
        <p:nvSpPr>
          <p:cNvPr id="10" name="TextBox 9"/>
          <p:cNvSpPr txBox="1"/>
          <p:nvPr/>
        </p:nvSpPr>
        <p:spPr>
          <a:xfrm rot="19650176">
            <a:off x="2152823" y="4655069"/>
            <a:ext cx="1164101" cy="461665"/>
          </a:xfrm>
          <a:prstGeom prst="rect">
            <a:avLst/>
          </a:prstGeom>
          <a:noFill/>
        </p:spPr>
        <p:txBody>
          <a:bodyPr wrap="none" rtlCol="0">
            <a:spAutoFit/>
          </a:bodyPr>
          <a:lstStyle/>
          <a:p>
            <a:r>
              <a:rPr lang="en-US" sz="2400" b="1" dirty="0" smtClean="0">
                <a:solidFill>
                  <a:srgbClr val="002060"/>
                </a:solidFill>
              </a:rPr>
              <a:t>Flexible</a:t>
            </a:r>
            <a:endParaRPr lang="en-GB" sz="2400" b="1" dirty="0">
              <a:solidFill>
                <a:srgbClr val="002060"/>
              </a:solidFill>
            </a:endParaRPr>
          </a:p>
        </p:txBody>
      </p:sp>
      <p:sp>
        <p:nvSpPr>
          <p:cNvPr id="11" name="TextBox 10"/>
          <p:cNvSpPr txBox="1"/>
          <p:nvPr/>
        </p:nvSpPr>
        <p:spPr>
          <a:xfrm rot="807417">
            <a:off x="7312230" y="3998230"/>
            <a:ext cx="1624804" cy="461665"/>
          </a:xfrm>
          <a:prstGeom prst="rect">
            <a:avLst/>
          </a:prstGeom>
          <a:noFill/>
        </p:spPr>
        <p:txBody>
          <a:bodyPr wrap="none" rtlCol="0">
            <a:spAutoFit/>
          </a:bodyPr>
          <a:lstStyle/>
          <a:p>
            <a:r>
              <a:rPr lang="en-US" sz="2400" b="1" dirty="0" smtClean="0">
                <a:solidFill>
                  <a:srgbClr val="3333FF"/>
                </a:solidFill>
              </a:rPr>
              <a:t>Responsive</a:t>
            </a:r>
            <a:endParaRPr lang="en-GB" sz="2400" b="1" dirty="0">
              <a:solidFill>
                <a:srgbClr val="3333FF"/>
              </a:solidFill>
            </a:endParaRPr>
          </a:p>
        </p:txBody>
      </p:sp>
      <p:sp>
        <p:nvSpPr>
          <p:cNvPr id="12" name="TextBox 11"/>
          <p:cNvSpPr txBox="1"/>
          <p:nvPr/>
        </p:nvSpPr>
        <p:spPr>
          <a:xfrm rot="20986000">
            <a:off x="2759798" y="1606359"/>
            <a:ext cx="1059777" cy="461665"/>
          </a:xfrm>
          <a:prstGeom prst="rect">
            <a:avLst/>
          </a:prstGeom>
          <a:noFill/>
        </p:spPr>
        <p:txBody>
          <a:bodyPr wrap="none" rtlCol="0">
            <a:spAutoFit/>
          </a:bodyPr>
          <a:lstStyle/>
          <a:p>
            <a:r>
              <a:rPr lang="en-US" sz="2400" b="1" dirty="0" smtClean="0">
                <a:solidFill>
                  <a:schemeClr val="accent6">
                    <a:lumMod val="50000"/>
                  </a:schemeClr>
                </a:solidFill>
              </a:rPr>
              <a:t>People</a:t>
            </a:r>
            <a:endParaRPr lang="en-GB" sz="2400" b="1" dirty="0">
              <a:solidFill>
                <a:schemeClr val="accent6">
                  <a:lumMod val="50000"/>
                </a:schemeClr>
              </a:solidFill>
            </a:endParaRPr>
          </a:p>
        </p:txBody>
      </p:sp>
      <p:sp>
        <p:nvSpPr>
          <p:cNvPr id="13" name="TextBox 12"/>
          <p:cNvSpPr txBox="1"/>
          <p:nvPr/>
        </p:nvSpPr>
        <p:spPr>
          <a:xfrm rot="315894">
            <a:off x="6939225" y="1361489"/>
            <a:ext cx="1224631" cy="461665"/>
          </a:xfrm>
          <a:prstGeom prst="rect">
            <a:avLst/>
          </a:prstGeom>
          <a:noFill/>
        </p:spPr>
        <p:txBody>
          <a:bodyPr wrap="none" rtlCol="0">
            <a:spAutoFit/>
          </a:bodyPr>
          <a:lstStyle/>
          <a:p>
            <a:r>
              <a:rPr lang="en-US" sz="2400" b="1" dirty="0" smtClean="0">
                <a:solidFill>
                  <a:schemeClr val="accent1">
                    <a:lumMod val="50000"/>
                  </a:schemeClr>
                </a:solidFill>
              </a:rPr>
              <a:t>Families</a:t>
            </a:r>
          </a:p>
        </p:txBody>
      </p:sp>
      <p:sp>
        <p:nvSpPr>
          <p:cNvPr id="14" name="TextBox 13"/>
          <p:cNvSpPr txBox="1"/>
          <p:nvPr/>
        </p:nvSpPr>
        <p:spPr>
          <a:xfrm rot="20017474">
            <a:off x="308179" y="1542366"/>
            <a:ext cx="1880643" cy="461665"/>
          </a:xfrm>
          <a:prstGeom prst="rect">
            <a:avLst/>
          </a:prstGeom>
          <a:noFill/>
        </p:spPr>
        <p:txBody>
          <a:bodyPr wrap="none" rtlCol="0">
            <a:spAutoFit/>
          </a:bodyPr>
          <a:lstStyle/>
          <a:p>
            <a:r>
              <a:rPr lang="en-US" sz="2400" b="1" dirty="0" smtClean="0">
                <a:solidFill>
                  <a:schemeClr val="accent4"/>
                </a:solidFill>
              </a:rPr>
              <a:t>Communities</a:t>
            </a:r>
            <a:endParaRPr lang="en-GB" sz="2400" b="1" dirty="0">
              <a:solidFill>
                <a:schemeClr val="accent4"/>
              </a:solidFill>
            </a:endParaRPr>
          </a:p>
        </p:txBody>
      </p:sp>
      <p:sp>
        <p:nvSpPr>
          <p:cNvPr id="15" name="TextBox 14"/>
          <p:cNvSpPr txBox="1"/>
          <p:nvPr/>
        </p:nvSpPr>
        <p:spPr>
          <a:xfrm rot="458383">
            <a:off x="4385606" y="4534580"/>
            <a:ext cx="2515497" cy="461665"/>
          </a:xfrm>
          <a:prstGeom prst="rect">
            <a:avLst/>
          </a:prstGeom>
          <a:noFill/>
        </p:spPr>
        <p:txBody>
          <a:bodyPr wrap="none" rtlCol="0">
            <a:spAutoFit/>
          </a:bodyPr>
          <a:lstStyle/>
          <a:p>
            <a:r>
              <a:rPr lang="en-US" sz="2400" b="1" dirty="0" smtClean="0">
                <a:solidFill>
                  <a:srgbClr val="FF9900"/>
                </a:solidFill>
              </a:rPr>
              <a:t>Ageing Population</a:t>
            </a:r>
            <a:endParaRPr lang="en-GB" sz="2400" b="1" dirty="0">
              <a:solidFill>
                <a:srgbClr val="FF9900"/>
              </a:solidFill>
            </a:endParaRPr>
          </a:p>
        </p:txBody>
      </p:sp>
      <p:sp>
        <p:nvSpPr>
          <p:cNvPr id="16" name="TextBox 15"/>
          <p:cNvSpPr txBox="1"/>
          <p:nvPr/>
        </p:nvSpPr>
        <p:spPr>
          <a:xfrm rot="1081851">
            <a:off x="708150" y="2680428"/>
            <a:ext cx="2133597" cy="461665"/>
          </a:xfrm>
          <a:prstGeom prst="rect">
            <a:avLst/>
          </a:prstGeom>
          <a:noFill/>
        </p:spPr>
        <p:txBody>
          <a:bodyPr wrap="none" rtlCol="0">
            <a:spAutoFit/>
          </a:bodyPr>
          <a:lstStyle/>
          <a:p>
            <a:r>
              <a:rPr lang="en-US" sz="2400" b="1" dirty="0" smtClean="0">
                <a:solidFill>
                  <a:srgbClr val="9933FF"/>
                </a:solidFill>
              </a:rPr>
              <a:t>Carbon Neutral</a:t>
            </a:r>
            <a:endParaRPr lang="en-GB" sz="2400" b="1" dirty="0">
              <a:solidFill>
                <a:srgbClr val="9933FF"/>
              </a:solidFill>
            </a:endParaRPr>
          </a:p>
        </p:txBody>
      </p:sp>
      <p:sp>
        <p:nvSpPr>
          <p:cNvPr id="4" name="TextBox 3"/>
          <p:cNvSpPr txBox="1"/>
          <p:nvPr/>
        </p:nvSpPr>
        <p:spPr>
          <a:xfrm rot="20880664">
            <a:off x="7216584" y="2189916"/>
            <a:ext cx="1703800" cy="461665"/>
          </a:xfrm>
          <a:prstGeom prst="rect">
            <a:avLst/>
          </a:prstGeom>
          <a:noFill/>
        </p:spPr>
        <p:txBody>
          <a:bodyPr wrap="none" rtlCol="0">
            <a:spAutoFit/>
          </a:bodyPr>
          <a:lstStyle/>
          <a:p>
            <a:r>
              <a:rPr lang="en-US" sz="2400" b="1" dirty="0" smtClean="0">
                <a:solidFill>
                  <a:srgbClr val="FF6699"/>
                </a:solidFill>
              </a:rPr>
              <a:t>Meet needs</a:t>
            </a:r>
            <a:endParaRPr lang="en-GB" sz="2400" b="1" dirty="0">
              <a:solidFill>
                <a:srgbClr val="FF6699"/>
              </a:solidFill>
            </a:endParaRPr>
          </a:p>
        </p:txBody>
      </p:sp>
    </p:spTree>
    <p:extLst>
      <p:ext uri="{BB962C8B-B14F-4D97-AF65-F5344CB8AC3E}">
        <p14:creationId xmlns:p14="http://schemas.microsoft.com/office/powerpoint/2010/main" val="3968064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DfC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380</TotalTime>
  <Words>128</Words>
  <Application>Microsoft Office PowerPoint</Application>
  <PresentationFormat>On-screen Show (4:3)</PresentationFormat>
  <Paragraphs>42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ITC Franklin Gothic Std Book</vt:lpstr>
      <vt:lpstr>ITC Franklin Gothic Std Med</vt:lpstr>
      <vt:lpstr>Wingdings</vt:lpstr>
      <vt:lpstr>DfC Master</vt:lpstr>
      <vt:lpstr>      DEFINITION OF  AFFORDABLE HOUSING  NEXT STEPS FROM THE CONSULTATION  David Polley Director Housing Supply Policy and Delivery </vt:lpstr>
      <vt:lpstr>DfC - OUR COMMON PURPOSE</vt:lpstr>
      <vt:lpstr>PowerPoint Presentation</vt:lpstr>
      <vt:lpstr>Definition – Proposed</vt:lpstr>
      <vt:lpstr>AFFORDING HOUSING</vt:lpstr>
      <vt:lpstr>Interventions</vt:lpstr>
      <vt:lpstr> AFFORDABLE HOUSING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MacQuarrie, Jason</dc:creator>
  <cp:lastModifiedBy>Donna Knowles</cp:lastModifiedBy>
  <cp:revision>41</cp:revision>
  <cp:lastPrinted>2019-05-01T14:29:13Z</cp:lastPrinted>
  <dcterms:created xsi:type="dcterms:W3CDTF">2006-08-16T00:00:00Z</dcterms:created>
  <dcterms:modified xsi:type="dcterms:W3CDTF">2019-10-11T10:44:56Z</dcterms:modified>
</cp:coreProperties>
</file>